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B8053F-F00B-496C-9B43-906295F20877}" type="doc">
      <dgm:prSet loTypeId="urn:microsoft.com/office/officeart/2005/8/layout/target3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20AEA0-AA20-4CA4-86D3-BAD1A1A2B4DD}">
      <dgm:prSet custT="1"/>
      <dgm:spPr/>
      <dgm:t>
        <a:bodyPr/>
        <a:lstStyle/>
        <a:p>
          <a:pPr rtl="0"/>
          <a:r>
            <a:rPr lang="ru-RU" sz="1400" b="1" dirty="0" smtClean="0">
              <a:latin typeface="Constantia" pitchFamily="18" charset="0"/>
            </a:rPr>
            <a:t>Сурков  Алексей  Александрович</a:t>
          </a:r>
          <a:r>
            <a:rPr lang="ru-RU" sz="1400" dirty="0" smtClean="0">
              <a:latin typeface="Constantia" pitchFamily="18" charset="0"/>
            </a:rPr>
            <a:t>  родился  13</a:t>
          </a:r>
          <a:r>
            <a:rPr lang="ru-RU" sz="1400" b="1" dirty="0" smtClean="0">
              <a:latin typeface="Constantia" pitchFamily="18" charset="0"/>
            </a:rPr>
            <a:t>  </a:t>
          </a:r>
          <a:r>
            <a:rPr lang="ru-RU" sz="1400" dirty="0" smtClean="0">
              <a:latin typeface="Constantia" pitchFamily="18" charset="0"/>
            </a:rPr>
            <a:t>октября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1899  г.  в  деревне  </a:t>
          </a:r>
          <a:r>
            <a:rPr lang="ru-RU" sz="1400" dirty="0" err="1" smtClean="0">
              <a:latin typeface="Constantia" pitchFamily="18" charset="0"/>
            </a:rPr>
            <a:t>Середневе</a:t>
          </a:r>
          <a:r>
            <a:rPr lang="ru-RU" sz="1400" dirty="0" smtClean="0">
              <a:latin typeface="Constantia" pitchFamily="18" charset="0"/>
            </a:rPr>
            <a:t>  Ярославской  губернии,  в  семье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крестьянина.  Принимал  активное  участие  в  революционных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событиях  1917  г.,  воевал  в  Гражданской  войне  на  стороне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красных. Уже будучи писателем, в 1934 г. окончил Институт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красной  профессуры.  Во  время  Великой  Отечественной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войны  Алексей  Сурков  оказался  на  передовой,  работал  в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военной печати. Писатель наравне с солдатами отшагал километры фронтовых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дорог,  испытывая  на  себе  все  ее  тяготы  и  лишения.  Автор  стихов,  ставших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народными  песнями:  «Бьется  в  темной  печурке  огонь»,  «Конармейская»  и  др. </a:t>
          </a:r>
          <a:br>
            <a:rPr lang="ru-RU" sz="1400" dirty="0" smtClean="0">
              <a:latin typeface="Constantia" pitchFamily="18" charset="0"/>
            </a:rPr>
          </a:br>
          <a:r>
            <a:rPr lang="ru-RU" sz="1400" dirty="0" smtClean="0">
              <a:latin typeface="Constantia" pitchFamily="18" charset="0"/>
            </a:rPr>
            <a:t>Умер 14 июня 1983 г. </a:t>
          </a:r>
          <a:endParaRPr lang="ru-RU" sz="1400" dirty="0">
            <a:latin typeface="Constantia" pitchFamily="18" charset="0"/>
          </a:endParaRPr>
        </a:p>
      </dgm:t>
    </dgm:pt>
    <dgm:pt modelId="{B09BFCB2-EE56-417F-AE9A-B120753A186A}" type="parTrans" cxnId="{E7363AC7-F529-4A1E-A656-D7AAF5D85AE3}">
      <dgm:prSet/>
      <dgm:spPr/>
      <dgm:t>
        <a:bodyPr/>
        <a:lstStyle/>
        <a:p>
          <a:endParaRPr lang="ru-RU"/>
        </a:p>
      </dgm:t>
    </dgm:pt>
    <dgm:pt modelId="{C16F0DD4-107F-4283-9932-7D1426B5582B}" type="sibTrans" cxnId="{E7363AC7-F529-4A1E-A656-D7AAF5D85AE3}">
      <dgm:prSet/>
      <dgm:spPr/>
      <dgm:t>
        <a:bodyPr/>
        <a:lstStyle/>
        <a:p>
          <a:endParaRPr lang="ru-RU"/>
        </a:p>
      </dgm:t>
    </dgm:pt>
    <dgm:pt modelId="{2F8180F3-6585-4DEB-BBFD-D3DEA84DCB2B}" type="pres">
      <dgm:prSet presAssocID="{43B8053F-F00B-496C-9B43-906295F2087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835C77-AD1C-41F6-8FC6-C27DD5A6ABF6}" type="pres">
      <dgm:prSet presAssocID="{8A20AEA0-AA20-4CA4-86D3-BAD1A1A2B4DD}" presName="circle1" presStyleLbl="node1" presStyleIdx="0" presStyleCnt="1"/>
      <dgm:spPr/>
    </dgm:pt>
    <dgm:pt modelId="{EA192F07-AA8F-4957-A9D1-7695B1ACD241}" type="pres">
      <dgm:prSet presAssocID="{8A20AEA0-AA20-4CA4-86D3-BAD1A1A2B4DD}" presName="space" presStyleCnt="0"/>
      <dgm:spPr/>
    </dgm:pt>
    <dgm:pt modelId="{67BB3ED1-1A9F-4A3E-9B8F-1444BC13CFFF}" type="pres">
      <dgm:prSet presAssocID="{8A20AEA0-AA20-4CA4-86D3-BAD1A1A2B4DD}" presName="rect1" presStyleLbl="alignAcc1" presStyleIdx="0" presStyleCnt="1" custScaleX="121535" custLinFactNeighborX="-2103"/>
      <dgm:spPr/>
      <dgm:t>
        <a:bodyPr/>
        <a:lstStyle/>
        <a:p>
          <a:endParaRPr lang="ru-RU"/>
        </a:p>
      </dgm:t>
    </dgm:pt>
    <dgm:pt modelId="{F4FCFDA2-EE07-440A-BBB9-41C65E2CED8A}" type="pres">
      <dgm:prSet presAssocID="{8A20AEA0-AA20-4CA4-86D3-BAD1A1A2B4DD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363AC7-F529-4A1E-A656-D7AAF5D85AE3}" srcId="{43B8053F-F00B-496C-9B43-906295F20877}" destId="{8A20AEA0-AA20-4CA4-86D3-BAD1A1A2B4DD}" srcOrd="0" destOrd="0" parTransId="{B09BFCB2-EE56-417F-AE9A-B120753A186A}" sibTransId="{C16F0DD4-107F-4283-9932-7D1426B5582B}"/>
    <dgm:cxn modelId="{C71DFC83-F24F-4796-BC83-348342CE1AE2}" type="presOf" srcId="{8A20AEA0-AA20-4CA4-86D3-BAD1A1A2B4DD}" destId="{67BB3ED1-1A9F-4A3E-9B8F-1444BC13CFFF}" srcOrd="0" destOrd="0" presId="urn:microsoft.com/office/officeart/2005/8/layout/target3"/>
    <dgm:cxn modelId="{7FDBE613-449A-489F-B00E-961A878824AC}" type="presOf" srcId="{43B8053F-F00B-496C-9B43-906295F20877}" destId="{2F8180F3-6585-4DEB-BBFD-D3DEA84DCB2B}" srcOrd="0" destOrd="0" presId="urn:microsoft.com/office/officeart/2005/8/layout/target3"/>
    <dgm:cxn modelId="{870A5701-0DFD-4B23-9D39-2D3C3D7B765F}" type="presOf" srcId="{8A20AEA0-AA20-4CA4-86D3-BAD1A1A2B4DD}" destId="{F4FCFDA2-EE07-440A-BBB9-41C65E2CED8A}" srcOrd="1" destOrd="0" presId="urn:microsoft.com/office/officeart/2005/8/layout/target3"/>
    <dgm:cxn modelId="{CD49838F-16A8-4605-857B-1C298BA6E8A6}" type="presParOf" srcId="{2F8180F3-6585-4DEB-BBFD-D3DEA84DCB2B}" destId="{28835C77-AD1C-41F6-8FC6-C27DD5A6ABF6}" srcOrd="0" destOrd="0" presId="urn:microsoft.com/office/officeart/2005/8/layout/target3"/>
    <dgm:cxn modelId="{36FA38A7-82E2-4372-BFAC-41D002020B49}" type="presParOf" srcId="{2F8180F3-6585-4DEB-BBFD-D3DEA84DCB2B}" destId="{EA192F07-AA8F-4957-A9D1-7695B1ACD241}" srcOrd="1" destOrd="0" presId="urn:microsoft.com/office/officeart/2005/8/layout/target3"/>
    <dgm:cxn modelId="{48B8D69A-3C66-40B9-8268-C6573964F47F}" type="presParOf" srcId="{2F8180F3-6585-4DEB-BBFD-D3DEA84DCB2B}" destId="{67BB3ED1-1A9F-4A3E-9B8F-1444BC13CFFF}" srcOrd="2" destOrd="0" presId="urn:microsoft.com/office/officeart/2005/8/layout/target3"/>
    <dgm:cxn modelId="{FDD4E100-D4D8-4FD4-9B37-C00A7AA4033D}" type="presParOf" srcId="{2F8180F3-6585-4DEB-BBFD-D3DEA84DCB2B}" destId="{F4FCFDA2-EE07-440A-BBB9-41C65E2CED8A}" srcOrd="3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DFC98-0710-4078-A48C-C264657FD3A9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D13F7-3460-417D-8515-A7E8D4AC7B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D13F7-3460-417D-8515-A7E8D4AC7B2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3643314"/>
            <a:ext cx="3928622" cy="2571768"/>
          </a:xfrm>
          <a:solidFill>
            <a:schemeClr val="bg2"/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0" i="1" kern="0" spc="300" dirty="0" smtClean="0">
                <a:solidFill>
                  <a:schemeClr val="bg1"/>
                </a:solidFill>
              </a:rPr>
              <a:t/>
            </a:r>
            <a:br>
              <a:rPr lang="ru-RU" sz="2000" b="0" i="1" kern="0" spc="300" dirty="0" smtClean="0">
                <a:solidFill>
                  <a:schemeClr val="bg1"/>
                </a:solidFill>
              </a:rPr>
            </a:br>
            <a:r>
              <a:rPr lang="ru-RU" sz="2000" b="0" i="1" kern="0" spc="300" dirty="0" smtClean="0">
                <a:solidFill>
                  <a:schemeClr val="bg1"/>
                </a:solidFill>
              </a:rPr>
              <a:t>Русский советский поэт, общественный деятель, подполковник, Герой Социалистического Труда, дважды лауреат Сталинской премии</a:t>
            </a:r>
            <a:endParaRPr lang="ru-RU" sz="2000" b="0" i="1" kern="0" spc="3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428604"/>
            <a:ext cx="5429288" cy="1643074"/>
          </a:xfrm>
        </p:spPr>
        <p:txBody>
          <a:bodyPr>
            <a:normAutofit fontScale="92500"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</a:t>
            </a:r>
            <a:r>
              <a:rPr lang="ru-RU" sz="4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Алексей Сурков</a:t>
            </a:r>
          </a:p>
          <a:p>
            <a:r>
              <a:rPr lang="ru-RU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(1899-1983)</a:t>
            </a:r>
          </a:p>
          <a:p>
            <a:endParaRPr lang="ru-RU" dirty="0"/>
          </a:p>
        </p:txBody>
      </p:sp>
      <p:pic>
        <p:nvPicPr>
          <p:cNvPr id="4" name="Рисунок 3" descr="15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00042"/>
            <a:ext cx="2143140" cy="2857520"/>
          </a:xfrm>
          <a:prstGeom prst="rect">
            <a:avLst/>
          </a:prstGeom>
        </p:spPr>
      </p:pic>
      <p:pic>
        <p:nvPicPr>
          <p:cNvPr id="5" name="Рисунок 4" descr="128632_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2428868"/>
            <a:ext cx="3500462" cy="40719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b="0" dirty="0" err="1" smtClean="0">
                <a:solidFill>
                  <a:schemeClr val="bg1"/>
                </a:solidFill>
              </a:rPr>
              <a:t>Биогра</a:t>
            </a:r>
            <a:r>
              <a:rPr lang="ru-RU" sz="5400" b="0" dirty="0" smtClean="0">
                <a:solidFill>
                  <a:schemeClr val="bg1"/>
                </a:solidFill>
              </a:rPr>
              <a:t> </a:t>
            </a:r>
            <a:r>
              <a:rPr lang="ru-RU" sz="5400" b="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Биография </a:t>
            </a:r>
            <a:endParaRPr lang="ru-RU" sz="54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500174"/>
          <a:ext cx="8043890" cy="4809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500174"/>
            <a:ext cx="4443386" cy="478634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Первые стихи Суркова напечатаны в 1918 в </a:t>
            </a:r>
            <a:r>
              <a:rPr lang="ru-RU" sz="1600" dirty="0" err="1" smtClean="0"/>
              <a:t>петроградской</a:t>
            </a:r>
            <a:r>
              <a:rPr lang="ru-RU" sz="1600" dirty="0" smtClean="0"/>
              <a:t> </a:t>
            </a:r>
            <a:r>
              <a:rPr lang="ru-RU" sz="1600" dirty="0" smtClean="0"/>
              <a:t> «</a:t>
            </a:r>
            <a:r>
              <a:rPr lang="ru-RU" sz="1600" dirty="0" smtClean="0"/>
              <a:t>Красной газете», но подлинным началом своей поэтической деятельности он считает 1930, когда вышел первый сборник стихов «Запев». Наибольшие удачи этого и последующих сборников - «Стихи» и «На подступах к песне» (1931), «Наступление» (1932), «Последняя война» (1933), «Ровесники» (1934), «Родина мужественных» (1935), «Путём песни» (1937), «Так мы росли» (1940) - относятся к изображению героев Гражданской войны</a:t>
            </a:r>
            <a:endParaRPr lang="ru-RU" sz="1600" dirty="0"/>
          </a:p>
        </p:txBody>
      </p:sp>
      <p:pic>
        <p:nvPicPr>
          <p:cNvPr id="4" name="Рисунок 3" descr="10038853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00174"/>
            <a:ext cx="2544451" cy="40719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22448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Он был настоящим военным корреспондентом трех войн - Гражданской, Финской и Великой Отечественной. Его гневные строки ложились из-под огрызка карандаша на шершавую оберточную бумагу, становясь для бойцов - красноармейцев, для всего советского народа священными. Из степной пыли, из пропитанных потом солдатских гимнастерок, из-под цокота конских копыт и из молнийного блеска сабель вылетали </a:t>
            </a:r>
            <a:r>
              <a:rPr lang="ru-RU" sz="1400" dirty="0" err="1" smtClean="0">
                <a:solidFill>
                  <a:schemeClr val="accent3">
                    <a:lumMod val="75000"/>
                  </a:schemeClr>
                </a:solidFill>
              </a:rPr>
              <a:t>сурковские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 слова:</a:t>
            </a:r>
            <a:b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i="1" dirty="0" smtClean="0"/>
              <a:t>            </a:t>
            </a:r>
            <a:r>
              <a:rPr lang="ru-RU" sz="2000" i="1" dirty="0" smtClean="0">
                <a:solidFill>
                  <a:schemeClr val="bg1"/>
                </a:solidFill>
              </a:rPr>
              <a:t>По военной дороге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Шел в грозе и тревоге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Боевой восемнадцатый год.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Были сборы недолги.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Мы коней поднимали в поход.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  От Кубани до Волги</a:t>
            </a:r>
          </a:p>
          <a:p>
            <a:endParaRPr lang="ru-RU" sz="2000" i="1" dirty="0" smtClean="0">
              <a:solidFill>
                <a:schemeClr val="bg1"/>
              </a:solidFill>
            </a:endParaRPr>
          </a:p>
          <a:p>
            <a:endParaRPr lang="ru-RU" sz="2000" i="1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rgbClr val="C00000"/>
                </a:solidFill>
              </a:rPr>
              <a:t>Из-за каждого куста, из каждой траншеи били по врагу несущие смерть его слова:</a:t>
            </a:r>
          </a:p>
          <a:p>
            <a:endParaRPr lang="ru-RU" sz="1800" i="1" dirty="0" smtClean="0">
              <a:solidFill>
                <a:schemeClr val="bg1"/>
              </a:solidFill>
            </a:endParaRPr>
          </a:p>
          <a:p>
            <a:r>
              <a:rPr lang="ru-RU" sz="1800" i="1" dirty="0" smtClean="0">
                <a:solidFill>
                  <a:schemeClr val="bg1"/>
                </a:solidFill>
              </a:rPr>
              <a:t>Не смять богатырскую силу,</a:t>
            </a:r>
          </a:p>
          <a:p>
            <a:r>
              <a:rPr lang="ru-RU" sz="1800" i="1" dirty="0" smtClean="0">
                <a:solidFill>
                  <a:schemeClr val="bg1"/>
                </a:solidFill>
              </a:rPr>
              <a:t>   Могуч наш заслон огневой.</a:t>
            </a:r>
          </a:p>
          <a:p>
            <a:r>
              <a:rPr lang="ru-RU" sz="1800" i="1" dirty="0" smtClean="0">
                <a:solidFill>
                  <a:schemeClr val="bg1"/>
                </a:solidFill>
              </a:rPr>
              <a:t>     Мы выроем немцу могилу</a:t>
            </a:r>
          </a:p>
          <a:p>
            <a:r>
              <a:rPr lang="ru-RU" sz="1800" i="1" dirty="0" smtClean="0">
                <a:solidFill>
                  <a:schemeClr val="bg1"/>
                </a:solidFill>
              </a:rPr>
              <a:t>В туманных полях под Москвой!</a:t>
            </a:r>
          </a:p>
          <a:p>
            <a:endParaRPr lang="ru-RU" sz="1200" dirty="0"/>
          </a:p>
        </p:txBody>
      </p:sp>
      <p:pic>
        <p:nvPicPr>
          <p:cNvPr id="4" name="Рисунок 3" descr="46_7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928802"/>
            <a:ext cx="3929090" cy="228601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0" dirty="0" smtClean="0">
                <a:solidFill>
                  <a:srgbClr val="C00000"/>
                </a:solidFill>
              </a:rPr>
              <a:t>И в редчайшие, бесценные минуты фронтового затишья Сурков подарил и своей любимой Софье </a:t>
            </a:r>
            <a:r>
              <a:rPr lang="ru-RU" sz="2000" b="0" dirty="0" err="1" smtClean="0">
                <a:solidFill>
                  <a:srgbClr val="C00000"/>
                </a:solidFill>
              </a:rPr>
              <a:t>Кревс</a:t>
            </a:r>
            <a:r>
              <a:rPr lang="ru-RU" sz="2000" b="0" dirty="0" smtClean="0">
                <a:solidFill>
                  <a:srgbClr val="C00000"/>
                </a:solidFill>
              </a:rPr>
              <a:t>, и всей советской Родине незабвенные слова: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400" i="1" dirty="0" smtClean="0">
              <a:solidFill>
                <a:schemeClr val="bg1"/>
              </a:solidFill>
            </a:endParaRPr>
          </a:p>
          <a:p>
            <a:endParaRPr lang="ru-RU" sz="2400" i="1" dirty="0" smtClean="0">
              <a:solidFill>
                <a:schemeClr val="bg1"/>
              </a:solidFill>
            </a:endParaRPr>
          </a:p>
          <a:p>
            <a:r>
              <a:rPr lang="ru-RU" sz="2400" i="1" dirty="0" smtClean="0">
                <a:solidFill>
                  <a:schemeClr val="bg1"/>
                </a:solidFill>
              </a:rPr>
              <a:t>Пой, гармоника, вьюге назло,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Заплутавшее счастье зови...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Мне в холодной землянке тепло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От твоей негасимой любви!</a:t>
            </a:r>
          </a:p>
          <a:p>
            <a:endParaRPr lang="ru-RU" dirty="0"/>
          </a:p>
        </p:txBody>
      </p:sp>
      <p:pic>
        <p:nvPicPr>
          <p:cNvPr id="4" name="Рисунок 3" descr="495_250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857364"/>
            <a:ext cx="3429024" cy="428628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0" dirty="0" smtClean="0">
                <a:solidFill>
                  <a:srgbClr val="C00000"/>
                </a:solidFill>
              </a:rPr>
              <a:t>Нельзя не вспомнить его стихи и песни, написанные в самый трудный для нас 1941 год. Они укрепляли в нас веру в Победу".</a:t>
            </a:r>
            <a:br>
              <a:rPr lang="ru-RU" sz="1800" b="0" dirty="0" smtClean="0">
                <a:solidFill>
                  <a:srgbClr val="C00000"/>
                </a:solidFill>
              </a:rPr>
            </a:br>
            <a:r>
              <a:rPr lang="ru-RU" sz="1800" b="0" dirty="0" smtClean="0">
                <a:solidFill>
                  <a:srgbClr val="C00000"/>
                </a:solidFill>
              </a:rPr>
              <a:t>"...Шли участники парада 7 ноября на Красной площади, отправляющиеся на фронт. И пели они написанную Алексеем Сурковым "Песню Защитников Москвы":</a:t>
            </a:r>
            <a:r>
              <a:rPr lang="ru-RU" sz="1600" b="0" dirty="0" smtClean="0"/>
              <a:t/>
            </a:r>
            <a:br>
              <a:rPr lang="ru-RU" sz="1600" b="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Мы не дрогнем в бою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За столицу свою,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Нам родная Москва дорога.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Нерушимой стеной,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Обороной стальной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Разгромим,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Уничтожим врага!..</a:t>
            </a:r>
          </a:p>
          <a:p>
            <a:endParaRPr lang="ru-RU" sz="2600" dirty="0" smtClean="0">
              <a:solidFill>
                <a:schemeClr val="bg1"/>
              </a:solidFill>
            </a:endParaRPr>
          </a:p>
          <a:p>
            <a:r>
              <a:rPr lang="ru-RU" sz="2600" dirty="0" smtClean="0">
                <a:solidFill>
                  <a:schemeClr val="bg1"/>
                </a:solidFill>
              </a:rPr>
              <a:t>Песня эта работала на нашу Победу, она так своевременно и </a:t>
            </a:r>
            <a:r>
              <a:rPr lang="ru-RU" sz="2600" dirty="0" err="1" smtClean="0">
                <a:solidFill>
                  <a:schemeClr val="bg1"/>
                </a:solidFill>
              </a:rPr>
              <a:t>воодушевляюще</a:t>
            </a:r>
            <a:r>
              <a:rPr lang="ru-RU" sz="2600" dirty="0" smtClean="0">
                <a:solidFill>
                  <a:schemeClr val="bg1"/>
                </a:solidFill>
              </a:rPr>
              <a:t> прозвучала в самые трудные для нас дни..!"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Его стихотворение "Бьётся в тесной печурке огонь" (1941) стала задушевной  песней для всех фронтовиков. 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000" i="1" dirty="0" smtClean="0">
                <a:solidFill>
                  <a:schemeClr val="bg1"/>
                </a:solidFill>
              </a:rPr>
              <a:t>Бьется в тесной печурке огонь,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На поленьях смола, как слеза,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И поет мне в землянке гармонь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Про улыбку твою и глаза.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Про тебя мне шептали кусты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В белоснежных полях под Москвой.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Я хочу, чтобы слышала ты,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Как тоскует мой голос живой. 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Ты сейчас далеко-далеко.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Между нами снега и снега.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До тебя мне дойти нелегко,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А до смерти - четыре шага.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Пой, гармоника, вьюге назло,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Заплутавшее счастье зови.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Мне в холодной землянке тепло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От моей негасимой любви.                               </a:t>
            </a:r>
          </a:p>
          <a:p>
            <a:pPr>
              <a:buNone/>
            </a:pPr>
            <a:r>
              <a:rPr lang="ru-RU" sz="2000" i="1" dirty="0" smtClean="0">
                <a:solidFill>
                  <a:schemeClr val="bg1"/>
                </a:solidFill>
              </a:rPr>
              <a:t>   </a:t>
            </a:r>
            <a:r>
              <a:rPr lang="ru-RU" sz="2000" i="1" dirty="0" smtClean="0"/>
              <a:t>Ноябрь 1941</a:t>
            </a:r>
            <a:endParaRPr lang="ru-RU" sz="20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57364"/>
            <a:ext cx="4286279" cy="4572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0" dirty="0" smtClean="0">
                <a:solidFill>
                  <a:srgbClr val="C00000"/>
                </a:solidFill>
              </a:rPr>
              <a:t>Подлинник стихотворения Алексей Сурков поначалу озаглавил строчкой “Тебе — солнышко мое!” Оно было очень личным и предназначалось жене Софье, которая с сыном и дочкой жила в это время в эвакуации в </a:t>
            </a:r>
            <a:r>
              <a:rPr lang="ru-RU" sz="1800" b="0" dirty="0" err="1" smtClean="0">
                <a:solidFill>
                  <a:srgbClr val="C00000"/>
                </a:solidFill>
              </a:rPr>
              <a:t>прикамском</a:t>
            </a:r>
            <a:r>
              <a:rPr lang="ru-RU" sz="1800" b="0" dirty="0" smtClean="0">
                <a:solidFill>
                  <a:srgbClr val="C00000"/>
                </a:solidFill>
              </a:rPr>
              <a:t> городке — Чистополе. </a:t>
            </a:r>
            <a:endParaRPr lang="ru-RU" sz="18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zem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3143272" cy="5143536"/>
          </a:xfrm>
        </p:spPr>
      </p:pic>
      <p:pic>
        <p:nvPicPr>
          <p:cNvPr id="5" name="Рисунок 4" descr="86775484_surkovb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785926"/>
            <a:ext cx="4500594" cy="464347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Алексей Сурков, которому посвящено стихотворение Константина Симонова, - автор тихой, проникновенной песни «Землянка» («Бьется в тесной печурке огонь»).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 Это грустное, лирическое стихотворение, положенное на музыку Константином Листовым, выполняло функции боевой, воодушевляющей песни. Оно написано в ноябре 1941 года под Москвой, в землянке. Алексей Сурков.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97</TotalTime>
  <Words>576</Words>
  <PresentationFormat>Экран (4:3)</PresentationFormat>
  <Paragraphs>60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Модульная</vt:lpstr>
      <vt:lpstr> Русский советский поэт, общественный деятель, подполковник, Герой Социалистического Труда, дважды лауреат Сталинской премии</vt:lpstr>
      <vt:lpstr>Биогра Биография </vt:lpstr>
      <vt:lpstr>Слайд 3</vt:lpstr>
      <vt:lpstr>Он был настоящим военным корреспондентом трех войн - Гражданской, Финской и Великой Отечественной. Его гневные строки ложились из-под огрызка карандаша на шершавую оберточную бумагу, становясь для бойцов - красноармейцев, для всего советского народа священными. Из степной пыли, из пропитанных потом солдатских гимнастерок, из-под цокота конских копыт и из молнийного блеска сабель вылетали сурковские слова: </vt:lpstr>
      <vt:lpstr>И в редчайшие, бесценные минуты фронтового затишья Сурков подарил и своей любимой Софье Кревс, и всей советской Родине незабвенные слова:</vt:lpstr>
      <vt:lpstr>Нельзя не вспомнить его стихи и песни, написанные в самый трудный для нас 1941 год. Они укрепляли в нас веру в Победу". "...Шли участники парада 7 ноября на Красной площади, отправляющиеся на фронт. И пели они написанную Алексеем Сурковым "Песню Защитников Москвы": </vt:lpstr>
      <vt:lpstr>Его стихотворение "Бьётся в тесной печурке огонь" (1941) стала задушевной  песней для всех фронтовиков. </vt:lpstr>
      <vt:lpstr>Подлинник стихотворения Алексей Сурков поначалу озаглавил строчкой “Тебе — солнышко мое!” Оно было очень личным и предназначалось жене Софье, которая с сыном и дочкой жила в это время в эвакуации в прикамском городке — Чистополе. 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советский поэт, общественный деятель, подполковник, Герой Социалистического Труда, дважды лауреат Сталинской премии</dc:title>
  <dc:creator>Катя</dc:creator>
  <cp:lastModifiedBy>Катя</cp:lastModifiedBy>
  <cp:revision>12</cp:revision>
  <dcterms:created xsi:type="dcterms:W3CDTF">2014-03-11T10:35:22Z</dcterms:created>
  <dcterms:modified xsi:type="dcterms:W3CDTF">2014-03-11T12:28:59Z</dcterms:modified>
</cp:coreProperties>
</file>