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90" r:id="rId2"/>
    <p:sldId id="275" r:id="rId3"/>
    <p:sldId id="291" r:id="rId4"/>
    <p:sldId id="292" r:id="rId5"/>
    <p:sldId id="293" r:id="rId6"/>
    <p:sldId id="294" r:id="rId7"/>
    <p:sldId id="277" r:id="rId8"/>
    <p:sldId id="271" r:id="rId9"/>
    <p:sldId id="272" r:id="rId10"/>
    <p:sldId id="273" r:id="rId11"/>
    <p:sldId id="287" r:id="rId12"/>
    <p:sldId id="296" r:id="rId13"/>
    <p:sldId id="297" r:id="rId14"/>
    <p:sldId id="298" r:id="rId15"/>
    <p:sldId id="299" r:id="rId16"/>
    <p:sldId id="304" r:id="rId17"/>
    <p:sldId id="300" r:id="rId18"/>
    <p:sldId id="301" r:id="rId19"/>
    <p:sldId id="30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3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C6907E-E92E-4C40-B62B-1B02529FA4C3}" type="datetimeFigureOut">
              <a:rPr lang="ru-RU" smtClean="0"/>
              <a:pPr/>
              <a:t>21.01.2014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0B5FE6-D957-464B-AED7-6B0436647E3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4484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B5FE6-D957-464B-AED7-6B0436647E33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B5FE6-D957-464B-AED7-6B0436647E33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B5FE6-D957-464B-AED7-6B0436647E33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B5FE6-D957-464B-AED7-6B0436647E33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B5FE6-D957-464B-AED7-6B0436647E33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B5FE6-D957-464B-AED7-6B0436647E33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B5FE6-D957-464B-AED7-6B0436647E33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7DA6-A716-4FEB-8AB7-881441DC179B}" type="datetimeFigureOut">
              <a:rPr lang="ru-RU" smtClean="0"/>
              <a:pPr/>
              <a:t>21.01.2014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9BF1-2AF4-4FE5-B870-A2D3645BAA0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7DA6-A716-4FEB-8AB7-881441DC179B}" type="datetimeFigureOut">
              <a:rPr lang="ru-RU" smtClean="0"/>
              <a:pPr/>
              <a:t>21.01.2014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9BF1-2AF4-4FE5-B870-A2D3645BAA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7DA6-A716-4FEB-8AB7-881441DC179B}" type="datetimeFigureOut">
              <a:rPr lang="ru-RU" smtClean="0"/>
              <a:pPr/>
              <a:t>21.01.2014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9BF1-2AF4-4FE5-B870-A2D3645BAA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7DA6-A716-4FEB-8AB7-881441DC179B}" type="datetimeFigureOut">
              <a:rPr lang="ru-RU" smtClean="0"/>
              <a:pPr/>
              <a:t>21.01.2014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9BF1-2AF4-4FE5-B870-A2D3645BAA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7DA6-A716-4FEB-8AB7-881441DC179B}" type="datetimeFigureOut">
              <a:rPr lang="ru-RU" smtClean="0"/>
              <a:pPr/>
              <a:t>21.01.2014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61F9BF1-2AF4-4FE5-B870-A2D3645BAA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7DA6-A716-4FEB-8AB7-881441DC179B}" type="datetimeFigureOut">
              <a:rPr lang="ru-RU" smtClean="0"/>
              <a:pPr/>
              <a:t>21.01.2014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9BF1-2AF4-4FE5-B870-A2D3645BAA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7DA6-A716-4FEB-8AB7-881441DC179B}" type="datetimeFigureOut">
              <a:rPr lang="ru-RU" smtClean="0"/>
              <a:pPr/>
              <a:t>21.01.2014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9BF1-2AF4-4FE5-B870-A2D3645BAA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7DA6-A716-4FEB-8AB7-881441DC179B}" type="datetimeFigureOut">
              <a:rPr lang="ru-RU" smtClean="0"/>
              <a:pPr/>
              <a:t>21.01.2014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9BF1-2AF4-4FE5-B870-A2D3645BAA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7DA6-A716-4FEB-8AB7-881441DC179B}" type="datetimeFigureOut">
              <a:rPr lang="ru-RU" smtClean="0"/>
              <a:pPr/>
              <a:t>21.01.2014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9BF1-2AF4-4FE5-B870-A2D3645BAA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7DA6-A716-4FEB-8AB7-881441DC179B}" type="datetimeFigureOut">
              <a:rPr lang="ru-RU" smtClean="0"/>
              <a:pPr/>
              <a:t>21.01.2014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9BF1-2AF4-4FE5-B870-A2D3645BAA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7DA6-A716-4FEB-8AB7-881441DC179B}" type="datetimeFigureOut">
              <a:rPr lang="ru-RU" smtClean="0"/>
              <a:pPr/>
              <a:t>21.01.2014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9BF1-2AF4-4FE5-B870-A2D3645BAA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F557DA6-A716-4FEB-8AB7-881441DC179B}" type="datetimeFigureOut">
              <a:rPr lang="ru-RU" smtClean="0"/>
              <a:pPr/>
              <a:t>21.01.2014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61F9BF1-2AF4-4FE5-B870-A2D3645BAA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3429000"/>
            <a:ext cx="8507288" cy="302433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/>
              <a:t>Презентация подготовлена </a:t>
            </a:r>
          </a:p>
          <a:p>
            <a:pPr algn="ctr">
              <a:buNone/>
            </a:pPr>
            <a:r>
              <a:rPr lang="ru-RU" sz="3600" dirty="0" smtClean="0"/>
              <a:t>учителем физической культуры </a:t>
            </a:r>
          </a:p>
          <a:p>
            <a:pPr algn="ctr">
              <a:buNone/>
            </a:pPr>
            <a:r>
              <a:rPr lang="ru-RU" sz="3600" dirty="0" smtClean="0"/>
              <a:t>ГБОУ СОШ № 1362 г. Москвы</a:t>
            </a:r>
          </a:p>
          <a:p>
            <a:pPr algn="ctr">
              <a:buNone/>
            </a:pPr>
            <a:r>
              <a:rPr lang="ru-RU" sz="3600" dirty="0" smtClean="0"/>
              <a:t>Кудрявцевой Юлией Анатольевной</a:t>
            </a: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cap="all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</a:rPr>
              <a:t>ОЛИМПИАДА 2014  г. СОЧИ</a:t>
            </a:r>
            <a:endParaRPr lang="ru-RU" cap="all" dirty="0">
              <a:ln w="0"/>
              <a:solidFill>
                <a:schemeClr val="tx1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556792"/>
            <a:ext cx="5616624" cy="5112568"/>
          </a:xfrm>
        </p:spPr>
        <p:txBody>
          <a:bodyPr>
            <a:normAutofit fontScale="92500" lnSpcReduction="10000"/>
          </a:bodyPr>
          <a:lstStyle/>
          <a:p>
            <a:r>
              <a:rPr lang="ru-RU" i="1" dirty="0" smtClean="0">
                <a:solidFill>
                  <a:srgbClr val="0070C0"/>
                </a:solidFill>
              </a:rPr>
              <a:t>Зайка</a:t>
            </a:r>
            <a:r>
              <a:rPr lang="ru-RU" i="1" dirty="0" smtClean="0"/>
              <a:t> – самая активная жительница зимнего леса. Ее друзья всегда удивляются – и как она все успевает!? Ведь Зайка не только успевает учиться в Лесной Академии на «отлично», помогать маме в семейном ресторанчике «Лесная запруда», но и участвовать в различных спортивных соревнованиях. 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Зайка</a:t>
            </a:r>
            <a:r>
              <a:rPr lang="ru-RU" i="1" dirty="0" smtClean="0"/>
              <a:t> уверяет своих друзей, что у нее нет никакого секрета: просто она очень любит спорт. А еще она любит петь и танцевать.</a:t>
            </a:r>
            <a:endParaRPr lang="ru-RU" i="1" dirty="0"/>
          </a:p>
        </p:txBody>
      </p:sp>
      <p:pic>
        <p:nvPicPr>
          <p:cNvPr id="14338" name="Picture 2" descr="C:\Users\123\Desktop\cbf597dc80b3bf5121a5d0e6f0993974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580112" y="1556792"/>
            <a:ext cx="3714776" cy="4643468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Талисманы Сочи-2014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Виды спорта на Олимпиаде в Сочи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216024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Биатлон</a:t>
            </a:r>
          </a:p>
          <a:p>
            <a:pPr marL="137160" indent="0" algn="ctr">
              <a:buNone/>
            </a:pPr>
            <a:r>
              <a:rPr lang="ru-RU" i="1" dirty="0" smtClean="0"/>
              <a:t>Лыжная </a:t>
            </a:r>
            <a:r>
              <a:rPr lang="ru-RU" i="1" dirty="0"/>
              <a:t>гонка со стрельбой из винтовки.</a:t>
            </a:r>
            <a:endParaRPr lang="ru-RU" i="1" dirty="0" smtClean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67544" y="260648"/>
            <a:ext cx="8229600" cy="11430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anchor="ctr"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solidFill>
                  <a:schemeClr val="lt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mtClean="0">
                <a:solidFill>
                  <a:schemeClr val="tx1"/>
                </a:solidFill>
              </a:rPr>
              <a:t>Виды спорта на Олимпиаде в Сочи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122" name="Picture 2" descr="http://olimprus.ru/images/0000248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1065" y="2996952"/>
            <a:ext cx="4942558" cy="3628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556792"/>
            <a:ext cx="3456384" cy="1572017"/>
          </a:xfrm>
        </p:spPr>
        <p:txBody>
          <a:bodyPr>
            <a:normAutofit/>
          </a:bodyPr>
          <a:lstStyle/>
          <a:p>
            <a:pPr marL="137160" lvl="0" indent="0" algn="ctr">
              <a:buClr>
                <a:prstClr val="black">
                  <a:shade val="95000"/>
                </a:prstClr>
              </a:buClr>
              <a:buNone/>
            </a:pPr>
            <a:r>
              <a:rPr lang="ru-RU" sz="2600" dirty="0" smtClean="0">
                <a:solidFill>
                  <a:prstClr val="black"/>
                </a:solidFill>
              </a:rPr>
              <a:t>Бобслей</a:t>
            </a:r>
          </a:p>
          <a:p>
            <a:pPr marL="137160" lvl="0" indent="0">
              <a:buClr>
                <a:prstClr val="black">
                  <a:shade val="95000"/>
                </a:prstClr>
              </a:buClr>
              <a:buNone/>
            </a:pPr>
            <a:r>
              <a:rPr lang="ru-RU" sz="2400" i="1" dirty="0" smtClean="0"/>
              <a:t>скоростной </a:t>
            </a:r>
            <a:r>
              <a:rPr lang="ru-RU" sz="2400" i="1" dirty="0"/>
              <a:t>спуск с гор </a:t>
            </a:r>
            <a:r>
              <a:rPr lang="ru-RU" sz="2400" i="1" dirty="0" smtClean="0"/>
              <a:t>на </a:t>
            </a:r>
            <a:r>
              <a:rPr lang="ru-RU" sz="2400" i="1" dirty="0"/>
              <a:t>управляемых санях</a:t>
            </a:r>
            <a:endParaRPr lang="ru-RU" sz="2600" i="1" dirty="0" smtClean="0">
              <a:solidFill>
                <a:prstClr val="black"/>
              </a:solidFill>
            </a:endParaRPr>
          </a:p>
          <a:p>
            <a:pPr lvl="0">
              <a:buClr>
                <a:prstClr val="black">
                  <a:shade val="95000"/>
                </a:prstClr>
              </a:buClr>
            </a:pPr>
            <a:endParaRPr lang="ru-RU" sz="2600" i="1" dirty="0">
              <a:solidFill>
                <a:prstClr val="black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Виды спорта на Олимпиаде в Сочи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88504" y="4698831"/>
            <a:ext cx="31992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Скелетон</a:t>
            </a:r>
          </a:p>
          <a:p>
            <a:r>
              <a:rPr lang="ru-RU" sz="2400" i="1" dirty="0" smtClean="0">
                <a:solidFill>
                  <a:prstClr val="black"/>
                </a:solidFill>
              </a:rPr>
              <a:t>спортсмен лежит на санях головой вперед, вниз лицом, его скорость 130км/ч</a:t>
            </a:r>
            <a:endParaRPr lang="ru-RU" sz="2400" i="1" dirty="0"/>
          </a:p>
        </p:txBody>
      </p:sp>
      <p:pic>
        <p:nvPicPr>
          <p:cNvPr id="6146" name="Picture 2" descr="http://rusbob.ru/images/stories/infography/slide_ai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556792"/>
            <a:ext cx="3944218" cy="2990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www.interesno.name/files/images/sport/bobsley_559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109193"/>
            <a:ext cx="4239033" cy="3179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51467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709160"/>
          </a:xfrm>
        </p:spPr>
        <p:txBody>
          <a:bodyPr/>
          <a:lstStyle/>
          <a:p>
            <a:pPr lvl="0">
              <a:buClr>
                <a:prstClr val="black">
                  <a:shade val="95000"/>
                </a:prstClr>
              </a:buClr>
            </a:pPr>
            <a:r>
              <a:rPr lang="ru-RU" sz="2600" dirty="0">
                <a:solidFill>
                  <a:prstClr val="black"/>
                </a:solidFill>
              </a:rPr>
              <a:t>К</a:t>
            </a:r>
            <a:r>
              <a:rPr lang="ru-RU" sz="2600" dirty="0" smtClean="0">
                <a:solidFill>
                  <a:prstClr val="black"/>
                </a:solidFill>
              </a:rPr>
              <a:t>онькобежный спорт</a:t>
            </a:r>
          </a:p>
          <a:p>
            <a:pPr marL="137160" lvl="0" indent="0">
              <a:buClr>
                <a:prstClr val="black">
                  <a:shade val="95000"/>
                </a:prstClr>
              </a:buClr>
              <a:buNone/>
            </a:pPr>
            <a:endParaRPr lang="ru-RU" sz="2600" dirty="0" smtClean="0">
              <a:solidFill>
                <a:prstClr val="black"/>
              </a:solidFill>
            </a:endParaRPr>
          </a:p>
          <a:p>
            <a:pPr lvl="0">
              <a:buClr>
                <a:prstClr val="black">
                  <a:shade val="95000"/>
                </a:prstClr>
              </a:buClr>
            </a:pPr>
            <a:r>
              <a:rPr lang="ru-RU" sz="2600" dirty="0">
                <a:solidFill>
                  <a:prstClr val="black"/>
                </a:solidFill>
              </a:rPr>
              <a:t>Ф</a:t>
            </a:r>
            <a:r>
              <a:rPr lang="ru-RU" sz="2600" dirty="0" smtClean="0">
                <a:solidFill>
                  <a:prstClr val="black"/>
                </a:solidFill>
              </a:rPr>
              <a:t>игурное катание</a:t>
            </a:r>
          </a:p>
          <a:p>
            <a:pPr marL="137160" lvl="0" indent="0">
              <a:buClr>
                <a:prstClr val="black">
                  <a:shade val="95000"/>
                </a:prstClr>
              </a:buClr>
              <a:buNone/>
            </a:pPr>
            <a:endParaRPr lang="ru-RU" sz="2600" dirty="0" smtClean="0">
              <a:solidFill>
                <a:prstClr val="black"/>
              </a:solidFill>
            </a:endParaRPr>
          </a:p>
          <a:p>
            <a:pPr marL="137160" lvl="0" indent="0">
              <a:buClr>
                <a:prstClr val="black">
                  <a:shade val="95000"/>
                </a:prstClr>
              </a:buClr>
              <a:buNone/>
            </a:pPr>
            <a:endParaRPr lang="ru-RU" sz="4000" dirty="0" smtClean="0">
              <a:solidFill>
                <a:prstClr val="black"/>
              </a:solidFill>
            </a:endParaRPr>
          </a:p>
          <a:p>
            <a:pPr marL="137160" lvl="0" indent="0">
              <a:buClr>
                <a:prstClr val="black">
                  <a:shade val="95000"/>
                </a:prstClr>
              </a:buClr>
              <a:buNone/>
            </a:pPr>
            <a:endParaRPr lang="ru-RU" sz="2600" dirty="0" smtClean="0">
              <a:solidFill>
                <a:prstClr val="black"/>
              </a:solidFill>
            </a:endParaRPr>
          </a:p>
          <a:p>
            <a:pPr marL="137160" lvl="0" indent="0">
              <a:buClr>
                <a:prstClr val="black">
                  <a:shade val="95000"/>
                </a:prstClr>
              </a:buClr>
              <a:buNone/>
            </a:pPr>
            <a:endParaRPr lang="ru-RU" sz="2600" dirty="0">
              <a:solidFill>
                <a:prstClr val="black"/>
              </a:solidFill>
            </a:endParaRPr>
          </a:p>
          <a:p>
            <a:pPr marL="137160" lvl="0" indent="0">
              <a:buClr>
                <a:prstClr val="black">
                  <a:shade val="95000"/>
                </a:prstClr>
              </a:buClr>
              <a:buNone/>
            </a:pPr>
            <a:endParaRPr lang="ru-RU" sz="2600" dirty="0" smtClean="0">
              <a:solidFill>
                <a:prstClr val="black"/>
              </a:solidFill>
            </a:endParaRPr>
          </a:p>
          <a:p>
            <a:pPr lvl="0">
              <a:buClr>
                <a:prstClr val="black">
                  <a:shade val="95000"/>
                </a:prstClr>
              </a:buClr>
            </a:pPr>
            <a:r>
              <a:rPr lang="ru-RU" sz="2600" dirty="0">
                <a:solidFill>
                  <a:prstClr val="black"/>
                </a:solidFill>
              </a:rPr>
              <a:t>Ш</a:t>
            </a:r>
            <a:r>
              <a:rPr lang="ru-RU" sz="2600" dirty="0" smtClean="0">
                <a:solidFill>
                  <a:prstClr val="black"/>
                </a:solidFill>
              </a:rPr>
              <a:t>орт-трек</a:t>
            </a:r>
            <a:endParaRPr lang="ru-RU" sz="2600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Виды спорта на Олимпиаде в Сочи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170" name="Picture 2" descr="http://im4-tub-ru.yandex.net/i?id=529990610-45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1556791"/>
            <a:ext cx="3925416" cy="2830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105286"/>
            <a:ext cx="3744416" cy="2564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8757" y="3933056"/>
            <a:ext cx="3502043" cy="2626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16463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186808" cy="4709160"/>
          </a:xfrm>
        </p:spPr>
        <p:txBody>
          <a:bodyPr>
            <a:normAutofit lnSpcReduction="10000"/>
          </a:bodyPr>
          <a:lstStyle/>
          <a:p>
            <a:pPr lvl="0">
              <a:buClr>
                <a:prstClr val="black">
                  <a:shade val="95000"/>
                </a:prstClr>
              </a:buClr>
            </a:pPr>
            <a:r>
              <a:rPr lang="ru-RU" dirty="0" smtClean="0">
                <a:solidFill>
                  <a:prstClr val="black"/>
                </a:solidFill>
              </a:rPr>
              <a:t>Кёрлинг</a:t>
            </a:r>
          </a:p>
          <a:p>
            <a:pPr marL="137160" lvl="0" indent="0">
              <a:buClr>
                <a:prstClr val="black">
                  <a:shade val="95000"/>
                </a:prstClr>
              </a:buClr>
              <a:buNone/>
            </a:pPr>
            <a:r>
              <a:rPr lang="ru-RU" i="1" dirty="0" smtClean="0"/>
              <a:t>командная </a:t>
            </a:r>
            <a:r>
              <a:rPr lang="ru-RU" i="1" dirty="0"/>
              <a:t>спортивная игра на ледяной площадке. </a:t>
            </a:r>
            <a:endParaRPr lang="ru-RU" i="1" dirty="0" smtClean="0"/>
          </a:p>
          <a:p>
            <a:pPr marL="137160" lvl="0" indent="0">
              <a:buClr>
                <a:prstClr val="black">
                  <a:shade val="95000"/>
                </a:prstClr>
              </a:buClr>
              <a:buNone/>
            </a:pPr>
            <a:r>
              <a:rPr lang="ru-RU" i="1" dirty="0" smtClean="0"/>
              <a:t>Участники </a:t>
            </a:r>
            <a:r>
              <a:rPr lang="ru-RU" i="1" dirty="0"/>
              <a:t>двух команд поочерёдно пускают по льду специальные тяжёлые гранитные снаряды («камни») в сторону размеченной на льду мишени («дома»)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Виды спорта на Олимпиаде в Сочи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6984" y="2060848"/>
            <a:ext cx="4119360" cy="3167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3048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prstClr val="black">
                  <a:shade val="95000"/>
                </a:prstClr>
              </a:buClr>
            </a:pPr>
            <a:r>
              <a:rPr lang="ru-RU" dirty="0">
                <a:solidFill>
                  <a:prstClr val="black"/>
                </a:solidFill>
              </a:rPr>
              <a:t>Г</a:t>
            </a:r>
            <a:r>
              <a:rPr lang="ru-RU" dirty="0" smtClean="0">
                <a:solidFill>
                  <a:prstClr val="black"/>
                </a:solidFill>
              </a:rPr>
              <a:t>орнолыжный спорт</a:t>
            </a:r>
          </a:p>
          <a:p>
            <a:pPr lvl="0">
              <a:buClr>
                <a:prstClr val="black">
                  <a:shade val="95000"/>
                </a:prstClr>
              </a:buClr>
            </a:pPr>
            <a:r>
              <a:rPr lang="ru-RU" dirty="0">
                <a:solidFill>
                  <a:prstClr val="black"/>
                </a:solidFill>
              </a:rPr>
              <a:t>Л</a:t>
            </a:r>
            <a:r>
              <a:rPr lang="ru-RU" dirty="0" smtClean="0">
                <a:solidFill>
                  <a:prstClr val="black"/>
                </a:solidFill>
              </a:rPr>
              <a:t>ыжное двоеборье</a:t>
            </a:r>
          </a:p>
          <a:p>
            <a:pPr lvl="0">
              <a:buClr>
                <a:prstClr val="black">
                  <a:shade val="95000"/>
                </a:prstClr>
              </a:buClr>
            </a:pPr>
            <a:endParaRPr lang="ru-RU" dirty="0" smtClean="0">
              <a:solidFill>
                <a:prstClr val="black"/>
              </a:solidFill>
            </a:endParaRPr>
          </a:p>
          <a:p>
            <a:pPr lvl="0">
              <a:buClr>
                <a:prstClr val="black">
                  <a:shade val="95000"/>
                </a:prstClr>
              </a:buClr>
            </a:pPr>
            <a:endParaRPr lang="ru-RU" dirty="0">
              <a:solidFill>
                <a:prstClr val="black"/>
              </a:solidFill>
            </a:endParaRPr>
          </a:p>
          <a:p>
            <a:pPr lvl="0">
              <a:buClr>
                <a:prstClr val="black">
                  <a:shade val="95000"/>
                </a:prstClr>
              </a:buClr>
            </a:pPr>
            <a:endParaRPr lang="ru-RU" dirty="0" smtClean="0">
              <a:solidFill>
                <a:prstClr val="black"/>
              </a:solidFill>
            </a:endParaRPr>
          </a:p>
          <a:p>
            <a:pPr marL="137160" lvl="0" indent="0">
              <a:buClr>
                <a:prstClr val="black">
                  <a:shade val="95000"/>
                </a:prstClr>
              </a:buClr>
              <a:buNone/>
            </a:pPr>
            <a:endParaRPr lang="ru-RU" dirty="0" smtClean="0">
              <a:solidFill>
                <a:prstClr val="black"/>
              </a:solidFill>
            </a:endParaRPr>
          </a:p>
          <a:p>
            <a:pPr marL="137160" lvl="0" indent="0">
              <a:buClr>
                <a:prstClr val="black">
                  <a:shade val="95000"/>
                </a:prstClr>
              </a:buClr>
              <a:buNone/>
            </a:pPr>
            <a:endParaRPr lang="ru-RU" dirty="0">
              <a:solidFill>
                <a:prstClr val="black"/>
              </a:solidFill>
            </a:endParaRPr>
          </a:p>
          <a:p>
            <a:pPr marL="137160" lvl="0" indent="0">
              <a:buClr>
                <a:prstClr val="black">
                  <a:shade val="95000"/>
                </a:prstClr>
              </a:buClr>
              <a:buNone/>
            </a:pPr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Виды спорта на Олимпиаде в Сочи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556791"/>
            <a:ext cx="4015333" cy="2676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284984"/>
            <a:ext cx="4336887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27568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/>
                </a:solidFill>
              </a:rPr>
              <a:t>Сноубординг </a:t>
            </a:r>
          </a:p>
          <a:p>
            <a:pPr marL="137160" indent="0">
              <a:buNone/>
            </a:pPr>
            <a:endParaRPr lang="ru-RU" dirty="0" smtClean="0">
              <a:solidFill>
                <a:prstClr val="black"/>
              </a:solidFill>
            </a:endParaRPr>
          </a:p>
          <a:p>
            <a:r>
              <a:rPr lang="ru-RU" dirty="0">
                <a:solidFill>
                  <a:prstClr val="black"/>
                </a:solidFill>
              </a:rPr>
              <a:t>Ф</a:t>
            </a:r>
            <a:r>
              <a:rPr lang="ru-RU" dirty="0" smtClean="0">
                <a:solidFill>
                  <a:prstClr val="black"/>
                </a:solidFill>
              </a:rPr>
              <a:t>ристайл</a:t>
            </a:r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Виды спорта на Олимпиаде в Сочи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1556792"/>
            <a:ext cx="4354819" cy="3259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64" y="3215882"/>
            <a:ext cx="4218130" cy="3374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87532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prstClr val="black">
                  <a:shade val="95000"/>
                </a:prstClr>
              </a:buClr>
            </a:pPr>
            <a:r>
              <a:rPr lang="ru-RU" dirty="0">
                <a:solidFill>
                  <a:prstClr val="black"/>
                </a:solidFill>
              </a:rPr>
              <a:t>Санный спорт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Виды спорта на Олимпиаде в Сочи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2132856"/>
            <a:ext cx="6563841" cy="4330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19446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prstClr val="black">
                  <a:shade val="95000"/>
                </a:prstClr>
              </a:buClr>
            </a:pPr>
            <a:r>
              <a:rPr lang="ru-RU" dirty="0">
                <a:solidFill>
                  <a:prstClr val="black"/>
                </a:solidFill>
              </a:rPr>
              <a:t>Хоккей с шайбой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Виды спорта на Олимпиаде в Сочи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2204864"/>
            <a:ext cx="6013347" cy="4249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39535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prstClr val="black"/>
                </a:solidFill>
              </a:rPr>
              <a:t>Прыжки на лыжах с трамплина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Виды спорта на Олимпиаде в Сочи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2420888"/>
            <a:ext cx="4933943" cy="3243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49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Из истории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i="1" dirty="0" smtClean="0"/>
              <a:t>Нет </a:t>
            </a:r>
            <a:r>
              <a:rPr lang="ru-RU" i="1" dirty="0"/>
              <a:t>в современном мире более популярного зрелища, чем Олимпийские игры. Они имеют огромное значение для всего человечества, поскольку людям всегда был присущ дух </a:t>
            </a:r>
            <a:r>
              <a:rPr lang="ru-RU" i="1" dirty="0" smtClean="0"/>
              <a:t>соперничества</a:t>
            </a:r>
          </a:p>
          <a:p>
            <a:pPr marL="137160" indent="0">
              <a:buNone/>
            </a:pPr>
            <a:endParaRPr lang="ru-RU" i="1" dirty="0"/>
          </a:p>
          <a:p>
            <a:r>
              <a:rPr lang="ru-RU" i="1" dirty="0" smtClean="0"/>
              <a:t>Слово «олимпиада» изначально означало не сами игры, а четырехлетний промежуток между ними. Древние греки вели хронологию по олимпиадам, начиная с 776 г. до н.э. (например, «третий год 146-й олимпиады»). В честь Олимпийских игр по всей Греции провозглашалось перемирие сроком на месяц.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/>
              <a:t>Самая первая Олимпиада </a:t>
            </a:r>
            <a:r>
              <a:rPr lang="ru-RU" i="1" dirty="0" smtClean="0"/>
              <a:t>прошла </a:t>
            </a:r>
            <a:r>
              <a:rPr lang="ru-RU" i="1" dirty="0"/>
              <a:t>скромно: не было торжественного открытия, </a:t>
            </a:r>
            <a:r>
              <a:rPr lang="ru-RU" i="1" dirty="0" smtClean="0"/>
              <a:t>и </a:t>
            </a:r>
            <a:r>
              <a:rPr lang="ru-RU" i="1" dirty="0"/>
              <a:t>в программе была одна-единственная дисциплина — бег на одну </a:t>
            </a:r>
            <a:r>
              <a:rPr lang="ru-RU" i="1" dirty="0" smtClean="0"/>
              <a:t>стадию (192,27 м)</a:t>
            </a:r>
          </a:p>
          <a:p>
            <a:pPr marL="137160" indent="0">
              <a:buNone/>
            </a:pPr>
            <a:endParaRPr lang="ru-RU" i="1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Из истории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3429000"/>
            <a:ext cx="4989934" cy="3222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641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i="1" dirty="0">
                <a:ea typeface="Calibri"/>
              </a:rPr>
              <a:t>Участниками самых первых Олимпийских игр были мужчины. Женщинам запрещалось не только участвовать, но и наблюдать за ходом </a:t>
            </a:r>
            <a:r>
              <a:rPr lang="ru-RU" i="1" dirty="0" smtClean="0">
                <a:ea typeface="Calibri"/>
              </a:rPr>
              <a:t>соревнований.</a:t>
            </a:r>
          </a:p>
          <a:p>
            <a:r>
              <a:rPr lang="ru-RU" i="1" dirty="0">
                <a:ea typeface="Calibri"/>
              </a:rPr>
              <a:t>В 394 году до нашей эры Олимпийские игры указом императора Феодосия I были запрещены. Он был ярым поборником Христианства и считал соревнования, проводившиеся в честь бога Зевса, пережитком язычества. Греки, конечно, были очень этим недовольны, но спорить с властью они не смели</a:t>
            </a:r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Из истории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193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906888" cy="5069160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/>
              <a:t>«Возрождение» Олимпийских игр произошло только в 1894 году. И вовсе не на родине соревнований — Греции, а в столице Франции — Париже. </a:t>
            </a:r>
            <a:r>
              <a:rPr lang="ru-RU" i="1" dirty="0" smtClean="0"/>
              <a:t>Пьер </a:t>
            </a:r>
            <a:r>
              <a:rPr lang="ru-RU" i="1" dirty="0"/>
              <a:t>де </a:t>
            </a:r>
            <a:r>
              <a:rPr lang="ru-RU" i="1" dirty="0" smtClean="0"/>
              <a:t>Кубертен, французский педагог </a:t>
            </a:r>
            <a:r>
              <a:rPr lang="ru-RU" i="1" dirty="0"/>
              <a:t>и </a:t>
            </a:r>
            <a:r>
              <a:rPr lang="ru-RU" i="1" dirty="0" smtClean="0"/>
              <a:t>общественный деятель. явился </a:t>
            </a:r>
            <a:r>
              <a:rPr lang="ru-RU" i="1" dirty="0"/>
              <a:t>главным инициатором возрождения любимых соревнований древних греков. </a:t>
            </a:r>
            <a:r>
              <a:rPr lang="ru-RU" i="1" dirty="0" smtClean="0"/>
              <a:t>Им был придумал знаменитый </a:t>
            </a:r>
            <a:r>
              <a:rPr lang="ru-RU" i="1" dirty="0"/>
              <a:t>девиз олимпийского движения: «Быстрее, выше, сильнее!».</a:t>
            </a:r>
            <a:endParaRPr lang="ru-RU" dirty="0"/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Из истории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http://www.pam65.ru/postimg1/Baron_Pierre_de_Coubertin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628800"/>
            <a:ext cx="3291840" cy="4648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8344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19256" cy="4781128"/>
          </a:xfrm>
        </p:spPr>
        <p:txBody>
          <a:bodyPr>
            <a:normAutofit lnSpcReduction="10000"/>
          </a:bodyPr>
          <a:lstStyle/>
          <a:p>
            <a:r>
              <a:rPr lang="ru-RU" i="1" dirty="0">
                <a:ea typeface="Calibri"/>
              </a:rPr>
              <a:t>Первая Олимпиада современности прошла в столице Греции — Афинах — с 6 по 15 апреля 1896 года. Люди того времени, не привыкшие к столь зрелищным и массовым мероприятиям, приняли Олимпийские игры на ура. Многим запомнилась торжественная церемония открытия соревнований, на которой по традиции зажигают Олимпийский огонь, а спортсмены (тогда в играх участвовали представители 11 стран) торжественно шествуют по «кольцу» стадиона. 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Из истории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8559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857256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Олимпийская клятва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7"/>
            <a:ext cx="8229600" cy="3384376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i="1" dirty="0" smtClean="0"/>
              <a:t>Текст Олимпийской клятвы спортсменов:</a:t>
            </a:r>
          </a:p>
          <a:p>
            <a:pPr>
              <a:buNone/>
            </a:pPr>
            <a:r>
              <a:rPr lang="ru-RU" i="1" dirty="0" smtClean="0"/>
              <a:t>	</a:t>
            </a:r>
            <a:r>
              <a:rPr lang="ru-RU" b="1" i="1" dirty="0" smtClean="0"/>
              <a:t>«От имени всех спортсменов я обещаю, что мы будем участвовать в этих Олимпийских играх, уважая и соблюдая правила, по которым они проводятся, в истинно спортивном духе, во славу спорта и во имя чести своих команд.»</a:t>
            </a:r>
            <a:endParaRPr lang="ru-RU" b="1" i="1" dirty="0"/>
          </a:p>
        </p:txBody>
      </p:sp>
      <p:pic>
        <p:nvPicPr>
          <p:cNvPr id="21506" name="Picture 2" descr="C:\Users\123\Desktop\image_1141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4221088"/>
            <a:ext cx="4931008" cy="24962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Талисманы Сочи-2014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554960" cy="506916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i="1" dirty="0" smtClean="0"/>
              <a:t>	Горный спасатель-альпинист </a:t>
            </a:r>
            <a:r>
              <a:rPr lang="ru-RU" i="1" dirty="0" smtClean="0">
                <a:solidFill>
                  <a:srgbClr val="0070C0"/>
                </a:solidFill>
              </a:rPr>
              <a:t>Леопард </a:t>
            </a:r>
            <a:r>
              <a:rPr lang="ru-RU" i="1" dirty="0" smtClean="0"/>
              <a:t>живет в кроне огромного дерева, которое растет на самой высокой скале в заснеженных горах Кавказа. Он всегда готов прийти на помощь и не раз спасал расположенную неподалеку деревню от лавин.</a:t>
            </a:r>
          </a:p>
          <a:p>
            <a:pPr>
              <a:buNone/>
            </a:pPr>
            <a:r>
              <a:rPr lang="ru-RU" i="1" dirty="0" smtClean="0"/>
              <a:t>     </a:t>
            </a:r>
            <a:r>
              <a:rPr lang="ru-RU" i="1" dirty="0" smtClean="0">
                <a:solidFill>
                  <a:srgbClr val="0070C0"/>
                </a:solidFill>
              </a:rPr>
              <a:t>Леопард </a:t>
            </a:r>
            <a:r>
              <a:rPr lang="ru-RU" i="1" dirty="0" smtClean="0"/>
              <a:t>– прекрасный сноубордист, он научил этому виду спорта всех своих друзей и соседей. У Леопарда веселый нрав, он не может жить в одиночестве и очень любит танцевать.</a:t>
            </a:r>
            <a:endParaRPr lang="ru-RU" i="1" dirty="0"/>
          </a:p>
        </p:txBody>
      </p:sp>
      <p:pic>
        <p:nvPicPr>
          <p:cNvPr id="12290" name="Picture 2" descr="C:\Users\123\Desktop\fbd1f0c0c116ad7736a6fa0045101eb9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796136" y="1916832"/>
            <a:ext cx="3443646" cy="43045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1700808"/>
            <a:ext cx="5472608" cy="489654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i="1" dirty="0" smtClean="0"/>
              <a:t>За полярным кругом в ледяном иглу живет белый </a:t>
            </a:r>
            <a:r>
              <a:rPr lang="ru-RU" i="1" dirty="0" smtClean="0">
                <a:solidFill>
                  <a:srgbClr val="0070C0"/>
                </a:solidFill>
              </a:rPr>
              <a:t>мишка</a:t>
            </a:r>
            <a:r>
              <a:rPr lang="ru-RU" i="1" dirty="0" smtClean="0"/>
              <a:t>. В его доме все сделано изо льда и снега: снежный душ, кровать, компьютер и даже спортивные тренажеры.</a:t>
            </a:r>
          </a:p>
          <a:p>
            <a:pPr>
              <a:buNone/>
            </a:pPr>
            <a:r>
              <a:rPr lang="ru-RU" i="1" dirty="0"/>
              <a:t>	</a:t>
            </a:r>
            <a:r>
              <a:rPr lang="ru-RU" i="1" dirty="0" smtClean="0">
                <a:solidFill>
                  <a:srgbClr val="0070C0"/>
                </a:solidFill>
              </a:rPr>
              <a:t>Белый мишка </a:t>
            </a:r>
            <a:r>
              <a:rPr lang="ru-RU" i="1" dirty="0" smtClean="0"/>
              <a:t>с раннего детства воспитывался полярниками. Именно они научили его кататься на лыжах, бегать на коньках и играть в керлинг. Но больше всего белому мишке понравилось кататься на спортивных санках. Он стал настоящим саночником и бобслеистом.</a:t>
            </a:r>
            <a:endParaRPr lang="ru-RU" i="1" dirty="0"/>
          </a:p>
        </p:txBody>
      </p:sp>
      <p:pic>
        <p:nvPicPr>
          <p:cNvPr id="13314" name="Picture 2" descr="C:\Users\123\Desktop\37571d3cb9c29881ee7c983d204f8648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364088" y="1556792"/>
            <a:ext cx="3631129" cy="4538910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Талисманы Сочи-2014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8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DE6C36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200</TotalTime>
  <Words>570</Words>
  <Application>Microsoft Office PowerPoint</Application>
  <PresentationFormat>Экран (4:3)</PresentationFormat>
  <Paragraphs>77</Paragraphs>
  <Slides>19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Апекс</vt:lpstr>
      <vt:lpstr>ОЛИМПИАДА 2014  г. СОЧИ</vt:lpstr>
      <vt:lpstr>Из истории</vt:lpstr>
      <vt:lpstr>Из истории</vt:lpstr>
      <vt:lpstr>Из истории</vt:lpstr>
      <vt:lpstr>Из истории</vt:lpstr>
      <vt:lpstr>Из истории</vt:lpstr>
      <vt:lpstr>Олимпийская клятва</vt:lpstr>
      <vt:lpstr>Талисманы Сочи-2014</vt:lpstr>
      <vt:lpstr>Талисманы Сочи-2014</vt:lpstr>
      <vt:lpstr>Талисманы Сочи-2014</vt:lpstr>
      <vt:lpstr>Виды спорта на Олимпиаде в Сочи</vt:lpstr>
      <vt:lpstr>Виды спорта на Олимпиаде в Сочи</vt:lpstr>
      <vt:lpstr>Виды спорта на Олимпиаде в Сочи</vt:lpstr>
      <vt:lpstr>Виды спорта на Олимпиаде в Сочи</vt:lpstr>
      <vt:lpstr>Виды спорта на Олимпиаде в Сочи</vt:lpstr>
      <vt:lpstr>Виды спорта на Олимпиаде в Сочи</vt:lpstr>
      <vt:lpstr>Виды спорта на Олимпиаде в Сочи</vt:lpstr>
      <vt:lpstr>Виды спорта на Олимпиаде в Сочи</vt:lpstr>
      <vt:lpstr>Виды спорта на Олимпиаде в Сочи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ZOV</cp:lastModifiedBy>
  <cp:revision>39</cp:revision>
  <dcterms:created xsi:type="dcterms:W3CDTF">2011-05-13T16:27:00Z</dcterms:created>
  <dcterms:modified xsi:type="dcterms:W3CDTF">2014-01-20T22:33:10Z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1091956</vt:lpwstr>
  </property>
  <property fmtid="{D5CDD505-2E9C-101B-9397-08002B2CF9AE}" pid="3" name="NXPowerLiteVersion">
    <vt:lpwstr>D4.1.4</vt:lpwstr>
  </property>
</Properties>
</file>