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2" d="100"/>
          <a:sy n="102" d="100"/>
        </p:scale>
        <p:origin x="-23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ABD96A0-C075-4F17-86B6-D5D1ECF401AB}" type="datetimeFigureOut">
              <a:rPr lang="ru-RU" smtClean="0"/>
              <a:pPr/>
              <a:t>11.01.2010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3647E1-2290-41E8-8138-6A207F738274}"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ABD96A0-C075-4F17-86B6-D5D1ECF401AB}" type="datetimeFigureOut">
              <a:rPr lang="ru-RU" smtClean="0"/>
              <a:pPr/>
              <a:t>11.01.2010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3647E1-2290-41E8-8138-6A207F73827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ABD96A0-C075-4F17-86B6-D5D1ECF401AB}" type="datetimeFigureOut">
              <a:rPr lang="ru-RU" smtClean="0"/>
              <a:pPr/>
              <a:t>11.01.2010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3647E1-2290-41E8-8138-6A207F73827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ABD96A0-C075-4F17-86B6-D5D1ECF401AB}" type="datetimeFigureOut">
              <a:rPr lang="ru-RU" smtClean="0"/>
              <a:pPr/>
              <a:t>11.01.2010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3647E1-2290-41E8-8138-6A207F73827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ABD96A0-C075-4F17-86B6-D5D1ECF401AB}" type="datetimeFigureOut">
              <a:rPr lang="ru-RU" smtClean="0"/>
              <a:pPr/>
              <a:t>11.01.2010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3647E1-2290-41E8-8138-6A207F738274}"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ABD96A0-C075-4F17-86B6-D5D1ECF401AB}" type="datetimeFigureOut">
              <a:rPr lang="ru-RU" smtClean="0"/>
              <a:pPr/>
              <a:t>11.01.2010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13647E1-2290-41E8-8138-6A207F73827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ABD96A0-C075-4F17-86B6-D5D1ECF401AB}" type="datetimeFigureOut">
              <a:rPr lang="ru-RU" smtClean="0"/>
              <a:pPr/>
              <a:t>11.01.2010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13647E1-2290-41E8-8138-6A207F73827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ABD96A0-C075-4F17-86B6-D5D1ECF401AB}" type="datetimeFigureOut">
              <a:rPr lang="ru-RU" smtClean="0"/>
              <a:pPr/>
              <a:t>11.01.2010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13647E1-2290-41E8-8138-6A207F73827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ABD96A0-C075-4F17-86B6-D5D1ECF401AB}" type="datetimeFigureOut">
              <a:rPr lang="ru-RU" smtClean="0"/>
              <a:pPr/>
              <a:t>11.01.2010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13647E1-2290-41E8-8138-6A207F73827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ABD96A0-C075-4F17-86B6-D5D1ECF401AB}" type="datetimeFigureOut">
              <a:rPr lang="ru-RU" smtClean="0"/>
              <a:pPr/>
              <a:t>11.01.2010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13647E1-2290-41E8-8138-6A207F73827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ABD96A0-C075-4F17-86B6-D5D1ECF401AB}" type="datetimeFigureOut">
              <a:rPr lang="ru-RU" smtClean="0"/>
              <a:pPr/>
              <a:t>11.01.2010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13647E1-2290-41E8-8138-6A207F738274}"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lumMod val="75000"/>
              </a:schemeClr>
            </a:gs>
            <a:gs pos="25000">
              <a:srgbClr val="FF0000"/>
            </a:gs>
            <a:gs pos="75000">
              <a:schemeClr val="tx1">
                <a:lumMod val="85000"/>
                <a:lumOff val="15000"/>
              </a:schemeClr>
            </a:gs>
            <a:gs pos="100000">
              <a:schemeClr val="tx1"/>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BD96A0-C075-4F17-86B6-D5D1ECF401AB}" type="datetimeFigureOut">
              <a:rPr lang="ru-RU" smtClean="0"/>
              <a:pPr/>
              <a:t>11.01.2010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3647E1-2290-41E8-8138-6A207F73827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audio" Target="file:///Q:\Heavy%20Metal\02%20-%20Scorpions%20-%20Lonely%20Nights.mp3"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2844" y="6286520"/>
            <a:ext cx="4071966" cy="461665"/>
          </a:xfrm>
          <a:prstGeom prst="rect">
            <a:avLst/>
          </a:prstGeom>
          <a:noFill/>
        </p:spPr>
        <p:txBody>
          <a:bodyPr wrap="square" rtlCol="0">
            <a:spAutoFit/>
          </a:bodyPr>
          <a:lstStyle/>
          <a:p>
            <a:r>
              <a:rPr lang="ru-RU" sz="2400" b="1" dirty="0" smtClean="0">
                <a:ln>
                  <a:solidFill>
                    <a:schemeClr val="tx1"/>
                  </a:solidFill>
                </a:ln>
                <a:solidFill>
                  <a:schemeClr val="bg1"/>
                </a:solidFill>
                <a:effectLst>
                  <a:glow rad="228600">
                    <a:schemeClr val="accent2">
                      <a:satMod val="175000"/>
                      <a:alpha val="40000"/>
                    </a:schemeClr>
                  </a:glow>
                </a:effectLst>
                <a:latin typeface="+mj-lt"/>
              </a:rPr>
              <a:t>Презентация</a:t>
            </a:r>
            <a:r>
              <a:rPr lang="ru-RU" sz="2400" b="1" dirty="0" smtClean="0">
                <a:ln>
                  <a:solidFill>
                    <a:schemeClr val="tx1"/>
                  </a:solidFill>
                </a:ln>
                <a:solidFill>
                  <a:schemeClr val="bg1"/>
                </a:solidFill>
                <a:effectLst>
                  <a:glow rad="228600">
                    <a:schemeClr val="tx1">
                      <a:alpha val="40000"/>
                    </a:schemeClr>
                  </a:glow>
                </a:effectLst>
                <a:latin typeface="+mj-lt"/>
              </a:rPr>
              <a:t> </a:t>
            </a:r>
            <a:r>
              <a:rPr lang="ru-RU" sz="2400" b="1" dirty="0" smtClean="0">
                <a:ln>
                  <a:solidFill>
                    <a:schemeClr val="tx1"/>
                  </a:solidFill>
                </a:ln>
                <a:solidFill>
                  <a:schemeClr val="bg1"/>
                </a:solidFill>
                <a:effectLst>
                  <a:glow rad="228600">
                    <a:schemeClr val="accent2">
                      <a:satMod val="175000"/>
                      <a:alpha val="40000"/>
                    </a:schemeClr>
                  </a:glow>
                </a:effectLst>
                <a:latin typeface="+mj-lt"/>
              </a:rPr>
              <a:t>п</a:t>
            </a:r>
            <a:r>
              <a:rPr lang="ru-RU" sz="2400" b="1" dirty="0" smtClean="0">
                <a:ln>
                  <a:solidFill>
                    <a:schemeClr val="tx1"/>
                  </a:solidFill>
                </a:ln>
                <a:solidFill>
                  <a:schemeClr val="bg1"/>
                </a:solidFill>
                <a:effectLst>
                  <a:glow rad="228600">
                    <a:schemeClr val="tx1">
                      <a:alpha val="40000"/>
                    </a:schemeClr>
                  </a:glow>
                </a:effectLst>
                <a:latin typeface="+mj-lt"/>
              </a:rPr>
              <a:t>о МХК на тему</a:t>
            </a:r>
            <a:endParaRPr lang="ru-RU" sz="2400" b="1" dirty="0">
              <a:ln>
                <a:solidFill>
                  <a:schemeClr val="tx1"/>
                </a:solidFill>
              </a:ln>
              <a:solidFill>
                <a:schemeClr val="bg1"/>
              </a:solidFill>
              <a:effectLst>
                <a:glow rad="228600">
                  <a:schemeClr val="tx1">
                    <a:alpha val="40000"/>
                  </a:schemeClr>
                </a:glow>
              </a:effectLst>
              <a:latin typeface="+mj-lt"/>
            </a:endParaRPr>
          </a:p>
        </p:txBody>
      </p:sp>
      <p:sp>
        <p:nvSpPr>
          <p:cNvPr id="5" name="TextBox 4"/>
          <p:cNvSpPr txBox="1"/>
          <p:nvPr/>
        </p:nvSpPr>
        <p:spPr>
          <a:xfrm rot="20876629">
            <a:off x="255158" y="2592056"/>
            <a:ext cx="8786842" cy="1200329"/>
          </a:xfrm>
          <a:prstGeom prst="rect">
            <a:avLst/>
          </a:prstGeom>
          <a:noFill/>
        </p:spPr>
        <p:txBody>
          <a:bodyPr wrap="square" rtlCol="0">
            <a:spAutoFit/>
          </a:bodyPr>
          <a:lstStyle/>
          <a:p>
            <a:pPr algn="ctr"/>
            <a:r>
              <a:rPr lang="en-US" sz="7200" dirty="0" smtClean="0">
                <a:ln>
                  <a:solidFill>
                    <a:srgbClr val="FF0000"/>
                  </a:solidFill>
                </a:ln>
                <a:solidFill>
                  <a:schemeClr val="bg1"/>
                </a:solidFill>
                <a:effectLst>
                  <a:glow rad="228600">
                    <a:schemeClr val="accent2">
                      <a:satMod val="175000"/>
                      <a:alpha val="40000"/>
                    </a:schemeClr>
                  </a:glow>
                  <a:outerShdw blurRad="38100" dist="38100" dir="2700000" algn="tl">
                    <a:srgbClr val="000000">
                      <a:alpha val="43137"/>
                    </a:srgbClr>
                  </a:outerShdw>
                </a:effectLst>
                <a:latin typeface="Viner Hand ITC" pitchFamily="66" charset="0"/>
              </a:rPr>
              <a:t>HEAVY</a:t>
            </a:r>
            <a:r>
              <a:rPr lang="en-US" sz="7200" dirty="0" smtClean="0">
                <a:solidFill>
                  <a:schemeClr val="bg1"/>
                </a:solidFill>
                <a:effectLst>
                  <a:outerShdw blurRad="38100" dist="38100" dir="2700000" algn="tl">
                    <a:srgbClr val="000000">
                      <a:alpha val="43137"/>
                    </a:srgbClr>
                  </a:outerShdw>
                </a:effectLst>
                <a:latin typeface="Viner Hand ITC" pitchFamily="66" charset="0"/>
              </a:rPr>
              <a:t> </a:t>
            </a:r>
            <a:r>
              <a:rPr lang="en-US" sz="7200" dirty="0" smtClean="0">
                <a:ln>
                  <a:solidFill>
                    <a:schemeClr val="tx1"/>
                  </a:solidFill>
                </a:ln>
                <a:solidFill>
                  <a:schemeClr val="bg1"/>
                </a:solidFill>
                <a:effectLst>
                  <a:glow rad="228600">
                    <a:schemeClr val="tx1">
                      <a:alpha val="40000"/>
                    </a:schemeClr>
                  </a:glow>
                  <a:outerShdw blurRad="38100" dist="38100" dir="2700000" algn="tl">
                    <a:srgbClr val="000000">
                      <a:alpha val="43137"/>
                    </a:srgbClr>
                  </a:outerShdw>
                </a:effectLst>
                <a:latin typeface="Viner Hand ITC" pitchFamily="66" charset="0"/>
              </a:rPr>
              <a:t>METAL</a:t>
            </a:r>
            <a:endParaRPr lang="ru-RU" sz="7200" dirty="0">
              <a:ln>
                <a:solidFill>
                  <a:schemeClr val="tx1"/>
                </a:solidFill>
              </a:ln>
              <a:solidFill>
                <a:schemeClr val="bg1"/>
              </a:solidFill>
              <a:effectLst>
                <a:glow rad="228600">
                  <a:schemeClr val="tx1">
                    <a:alpha val="40000"/>
                  </a:schemeClr>
                </a:glow>
                <a:outerShdw blurRad="38100" dist="38100" dir="2700000" algn="tl">
                  <a:srgbClr val="000000">
                    <a:alpha val="43137"/>
                  </a:srgbClr>
                </a:outerShdw>
              </a:effectLst>
            </a:endParaRPr>
          </a:p>
        </p:txBody>
      </p:sp>
      <p:pic>
        <p:nvPicPr>
          <p:cNvPr id="7" name="02 - Scorpions - Lonely Nights.mp3">
            <a:hlinkClick r:id="" action="ppaction://media"/>
          </p:cNvPr>
          <p:cNvPicPr>
            <a:picLocks noRot="1" noChangeAspect="1"/>
          </p:cNvPicPr>
          <p:nvPr>
            <a:audioFile r:link="rId1"/>
          </p:nvPr>
        </p:nvPicPr>
        <p:blipFill>
          <a:blip r:embed="rId3"/>
          <a:stretch>
            <a:fillRect/>
          </a:stretch>
        </p:blipFill>
        <p:spPr>
          <a:xfrm>
            <a:off x="428596" y="428604"/>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7" repeatCount="indefinite"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Q:\ааааа\deepurple2.jpg"/>
          <p:cNvPicPr>
            <a:picLocks noChangeAspect="1" noChangeArrowheads="1"/>
          </p:cNvPicPr>
          <p:nvPr/>
        </p:nvPicPr>
        <p:blipFill>
          <a:blip r:embed="rId2"/>
          <a:srcRect/>
          <a:stretch>
            <a:fillRect/>
          </a:stretch>
        </p:blipFill>
        <p:spPr bwMode="auto">
          <a:xfrm rot="20945266">
            <a:off x="457640" y="552851"/>
            <a:ext cx="3857652" cy="2939530"/>
          </a:xfrm>
          <a:prstGeom prst="rect">
            <a:avLst/>
          </a:prstGeom>
          <a:noFill/>
          <a:effectLst>
            <a:glow rad="228600">
              <a:schemeClr val="accent2">
                <a:satMod val="175000"/>
                <a:alpha val="40000"/>
              </a:schemeClr>
            </a:glow>
            <a:outerShdw blurRad="50800" dist="38100" dir="13500000" algn="br" rotWithShape="0">
              <a:prstClr val="black">
                <a:alpha val="40000"/>
              </a:prstClr>
            </a:outerShdw>
          </a:effectLst>
        </p:spPr>
      </p:pic>
      <p:pic>
        <p:nvPicPr>
          <p:cNvPr id="1027" name="Picture 3" descr="Q:\ааааа\kiss75.jpg"/>
          <p:cNvPicPr>
            <a:picLocks noChangeAspect="1" noChangeArrowheads="1"/>
          </p:cNvPicPr>
          <p:nvPr/>
        </p:nvPicPr>
        <p:blipFill>
          <a:blip r:embed="rId3"/>
          <a:srcRect/>
          <a:stretch>
            <a:fillRect/>
          </a:stretch>
        </p:blipFill>
        <p:spPr bwMode="auto">
          <a:xfrm rot="532278">
            <a:off x="4487066" y="3519804"/>
            <a:ext cx="4184226" cy="2928958"/>
          </a:xfrm>
          <a:prstGeom prst="rect">
            <a:avLst/>
          </a:prstGeom>
          <a:noFill/>
          <a:effectLst>
            <a:glow rad="228600">
              <a:schemeClr val="tx1">
                <a:alpha val="40000"/>
              </a:schemeClr>
            </a:glow>
            <a:outerShdw blurRad="50800" dist="38100" dir="13500000" algn="br" rotWithShape="0">
              <a:prstClr val="black">
                <a:alpha val="40000"/>
              </a:prstClr>
            </a:outerShdw>
          </a:effectLst>
        </p:spPr>
      </p:pic>
      <p:sp>
        <p:nvSpPr>
          <p:cNvPr id="4" name="TextBox 3"/>
          <p:cNvSpPr txBox="1"/>
          <p:nvPr/>
        </p:nvSpPr>
        <p:spPr>
          <a:xfrm rot="680201">
            <a:off x="6962585" y="2975262"/>
            <a:ext cx="785818" cy="584775"/>
          </a:xfrm>
          <a:prstGeom prst="rect">
            <a:avLst/>
          </a:prstGeom>
          <a:noFill/>
        </p:spPr>
        <p:txBody>
          <a:bodyPr wrap="square" rtlCol="0">
            <a:spAutoFit/>
          </a:bodyPr>
          <a:lstStyle/>
          <a:p>
            <a:pPr algn="r"/>
            <a:r>
              <a:rPr lang="en-US" sz="3200" b="1" dirty="0" smtClean="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latin typeface="Chiller" pitchFamily="82" charset="0"/>
              </a:rPr>
              <a:t>KISS</a:t>
            </a:r>
            <a:endParaRPr lang="ru-RU" sz="3200" b="1" dirty="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endParaRPr>
          </a:p>
        </p:txBody>
      </p:sp>
      <p:sp>
        <p:nvSpPr>
          <p:cNvPr id="5" name="TextBox 4"/>
          <p:cNvSpPr txBox="1"/>
          <p:nvPr/>
        </p:nvSpPr>
        <p:spPr>
          <a:xfrm rot="20919050">
            <a:off x="1249603" y="3648212"/>
            <a:ext cx="2286016" cy="584775"/>
          </a:xfrm>
          <a:prstGeom prst="rect">
            <a:avLst/>
          </a:prstGeom>
          <a:noFill/>
        </p:spPr>
        <p:txBody>
          <a:bodyPr wrap="square" rtlCol="0">
            <a:spAutoFit/>
          </a:bodyPr>
          <a:lstStyle/>
          <a:p>
            <a:pPr algn="r"/>
            <a:r>
              <a:rPr lang="en-US" sz="3200" b="1" dirty="0" smtClean="0">
                <a:ln>
                  <a:solidFill>
                    <a:srgbClr val="FF0000"/>
                  </a:solidFill>
                </a:ln>
                <a:effectLst>
                  <a:glow rad="228600">
                    <a:schemeClr val="accent2">
                      <a:satMod val="175000"/>
                      <a:alpha val="40000"/>
                    </a:schemeClr>
                  </a:glow>
                  <a:outerShdw blurRad="38100" dist="38100" dir="2700000" algn="tl">
                    <a:srgbClr val="000000">
                      <a:alpha val="43137"/>
                    </a:srgbClr>
                  </a:outerShdw>
                </a:effectLst>
                <a:latin typeface="Chiller" pitchFamily="82" charset="0"/>
              </a:rPr>
              <a:t>DEEP PURPLE</a:t>
            </a:r>
            <a:endParaRPr lang="ru-RU" sz="3200" b="1" dirty="0">
              <a:ln>
                <a:solidFill>
                  <a:srgbClr val="FF0000"/>
                </a:solidFill>
              </a:ln>
              <a:effectLst>
                <a:glow rad="228600">
                  <a:schemeClr val="accent2">
                    <a:satMod val="175000"/>
                    <a:alpha val="40000"/>
                  </a:schemeClr>
                </a:glow>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844" y="142852"/>
            <a:ext cx="3643338" cy="461665"/>
          </a:xfrm>
          <a:prstGeom prst="rect">
            <a:avLst/>
          </a:prstGeom>
          <a:noFill/>
        </p:spPr>
        <p:txBody>
          <a:bodyPr wrap="square" rtlCol="0">
            <a:spAutoFit/>
          </a:bodyPr>
          <a:lstStyle/>
          <a:p>
            <a:r>
              <a:rPr lang="ru-RU" sz="2400" b="1" dirty="0" smtClean="0">
                <a:ln>
                  <a:solidFill>
                    <a:schemeClr val="tx1"/>
                  </a:solidFill>
                </a:ln>
                <a:solidFill>
                  <a:schemeClr val="bg1"/>
                </a:solidFill>
                <a:effectLst>
                  <a:glow rad="228600">
                    <a:schemeClr val="accent2">
                      <a:satMod val="175000"/>
                      <a:alpha val="40000"/>
                    </a:schemeClr>
                  </a:glow>
                  <a:outerShdw blurRad="38100" dist="38100" dir="2700000" algn="tl">
                    <a:srgbClr val="000000">
                      <a:alpha val="43137"/>
                    </a:srgbClr>
                  </a:outerShdw>
                </a:effectLst>
              </a:rPr>
              <a:t>Презентацию подготовил</a:t>
            </a:r>
            <a:endParaRPr lang="ru-RU" sz="2400" b="1" dirty="0">
              <a:ln>
                <a:solidFill>
                  <a:schemeClr val="tx1"/>
                </a:solidFill>
              </a:ln>
              <a:solidFill>
                <a:schemeClr val="bg1"/>
              </a:solidFill>
              <a:effectLst>
                <a:glow rad="228600">
                  <a:schemeClr val="accent2">
                    <a:satMod val="175000"/>
                    <a:alpha val="40000"/>
                  </a:schemeClr>
                </a:glow>
                <a:outerShdw blurRad="38100" dist="38100" dir="2700000" algn="tl">
                  <a:srgbClr val="000000">
                    <a:alpha val="43137"/>
                  </a:srgbClr>
                </a:outerShdw>
              </a:effectLst>
            </a:endParaRPr>
          </a:p>
        </p:txBody>
      </p:sp>
      <p:sp>
        <p:nvSpPr>
          <p:cNvPr id="3" name="TextBox 2"/>
          <p:cNvSpPr txBox="1"/>
          <p:nvPr/>
        </p:nvSpPr>
        <p:spPr>
          <a:xfrm>
            <a:off x="214282" y="642918"/>
            <a:ext cx="1643074" cy="461665"/>
          </a:xfrm>
          <a:prstGeom prst="rect">
            <a:avLst/>
          </a:prstGeom>
          <a:noFill/>
        </p:spPr>
        <p:txBody>
          <a:bodyPr wrap="square" rtlCol="0">
            <a:spAutoFit/>
          </a:bodyPr>
          <a:lstStyle/>
          <a:p>
            <a:r>
              <a:rPr lang="ru-RU" sz="1200" dirty="0" smtClean="0">
                <a:solidFill>
                  <a:schemeClr val="bg1"/>
                </a:solidFill>
              </a:rPr>
              <a:t>Ученик 11А класса</a:t>
            </a:r>
          </a:p>
          <a:p>
            <a:r>
              <a:rPr lang="ru-RU" sz="1200" dirty="0" smtClean="0">
                <a:solidFill>
                  <a:schemeClr val="bg1"/>
                </a:solidFill>
              </a:rPr>
              <a:t>МОУ Ильинской СОШ</a:t>
            </a:r>
            <a:endParaRPr lang="ru-RU" sz="1200" dirty="0">
              <a:solidFill>
                <a:schemeClr val="bg1"/>
              </a:solidFill>
            </a:endParaRPr>
          </a:p>
        </p:txBody>
      </p:sp>
      <p:sp>
        <p:nvSpPr>
          <p:cNvPr id="4" name="TextBox 3"/>
          <p:cNvSpPr txBox="1"/>
          <p:nvPr/>
        </p:nvSpPr>
        <p:spPr>
          <a:xfrm>
            <a:off x="142844" y="1071546"/>
            <a:ext cx="2643206" cy="584775"/>
          </a:xfrm>
          <a:prstGeom prst="rect">
            <a:avLst/>
          </a:prstGeom>
          <a:noFill/>
        </p:spPr>
        <p:txBody>
          <a:bodyPr wrap="square" rtlCol="0">
            <a:spAutoFit/>
          </a:bodyPr>
          <a:lstStyle/>
          <a:p>
            <a:r>
              <a:rPr lang="ru-RU" sz="3200" b="1" dirty="0" smtClean="0">
                <a:ln>
                  <a:solidFill>
                    <a:schemeClr val="tx1"/>
                  </a:solidFill>
                </a:ln>
                <a:solidFill>
                  <a:schemeClr val="bg1"/>
                </a:solidFill>
                <a:effectLst>
                  <a:glow rad="228600">
                    <a:schemeClr val="accent2">
                      <a:satMod val="175000"/>
                      <a:alpha val="40000"/>
                    </a:schemeClr>
                  </a:glow>
                  <a:outerShdw blurRad="38100" dist="38100" dir="2700000" algn="tl">
                    <a:srgbClr val="000000">
                      <a:alpha val="43137"/>
                    </a:srgbClr>
                  </a:outerShdw>
                </a:effectLst>
              </a:rPr>
              <a:t>Белов Никита</a:t>
            </a:r>
            <a:endParaRPr lang="ru-RU" sz="3200" b="1" dirty="0">
              <a:ln>
                <a:solidFill>
                  <a:schemeClr val="tx1"/>
                </a:solidFill>
              </a:ln>
              <a:solidFill>
                <a:schemeClr val="bg1"/>
              </a:solidFill>
              <a:effectLst>
                <a:glow rad="228600">
                  <a:schemeClr val="accent2">
                    <a:satMod val="175000"/>
                    <a:alpha val="40000"/>
                  </a:schemeClr>
                </a:glow>
                <a:outerShdw blurRad="38100" dist="38100" dir="2700000" algn="tl">
                  <a:srgbClr val="000000">
                    <a:alpha val="43137"/>
                  </a:srgbClr>
                </a:outerShdw>
              </a:effectLst>
            </a:endParaRPr>
          </a:p>
        </p:txBody>
      </p:sp>
      <p:sp>
        <p:nvSpPr>
          <p:cNvPr id="5" name="TextBox 4"/>
          <p:cNvSpPr txBox="1"/>
          <p:nvPr/>
        </p:nvSpPr>
        <p:spPr>
          <a:xfrm>
            <a:off x="4714876" y="2857496"/>
            <a:ext cx="4214842" cy="461665"/>
          </a:xfrm>
          <a:prstGeom prst="rect">
            <a:avLst/>
          </a:prstGeom>
          <a:noFill/>
        </p:spPr>
        <p:txBody>
          <a:bodyPr wrap="square" rtlCol="0">
            <a:spAutoFit/>
          </a:bodyPr>
          <a:lstStyle/>
          <a:p>
            <a:pPr algn="r"/>
            <a:r>
              <a:rPr lang="ru-RU" sz="2400" b="1" dirty="0" smtClean="0">
                <a:ln>
                  <a:solidFill>
                    <a:schemeClr val="tx1"/>
                  </a:solidFill>
                </a:ln>
                <a:solidFill>
                  <a:schemeClr val="bg1"/>
                </a:solidFill>
                <a:effectLst>
                  <a:glow rad="228600">
                    <a:schemeClr val="tx1">
                      <a:alpha val="40000"/>
                    </a:schemeClr>
                  </a:glow>
                  <a:outerShdw blurRad="38100" dist="38100" dir="2700000" algn="tl">
                    <a:srgbClr val="000000">
                      <a:alpha val="43137"/>
                    </a:srgbClr>
                  </a:outerShdw>
                </a:effectLst>
              </a:rPr>
              <a:t>В презентации использованы:</a:t>
            </a:r>
            <a:endParaRPr lang="ru-RU" sz="2400" b="1" dirty="0">
              <a:ln>
                <a:solidFill>
                  <a:schemeClr val="tx1"/>
                </a:solidFill>
              </a:ln>
              <a:solidFill>
                <a:schemeClr val="bg1"/>
              </a:solidFill>
              <a:effectLst>
                <a:glow rad="228600">
                  <a:schemeClr val="tx1">
                    <a:alpha val="40000"/>
                  </a:schemeClr>
                </a:glow>
                <a:outerShdw blurRad="38100" dist="38100" dir="2700000" algn="tl">
                  <a:srgbClr val="000000">
                    <a:alpha val="43137"/>
                  </a:srgbClr>
                </a:outerShdw>
              </a:effectLst>
            </a:endParaRPr>
          </a:p>
        </p:txBody>
      </p:sp>
      <p:sp>
        <p:nvSpPr>
          <p:cNvPr id="6" name="TextBox 5"/>
          <p:cNvSpPr txBox="1"/>
          <p:nvPr/>
        </p:nvSpPr>
        <p:spPr>
          <a:xfrm>
            <a:off x="4857752" y="3286124"/>
            <a:ext cx="4071966" cy="769441"/>
          </a:xfrm>
          <a:prstGeom prst="rect">
            <a:avLst/>
          </a:prstGeom>
          <a:noFill/>
        </p:spPr>
        <p:txBody>
          <a:bodyPr wrap="square" rtlCol="0">
            <a:spAutoFit/>
          </a:bodyPr>
          <a:lstStyle/>
          <a:p>
            <a:pPr algn="r"/>
            <a:r>
              <a:rPr lang="ru-RU" sz="1200" dirty="0" smtClean="0">
                <a:solidFill>
                  <a:schemeClr val="bg1"/>
                </a:solidFill>
              </a:rPr>
              <a:t>Текстовый материал и фотографии</a:t>
            </a:r>
            <a:r>
              <a:rPr lang="en-US" sz="1200" dirty="0" smtClean="0">
                <a:solidFill>
                  <a:schemeClr val="bg1"/>
                </a:solidFill>
              </a:rPr>
              <a:t> </a:t>
            </a:r>
            <a:r>
              <a:rPr lang="ru-RU" sz="1200" dirty="0" smtClean="0">
                <a:solidFill>
                  <a:schemeClr val="bg1"/>
                </a:solidFill>
              </a:rPr>
              <a:t>взяты с </a:t>
            </a:r>
            <a:r>
              <a:rPr lang="ru-RU" sz="1200" dirty="0" err="1" smtClean="0">
                <a:solidFill>
                  <a:schemeClr val="bg1"/>
                </a:solidFill>
              </a:rPr>
              <a:t>интернет-музея</a:t>
            </a:r>
            <a:r>
              <a:rPr lang="ru-RU" sz="1200" dirty="0" smtClean="0">
                <a:solidFill>
                  <a:schemeClr val="bg1"/>
                </a:solidFill>
              </a:rPr>
              <a:t> </a:t>
            </a:r>
            <a:r>
              <a:rPr lang="en-US" sz="3200" b="1" dirty="0" smtClean="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latin typeface="Chiller" pitchFamily="82" charset="0"/>
              </a:rPr>
              <a:t>“Heavy Metal”</a:t>
            </a:r>
            <a:endParaRPr lang="ru-RU" dirty="0">
              <a:solidFill>
                <a:schemeClr val="bg1"/>
              </a:solidFill>
            </a:endParaRPr>
          </a:p>
        </p:txBody>
      </p:sp>
      <p:sp>
        <p:nvSpPr>
          <p:cNvPr id="7" name="TextBox 6"/>
          <p:cNvSpPr txBox="1"/>
          <p:nvPr/>
        </p:nvSpPr>
        <p:spPr>
          <a:xfrm>
            <a:off x="4929190" y="4143380"/>
            <a:ext cx="4000528" cy="769441"/>
          </a:xfrm>
          <a:prstGeom prst="rect">
            <a:avLst/>
          </a:prstGeom>
          <a:noFill/>
        </p:spPr>
        <p:txBody>
          <a:bodyPr wrap="square" rtlCol="0">
            <a:spAutoFit/>
          </a:bodyPr>
          <a:lstStyle/>
          <a:p>
            <a:pPr algn="r"/>
            <a:r>
              <a:rPr lang="ru-RU" sz="1200" dirty="0" smtClean="0">
                <a:solidFill>
                  <a:schemeClr val="bg1"/>
                </a:solidFill>
              </a:rPr>
              <a:t>В презентации использована композиц</a:t>
            </a:r>
            <a:r>
              <a:rPr lang="ru-RU" sz="1200" dirty="0">
                <a:solidFill>
                  <a:schemeClr val="bg1"/>
                </a:solidFill>
              </a:rPr>
              <a:t>и</a:t>
            </a:r>
            <a:r>
              <a:rPr lang="ru-RU" sz="1200" dirty="0" smtClean="0">
                <a:solidFill>
                  <a:schemeClr val="bg1"/>
                </a:solidFill>
              </a:rPr>
              <a:t>я </a:t>
            </a:r>
            <a:r>
              <a:rPr lang="en-US" sz="3200" b="1" dirty="0" smtClean="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latin typeface="Chiller" pitchFamily="82" charset="0"/>
              </a:rPr>
              <a:t>Scorpions – Lonely Nights</a:t>
            </a:r>
            <a:endParaRPr lang="ru-RU" b="1" dirty="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endParaRPr>
          </a:p>
        </p:txBody>
      </p:sp>
      <p:sp>
        <p:nvSpPr>
          <p:cNvPr id="8" name="TextBox 7"/>
          <p:cNvSpPr txBox="1"/>
          <p:nvPr/>
        </p:nvSpPr>
        <p:spPr>
          <a:xfrm>
            <a:off x="142844" y="6143644"/>
            <a:ext cx="4714908" cy="584775"/>
          </a:xfrm>
          <a:prstGeom prst="rect">
            <a:avLst/>
          </a:prstGeom>
          <a:noFill/>
        </p:spPr>
        <p:txBody>
          <a:bodyPr wrap="square" rtlCol="0">
            <a:spAutoFit/>
          </a:bodyPr>
          <a:lstStyle/>
          <a:p>
            <a:r>
              <a:rPr lang="ru-RU" sz="3200" b="1" dirty="0" smtClean="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rPr>
              <a:t>СПАСИБО ЗА ВНИМАНИЕ!</a:t>
            </a:r>
            <a:endParaRPr lang="ru-RU" sz="3200" b="1" dirty="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14480" y="1643050"/>
            <a:ext cx="5429256" cy="3508653"/>
          </a:xfrm>
          <a:prstGeom prst="rect">
            <a:avLst/>
          </a:prstGeom>
        </p:spPr>
        <p:txBody>
          <a:bodyPr wrap="square">
            <a:spAutoFit/>
          </a:bodyPr>
          <a:lstStyle/>
          <a:p>
            <a:pPr algn="just"/>
            <a:r>
              <a:rPr lang="ru-RU" b="1" dirty="0" err="1">
                <a:ln>
                  <a:solidFill>
                    <a:schemeClr val="tx1"/>
                  </a:solidFill>
                </a:ln>
                <a:gradFill flip="none" rotWithShape="1">
                  <a:gsLst>
                    <a:gs pos="0">
                      <a:schemeClr val="accent2">
                        <a:lumMod val="75000"/>
                      </a:schemeClr>
                    </a:gs>
                    <a:gs pos="53000">
                      <a:schemeClr val="tx1"/>
                    </a:gs>
                    <a:gs pos="100000">
                      <a:schemeClr val="accent2">
                        <a:lumMod val="75000"/>
                      </a:schemeClr>
                    </a:gs>
                  </a:gsLst>
                  <a:lin ang="5400000" scaled="1"/>
                  <a:tileRect/>
                </a:gradFill>
                <a:effectLst>
                  <a:glow rad="228600">
                    <a:schemeClr val="accent2">
                      <a:satMod val="175000"/>
                      <a:alpha val="40000"/>
                    </a:schemeClr>
                  </a:glow>
                  <a:outerShdw blurRad="38100" dist="38100" dir="2700000" algn="tl">
                    <a:srgbClr val="000000">
                      <a:alpha val="43137"/>
                    </a:srgbClr>
                  </a:outerShdw>
                </a:effectLst>
              </a:rPr>
              <a:t>Хэви-метал</a:t>
            </a:r>
            <a:r>
              <a:rPr lang="ru-RU" sz="1200" dirty="0">
                <a:solidFill>
                  <a:schemeClr val="bg1"/>
                </a:solidFill>
              </a:rPr>
              <a:t> (англ. </a:t>
            </a:r>
            <a:r>
              <a:rPr lang="ru-RU" sz="1200" dirty="0" err="1">
                <a:solidFill>
                  <a:schemeClr val="bg1"/>
                </a:solidFill>
              </a:rPr>
              <a:t>Heavy</a:t>
            </a:r>
            <a:r>
              <a:rPr lang="ru-RU" sz="1200" dirty="0">
                <a:solidFill>
                  <a:schemeClr val="bg1"/>
                </a:solidFill>
              </a:rPr>
              <a:t> </a:t>
            </a:r>
            <a:r>
              <a:rPr lang="ru-RU" sz="1200" dirty="0" err="1">
                <a:solidFill>
                  <a:schemeClr val="bg1"/>
                </a:solidFill>
              </a:rPr>
              <a:t>metal</a:t>
            </a:r>
            <a:r>
              <a:rPr lang="ru-RU" sz="1200" dirty="0">
                <a:solidFill>
                  <a:schemeClr val="bg1"/>
                </a:solidFill>
              </a:rPr>
              <a:t> "тяжёлый металл") — одно из направлений металла, имеющее далеко не самое "тяжёлое" звучание по сравнению с некоторыми другими направлениями. Обычно этим термином называют "классический" металл в том его виде, в котором он был создан в начале 1970-х годов такими группами как BLACK SABBATH и JUDAS PRIEST. Однако иногда под </a:t>
            </a:r>
            <a:r>
              <a:rPr lang="ru-RU" sz="1200" dirty="0" err="1">
                <a:solidFill>
                  <a:schemeClr val="bg1"/>
                </a:solidFill>
              </a:rPr>
              <a:t>хэви-метал</a:t>
            </a:r>
            <a:r>
              <a:rPr lang="ru-RU" sz="1200" dirty="0">
                <a:solidFill>
                  <a:schemeClr val="bg1"/>
                </a:solidFill>
              </a:rPr>
              <a:t> понимают металл вообще (это особенно распространено на Западе), хотя металл вообще и классический </a:t>
            </a:r>
            <a:r>
              <a:rPr lang="ru-RU" sz="1200" dirty="0" err="1">
                <a:solidFill>
                  <a:schemeClr val="bg1"/>
                </a:solidFill>
              </a:rPr>
              <a:t>хэви-метал</a:t>
            </a:r>
            <a:r>
              <a:rPr lang="ru-RU" sz="1200" dirty="0">
                <a:solidFill>
                  <a:schemeClr val="bg1"/>
                </a:solidFill>
              </a:rPr>
              <a:t> вещи совершенно разные. Сам термин пришел из сфер, от музыки довольно далеких. Впервые в культурном контексте словосочетание "</a:t>
            </a:r>
            <a:r>
              <a:rPr lang="ru-RU" sz="1200" dirty="0" err="1">
                <a:solidFill>
                  <a:schemeClr val="bg1"/>
                </a:solidFill>
              </a:rPr>
              <a:t>heavy</a:t>
            </a:r>
            <a:r>
              <a:rPr lang="ru-RU" sz="1200" dirty="0">
                <a:solidFill>
                  <a:schemeClr val="bg1"/>
                </a:solidFill>
              </a:rPr>
              <a:t> </a:t>
            </a:r>
            <a:r>
              <a:rPr lang="ru-RU" sz="1200" dirty="0" err="1">
                <a:solidFill>
                  <a:schemeClr val="bg1"/>
                </a:solidFill>
              </a:rPr>
              <a:t>metal</a:t>
            </a:r>
            <a:r>
              <a:rPr lang="ru-RU" sz="1200" dirty="0">
                <a:solidFill>
                  <a:schemeClr val="bg1"/>
                </a:solidFill>
              </a:rPr>
              <a:t>" применил в романе "</a:t>
            </a:r>
            <a:r>
              <a:rPr lang="ru-RU" sz="1200" dirty="0" err="1">
                <a:solidFill>
                  <a:schemeClr val="bg1"/>
                </a:solidFill>
              </a:rPr>
              <a:t>Naked</a:t>
            </a:r>
            <a:r>
              <a:rPr lang="ru-RU" sz="1200" dirty="0">
                <a:solidFill>
                  <a:schemeClr val="bg1"/>
                </a:solidFill>
              </a:rPr>
              <a:t> </a:t>
            </a:r>
            <a:r>
              <a:rPr lang="ru-RU" sz="1200" dirty="0" err="1">
                <a:solidFill>
                  <a:schemeClr val="bg1"/>
                </a:solidFill>
              </a:rPr>
              <a:t>Lunch</a:t>
            </a:r>
            <a:r>
              <a:rPr lang="ru-RU" sz="1200" dirty="0">
                <a:solidFill>
                  <a:schemeClr val="bg1"/>
                </a:solidFill>
              </a:rPr>
              <a:t>" (1959) писатель Уильям Берроуз. Он назвал так жесткую, агрессивную, напористую музыку (еще во время Второй Мировой на американском солдатском жаргоне "</a:t>
            </a:r>
            <a:r>
              <a:rPr lang="ru-RU" sz="1200" dirty="0" err="1">
                <a:solidFill>
                  <a:schemeClr val="bg1"/>
                </a:solidFill>
              </a:rPr>
              <a:t>heavy</a:t>
            </a:r>
            <a:r>
              <a:rPr lang="ru-RU" sz="1200" dirty="0">
                <a:solidFill>
                  <a:schemeClr val="bg1"/>
                </a:solidFill>
              </a:rPr>
              <a:t> </a:t>
            </a:r>
            <a:r>
              <a:rPr lang="ru-RU" sz="1200" dirty="0" err="1">
                <a:solidFill>
                  <a:schemeClr val="bg1"/>
                </a:solidFill>
              </a:rPr>
              <a:t>metal</a:t>
            </a:r>
            <a:r>
              <a:rPr lang="ru-RU" sz="1200" dirty="0">
                <a:solidFill>
                  <a:schemeClr val="bg1"/>
                </a:solidFill>
              </a:rPr>
              <a:t>" обозначало артиллерийскую канонаду). Потом в 1968-м парни из группы STEPPENWOLF в песне "</a:t>
            </a:r>
            <a:r>
              <a:rPr lang="ru-RU" sz="1200" dirty="0" err="1">
                <a:solidFill>
                  <a:schemeClr val="bg1"/>
                </a:solidFill>
              </a:rPr>
              <a:t>Born</a:t>
            </a:r>
            <a:r>
              <a:rPr lang="ru-RU" sz="1200" dirty="0">
                <a:solidFill>
                  <a:schemeClr val="bg1"/>
                </a:solidFill>
              </a:rPr>
              <a:t> </a:t>
            </a:r>
            <a:r>
              <a:rPr lang="ru-RU" sz="1200" dirty="0" err="1">
                <a:solidFill>
                  <a:schemeClr val="bg1"/>
                </a:solidFill>
              </a:rPr>
              <a:t>to</a:t>
            </a:r>
            <a:r>
              <a:rPr lang="ru-RU" sz="1200" dirty="0">
                <a:solidFill>
                  <a:schemeClr val="bg1"/>
                </a:solidFill>
              </a:rPr>
              <a:t> </a:t>
            </a:r>
            <a:r>
              <a:rPr lang="ru-RU" sz="1200" dirty="0" err="1">
                <a:solidFill>
                  <a:schemeClr val="bg1"/>
                </a:solidFill>
              </a:rPr>
              <a:t>be</a:t>
            </a:r>
            <a:r>
              <a:rPr lang="ru-RU" sz="1200" dirty="0">
                <a:solidFill>
                  <a:schemeClr val="bg1"/>
                </a:solidFill>
              </a:rPr>
              <a:t> </a:t>
            </a:r>
            <a:r>
              <a:rPr lang="ru-RU" sz="1200" dirty="0" err="1">
                <a:solidFill>
                  <a:schemeClr val="bg1"/>
                </a:solidFill>
              </a:rPr>
              <a:t>wild</a:t>
            </a:r>
            <a:r>
              <a:rPr lang="ru-RU" sz="1200" dirty="0">
                <a:solidFill>
                  <a:schemeClr val="bg1"/>
                </a:solidFill>
              </a:rPr>
              <a:t>" тоже пели "I </a:t>
            </a:r>
            <a:r>
              <a:rPr lang="ru-RU" sz="1200" dirty="0" err="1">
                <a:solidFill>
                  <a:schemeClr val="bg1"/>
                </a:solidFill>
              </a:rPr>
              <a:t>like</a:t>
            </a:r>
            <a:r>
              <a:rPr lang="ru-RU" sz="1200" dirty="0">
                <a:solidFill>
                  <a:schemeClr val="bg1"/>
                </a:solidFill>
              </a:rPr>
              <a:t>... </a:t>
            </a:r>
            <a:r>
              <a:rPr lang="ru-RU" sz="1200" dirty="0" err="1">
                <a:solidFill>
                  <a:schemeClr val="bg1"/>
                </a:solidFill>
              </a:rPr>
              <a:t>heavy</a:t>
            </a:r>
            <a:r>
              <a:rPr lang="ru-RU" sz="1200" dirty="0">
                <a:solidFill>
                  <a:schemeClr val="bg1"/>
                </a:solidFill>
              </a:rPr>
              <a:t> </a:t>
            </a:r>
            <a:r>
              <a:rPr lang="ru-RU" sz="1200" dirty="0" err="1">
                <a:solidFill>
                  <a:schemeClr val="bg1"/>
                </a:solidFill>
              </a:rPr>
              <a:t>metal</a:t>
            </a:r>
            <a:r>
              <a:rPr lang="ru-RU" sz="1200" dirty="0">
                <a:solidFill>
                  <a:schemeClr val="bg1"/>
                </a:solidFill>
              </a:rPr>
              <a:t> </a:t>
            </a:r>
            <a:r>
              <a:rPr lang="ru-RU" sz="1200" dirty="0" err="1">
                <a:solidFill>
                  <a:schemeClr val="bg1"/>
                </a:solidFill>
              </a:rPr>
              <a:t>thunder</a:t>
            </a:r>
            <a:r>
              <a:rPr lang="ru-RU" sz="1200" dirty="0">
                <a:solidFill>
                  <a:schemeClr val="bg1"/>
                </a:solidFill>
              </a:rPr>
              <a:t>" - и хотя в песне имелись в виду раскаты грома, подобные пальбе из пушек, это позже стало расцениваться как манифест металлистов. А после того, как </a:t>
            </a:r>
            <a:r>
              <a:rPr lang="ru-RU" sz="1200" dirty="0" err="1">
                <a:solidFill>
                  <a:schemeClr val="bg1"/>
                </a:solidFill>
              </a:rPr>
              <a:t>музобозреватель</a:t>
            </a:r>
            <a:r>
              <a:rPr lang="ru-RU" sz="1200" dirty="0">
                <a:solidFill>
                  <a:schemeClr val="bg1"/>
                </a:solidFill>
              </a:rPr>
              <a:t> журнала "</a:t>
            </a:r>
            <a:r>
              <a:rPr lang="ru-RU" sz="1200" dirty="0" err="1">
                <a:solidFill>
                  <a:schemeClr val="bg1"/>
                </a:solidFill>
              </a:rPr>
              <a:t>Cream</a:t>
            </a:r>
            <a:r>
              <a:rPr lang="ru-RU" sz="1200" dirty="0">
                <a:solidFill>
                  <a:schemeClr val="bg1"/>
                </a:solidFill>
              </a:rPr>
              <a:t>" </a:t>
            </a:r>
            <a:r>
              <a:rPr lang="ru-RU" sz="1200" dirty="0" err="1">
                <a:solidFill>
                  <a:schemeClr val="bg1"/>
                </a:solidFill>
              </a:rPr>
              <a:t>Лэстер</a:t>
            </a:r>
            <a:r>
              <a:rPr lang="ru-RU" sz="1200" dirty="0">
                <a:solidFill>
                  <a:schemeClr val="bg1"/>
                </a:solidFill>
              </a:rPr>
              <a:t> </a:t>
            </a:r>
            <a:r>
              <a:rPr lang="ru-RU" sz="1200" dirty="0" err="1">
                <a:solidFill>
                  <a:schemeClr val="bg1"/>
                </a:solidFill>
              </a:rPr>
              <a:t>Бэнгз</a:t>
            </a:r>
            <a:r>
              <a:rPr lang="ru-RU" sz="1200" dirty="0">
                <a:solidFill>
                  <a:schemeClr val="bg1"/>
                </a:solidFill>
              </a:rPr>
              <a:t> использовал в статье словосочетание "</a:t>
            </a:r>
            <a:r>
              <a:rPr lang="ru-RU" sz="1200" dirty="0" err="1">
                <a:solidFill>
                  <a:schemeClr val="bg1"/>
                </a:solidFill>
              </a:rPr>
              <a:t>heavy</a:t>
            </a:r>
            <a:r>
              <a:rPr lang="ru-RU" sz="1200" dirty="0">
                <a:solidFill>
                  <a:schemeClr val="bg1"/>
                </a:solidFill>
              </a:rPr>
              <a:t> </a:t>
            </a:r>
            <a:r>
              <a:rPr lang="ru-RU" sz="1200" dirty="0" err="1">
                <a:solidFill>
                  <a:schemeClr val="bg1"/>
                </a:solidFill>
              </a:rPr>
              <a:t>metal</a:t>
            </a:r>
            <a:r>
              <a:rPr lang="ru-RU" sz="1200" dirty="0">
                <a:solidFill>
                  <a:schemeClr val="bg1"/>
                </a:solidFill>
              </a:rPr>
              <a:t>", эта связка окончательно стала обозначением нового музыкального направления. </a:t>
            </a:r>
          </a:p>
        </p:txBody>
      </p:sp>
      <p:sp>
        <p:nvSpPr>
          <p:cNvPr id="3" name="TextBox 2"/>
          <p:cNvSpPr txBox="1"/>
          <p:nvPr/>
        </p:nvSpPr>
        <p:spPr>
          <a:xfrm>
            <a:off x="7429488" y="6273225"/>
            <a:ext cx="1714512" cy="584775"/>
          </a:xfrm>
          <a:prstGeom prst="rect">
            <a:avLst/>
          </a:prstGeom>
          <a:noFill/>
        </p:spPr>
        <p:txBody>
          <a:bodyPr wrap="square" rtlCol="0">
            <a:spAutoFit/>
          </a:bodyPr>
          <a:lstStyle/>
          <a:p>
            <a:r>
              <a:rPr lang="en-US" sz="3200" b="1" dirty="0" smtClean="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latin typeface="Chiller" pitchFamily="82" charset="0"/>
              </a:rPr>
              <a:t>Heavy Metal</a:t>
            </a:r>
            <a:endParaRPr lang="ru-RU" sz="3200" b="1" dirty="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29058" y="142852"/>
            <a:ext cx="5000660" cy="3785652"/>
          </a:xfrm>
          <a:prstGeom prst="rect">
            <a:avLst/>
          </a:prstGeom>
        </p:spPr>
        <p:txBody>
          <a:bodyPr wrap="square">
            <a:spAutoFit/>
          </a:bodyPr>
          <a:lstStyle/>
          <a:p>
            <a:pPr algn="just"/>
            <a:r>
              <a:rPr lang="ru-RU" sz="1200" dirty="0" err="1">
                <a:solidFill>
                  <a:schemeClr val="bg1"/>
                </a:solidFill>
              </a:rPr>
              <a:t>Хэви-метал</a:t>
            </a:r>
            <a:r>
              <a:rPr lang="ru-RU" sz="1200" dirty="0">
                <a:solidFill>
                  <a:schemeClr val="bg1"/>
                </a:solidFill>
              </a:rPr>
              <a:t> родился из ужесточённого звучания таких групп конца 60-х годов, как </a:t>
            </a:r>
            <a:r>
              <a:rPr lang="ru-RU" sz="1200" dirty="0" err="1">
                <a:solidFill>
                  <a:schemeClr val="bg1"/>
                </a:solidFill>
              </a:rPr>
              <a:t>Cream</a:t>
            </a:r>
            <a:r>
              <a:rPr lang="ru-RU" sz="1200" dirty="0">
                <a:solidFill>
                  <a:schemeClr val="bg1"/>
                </a:solidFill>
              </a:rPr>
              <a:t>, The </a:t>
            </a:r>
            <a:r>
              <a:rPr lang="ru-RU" sz="1200" dirty="0" err="1">
                <a:solidFill>
                  <a:schemeClr val="bg1"/>
                </a:solidFill>
              </a:rPr>
              <a:t>Who</a:t>
            </a:r>
            <a:r>
              <a:rPr lang="ru-RU" sz="1200" dirty="0">
                <a:solidFill>
                  <a:schemeClr val="bg1"/>
                </a:solidFill>
              </a:rPr>
              <a:t>, </a:t>
            </a:r>
            <a:r>
              <a:rPr lang="ru-RU" sz="1200" dirty="0" err="1">
                <a:solidFill>
                  <a:schemeClr val="bg1"/>
                </a:solidFill>
              </a:rPr>
              <a:t>Kinks</a:t>
            </a:r>
            <a:r>
              <a:rPr lang="ru-RU" sz="1200" dirty="0">
                <a:solidFill>
                  <a:schemeClr val="bg1"/>
                </a:solidFill>
              </a:rPr>
              <a:t>. Эти группы, </a:t>
            </a:r>
            <a:r>
              <a:rPr lang="ru-RU" sz="1200" dirty="0" err="1">
                <a:solidFill>
                  <a:schemeClr val="bg1"/>
                </a:solidFill>
              </a:rPr>
              <a:t>a</a:t>
            </a:r>
            <a:r>
              <a:rPr lang="ru-RU" sz="1200" dirty="0">
                <a:solidFill>
                  <a:schemeClr val="bg1"/>
                </a:solidFill>
              </a:rPr>
              <a:t> также составы </a:t>
            </a:r>
            <a:r>
              <a:rPr lang="ru-RU" sz="1200" dirty="0" err="1">
                <a:solidFill>
                  <a:schemeClr val="bg1"/>
                </a:solidFill>
              </a:rPr>
              <a:t>Джеффа</a:t>
            </a:r>
            <a:r>
              <a:rPr lang="ru-RU" sz="1200" dirty="0">
                <a:solidFill>
                  <a:schemeClr val="bg1"/>
                </a:solidFill>
              </a:rPr>
              <a:t> Бека и Джимми </a:t>
            </a:r>
            <a:r>
              <a:rPr lang="ru-RU" sz="1200" dirty="0" err="1">
                <a:solidFill>
                  <a:schemeClr val="bg1"/>
                </a:solidFill>
              </a:rPr>
              <a:t>Хендрикса</a:t>
            </a:r>
            <a:r>
              <a:rPr lang="ru-RU" sz="1200" dirty="0">
                <a:solidFill>
                  <a:schemeClr val="bg1"/>
                </a:solidFill>
              </a:rPr>
              <a:t> стали переосмысливать американский блюз и рок-н-ролл, все более ужесточая и ускоряя его звучание. Таким образом и стал формироваться хард-рок – дедушка современного металла, в целом этот стиль являлся более мрачной трактовкой традиционных </a:t>
            </a:r>
            <a:r>
              <a:rPr lang="ru-RU" sz="1200" dirty="0" err="1">
                <a:solidFill>
                  <a:schemeClr val="bg1"/>
                </a:solidFill>
              </a:rPr>
              <a:t>блюзовых</a:t>
            </a:r>
            <a:r>
              <a:rPr lang="ru-RU" sz="1200" dirty="0">
                <a:solidFill>
                  <a:schemeClr val="bg1"/>
                </a:solidFill>
              </a:rPr>
              <a:t> тем. Затем в Америке и Англии ритмы стали ускоряться еще сильнее, а звучание гитар уплотняться еще больше. Закладывали основы металла такие группы как британские DEEP PURPLE, RAINBOW, BLACK SABBATH, LED ZEPPELIN, URIAH HEEP, NAZARETH, BUDGIE, THIN LIZZY, QUEEN, американские AEROSMITH, KISS, VAN HALEN, немецкие SCORPIONS, австралийцы AC/DC. Эталонными альбомами металла 70-х годов можно считать одноимённый дебют BLACK SABBATH и "</a:t>
            </a:r>
            <a:r>
              <a:rPr lang="ru-RU" sz="1200" dirty="0" err="1">
                <a:solidFill>
                  <a:schemeClr val="bg1"/>
                </a:solidFill>
              </a:rPr>
              <a:t>Machine</a:t>
            </a:r>
            <a:r>
              <a:rPr lang="ru-RU" sz="1200" dirty="0">
                <a:solidFill>
                  <a:schemeClr val="bg1"/>
                </a:solidFill>
              </a:rPr>
              <a:t> </a:t>
            </a:r>
            <a:r>
              <a:rPr lang="ru-RU" sz="1200" dirty="0" err="1">
                <a:solidFill>
                  <a:schemeClr val="bg1"/>
                </a:solidFill>
              </a:rPr>
              <a:t>Head</a:t>
            </a:r>
            <a:r>
              <a:rPr lang="ru-RU" sz="1200" dirty="0">
                <a:solidFill>
                  <a:schemeClr val="bg1"/>
                </a:solidFill>
              </a:rPr>
              <a:t>" DEEP PURPLE. Такие группы как </a:t>
            </a:r>
            <a:r>
              <a:rPr lang="ru-RU" sz="1200" dirty="0" err="1">
                <a:solidFill>
                  <a:schemeClr val="bg1"/>
                </a:solidFill>
              </a:rPr>
              <a:t>Alice</a:t>
            </a:r>
            <a:r>
              <a:rPr lang="ru-RU" sz="1200" dirty="0">
                <a:solidFill>
                  <a:schemeClr val="bg1"/>
                </a:solidFill>
              </a:rPr>
              <a:t> </a:t>
            </a:r>
            <a:r>
              <a:rPr lang="ru-RU" sz="1200" dirty="0" err="1">
                <a:solidFill>
                  <a:schemeClr val="bg1"/>
                </a:solidFill>
              </a:rPr>
              <a:t>Cooper</a:t>
            </a:r>
            <a:r>
              <a:rPr lang="ru-RU" sz="1200" dirty="0">
                <a:solidFill>
                  <a:schemeClr val="bg1"/>
                </a:solidFill>
              </a:rPr>
              <a:t> и великие и ужасные KISS принесли в металл </a:t>
            </a:r>
            <a:r>
              <a:rPr lang="ru-RU" sz="1200" dirty="0" err="1">
                <a:solidFill>
                  <a:schemeClr val="bg1"/>
                </a:solidFill>
              </a:rPr>
              <a:t>театрализованность</a:t>
            </a:r>
            <a:r>
              <a:rPr lang="ru-RU" sz="1200" dirty="0">
                <a:solidFill>
                  <a:schemeClr val="bg1"/>
                </a:solidFill>
              </a:rPr>
              <a:t>, грим, прически, мощное шоу (пиротехнику, декорации), любовь к красочности, различным кладбищенским символам, пафосу. Собственно в то время никто не называл подобную музыку "металлом". Это был "тяжёлый рок" или хард-рок – смесь блюза, </a:t>
            </a:r>
            <a:r>
              <a:rPr lang="ru-RU" sz="1200" dirty="0" err="1">
                <a:solidFill>
                  <a:schemeClr val="bg1"/>
                </a:solidFill>
              </a:rPr>
              <a:t>байкерского</a:t>
            </a:r>
            <a:r>
              <a:rPr lang="ru-RU" sz="1200" dirty="0">
                <a:solidFill>
                  <a:schemeClr val="bg1"/>
                </a:solidFill>
              </a:rPr>
              <a:t> имиджа и </a:t>
            </a:r>
            <a:r>
              <a:rPr lang="ru-RU" sz="1200" dirty="0" err="1">
                <a:solidFill>
                  <a:schemeClr val="bg1"/>
                </a:solidFill>
              </a:rPr>
              <a:t>психоделии</a:t>
            </a:r>
            <a:r>
              <a:rPr lang="ru-RU" sz="1200" dirty="0">
                <a:solidFill>
                  <a:schemeClr val="bg1"/>
                </a:solidFill>
              </a:rPr>
              <a:t>, но все эти группы сыграли ключевую роль в том, как металл становился собой. </a:t>
            </a:r>
          </a:p>
        </p:txBody>
      </p:sp>
      <p:pic>
        <p:nvPicPr>
          <p:cNvPr id="3" name="Рисунок 2" descr="cream2.jpg"/>
          <p:cNvPicPr>
            <a:picLocks noChangeAspect="1"/>
          </p:cNvPicPr>
          <p:nvPr/>
        </p:nvPicPr>
        <p:blipFill>
          <a:blip r:embed="rId2"/>
          <a:stretch>
            <a:fillRect/>
          </a:stretch>
        </p:blipFill>
        <p:spPr>
          <a:xfrm>
            <a:off x="285720" y="2571744"/>
            <a:ext cx="2893999" cy="4000528"/>
          </a:xfrm>
          <a:prstGeom prst="rect">
            <a:avLst/>
          </a:prstGeom>
          <a:ln>
            <a:noFill/>
          </a:ln>
          <a:effectLst>
            <a:glow rad="228600">
              <a:schemeClr val="accent2">
                <a:satMod val="175000"/>
                <a:alpha val="40000"/>
              </a:schemeClr>
            </a:glow>
            <a:outerShdw blurRad="50800" dist="38100" dir="2700000" algn="tl" rotWithShape="0">
              <a:prstClr val="black">
                <a:alpha val="40000"/>
              </a:prstClr>
            </a:outerShdw>
          </a:effectLst>
        </p:spPr>
      </p:pic>
      <p:sp>
        <p:nvSpPr>
          <p:cNvPr id="4" name="TextBox 3"/>
          <p:cNvSpPr txBox="1"/>
          <p:nvPr/>
        </p:nvSpPr>
        <p:spPr>
          <a:xfrm>
            <a:off x="428596" y="2000240"/>
            <a:ext cx="2643206" cy="584775"/>
          </a:xfrm>
          <a:prstGeom prst="rect">
            <a:avLst/>
          </a:prstGeom>
          <a:noFill/>
        </p:spPr>
        <p:txBody>
          <a:bodyPr wrap="square" rtlCol="0">
            <a:spAutoFit/>
          </a:bodyPr>
          <a:lstStyle/>
          <a:p>
            <a:pPr algn="ctr"/>
            <a:r>
              <a:rPr lang="en-US" sz="3200" b="1" dirty="0" smtClean="0">
                <a:ln>
                  <a:solidFill>
                    <a:srgbClr val="FF0000"/>
                  </a:solidFill>
                </a:ln>
                <a:effectLst>
                  <a:glow rad="228600">
                    <a:schemeClr val="accent2">
                      <a:satMod val="175000"/>
                      <a:alpha val="40000"/>
                    </a:schemeClr>
                  </a:glow>
                  <a:outerShdw blurRad="38100" dist="38100" dir="2700000" algn="tl">
                    <a:srgbClr val="000000">
                      <a:alpha val="43137"/>
                    </a:srgbClr>
                  </a:outerShdw>
                </a:effectLst>
                <a:latin typeface="Chiller" pitchFamily="82" charset="0"/>
              </a:rPr>
              <a:t>CREAM</a:t>
            </a:r>
            <a:endParaRPr lang="ru-RU" sz="3200" b="1" dirty="0">
              <a:ln>
                <a:solidFill>
                  <a:srgbClr val="FF0000"/>
                </a:solidFill>
              </a:ln>
              <a:effectLst>
                <a:glow rad="228600">
                  <a:schemeClr val="accent2">
                    <a:satMod val="175000"/>
                    <a:alpha val="40000"/>
                  </a:schemeClr>
                </a:glow>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857232"/>
            <a:ext cx="4500594" cy="5078313"/>
          </a:xfrm>
          <a:prstGeom prst="rect">
            <a:avLst/>
          </a:prstGeom>
        </p:spPr>
        <p:txBody>
          <a:bodyPr wrap="square">
            <a:spAutoFit/>
          </a:bodyPr>
          <a:lstStyle/>
          <a:p>
            <a:pPr algn="just"/>
            <a:r>
              <a:rPr lang="ru-RU" sz="1200" dirty="0">
                <a:solidFill>
                  <a:schemeClr val="bg1"/>
                </a:solidFill>
              </a:rPr>
              <a:t>В конце 1970-х годов стремительно набравший обороты панк-рок загнал английскую металлическую сцену глубоко в андеграунд. И хотя мода на ранний панк быстро прошла, музыкальные идеи остались на сцене: </a:t>
            </a:r>
            <a:r>
              <a:rPr lang="ru-RU" sz="1200" dirty="0" err="1">
                <a:solidFill>
                  <a:schemeClr val="bg1"/>
                </a:solidFill>
              </a:rPr>
              <a:t>хард-рокеры</a:t>
            </a:r>
            <a:r>
              <a:rPr lang="ru-RU" sz="1200" dirty="0">
                <a:solidFill>
                  <a:schemeClr val="bg1"/>
                </a:solidFill>
              </a:rPr>
              <a:t> постепенно изменили свои музыкальные взгляды, и на стыке "нового" хард-рока и "скоростного" панка возникла более жесткая и техничная музыка, чем панк. Чтобы отделить "старый" </a:t>
            </a:r>
            <a:r>
              <a:rPr lang="ru-RU" sz="1200" dirty="0" err="1">
                <a:solidFill>
                  <a:schemeClr val="bg1"/>
                </a:solidFill>
              </a:rPr>
              <a:t>хэви-метал</a:t>
            </a:r>
            <a:r>
              <a:rPr lang="ru-RU" sz="1200" dirty="0">
                <a:solidFill>
                  <a:schemeClr val="bg1"/>
                </a:solidFill>
              </a:rPr>
              <a:t> от нового, был введён термин </a:t>
            </a:r>
            <a:r>
              <a:rPr lang="ru-RU" sz="1200" dirty="0" err="1">
                <a:solidFill>
                  <a:schemeClr val="bg1"/>
                </a:solidFill>
              </a:rPr>
              <a:t>NWoBHM</a:t>
            </a:r>
            <a:r>
              <a:rPr lang="ru-RU" sz="1200" dirty="0">
                <a:solidFill>
                  <a:schemeClr val="bg1"/>
                </a:solidFill>
              </a:rPr>
              <a:t>- "Новая волна британского </a:t>
            </a:r>
            <a:r>
              <a:rPr lang="ru-RU" sz="1200" dirty="0" err="1">
                <a:solidFill>
                  <a:schemeClr val="bg1"/>
                </a:solidFill>
              </a:rPr>
              <a:t>хэви-метал</a:t>
            </a:r>
            <a:r>
              <a:rPr lang="ru-RU" sz="1200" dirty="0">
                <a:solidFill>
                  <a:schemeClr val="bg1"/>
                </a:solidFill>
              </a:rPr>
              <a:t>" (НВБХМ). Название было дано корреспондентом журнала "</a:t>
            </a:r>
            <a:r>
              <a:rPr lang="ru-RU" sz="1200" dirty="0" err="1">
                <a:solidFill>
                  <a:schemeClr val="bg1"/>
                </a:solidFill>
              </a:rPr>
              <a:t>Sounds</a:t>
            </a:r>
            <a:r>
              <a:rPr lang="ru-RU" sz="1200" dirty="0">
                <a:solidFill>
                  <a:schemeClr val="bg1"/>
                </a:solidFill>
              </a:rPr>
              <a:t>" </a:t>
            </a:r>
            <a:r>
              <a:rPr lang="ru-RU" sz="1200" dirty="0" err="1">
                <a:solidFill>
                  <a:schemeClr val="bg1"/>
                </a:solidFill>
              </a:rPr>
              <a:t>Джеффом</a:t>
            </a:r>
            <a:r>
              <a:rPr lang="ru-RU" sz="1200" dirty="0">
                <a:solidFill>
                  <a:schemeClr val="bg1"/>
                </a:solidFill>
              </a:rPr>
              <a:t> Бартоном. Основными ее принципами были старые добрые догмы: еще громче, еще быстрее, еще </a:t>
            </a:r>
            <a:r>
              <a:rPr lang="ru-RU" sz="1200" dirty="0" err="1">
                <a:solidFill>
                  <a:schemeClr val="bg1"/>
                </a:solidFill>
              </a:rPr>
              <a:t>брутальнее</a:t>
            </a:r>
            <a:r>
              <a:rPr lang="ru-RU" sz="1200" dirty="0">
                <a:solidFill>
                  <a:schemeClr val="bg1"/>
                </a:solidFill>
              </a:rPr>
              <a:t>. Хард-рок кончился - начался </a:t>
            </a:r>
            <a:r>
              <a:rPr lang="ru-RU" sz="1200" dirty="0" err="1">
                <a:solidFill>
                  <a:schemeClr val="bg1"/>
                </a:solidFill>
              </a:rPr>
              <a:t>хэви-метал</a:t>
            </a:r>
            <a:r>
              <a:rPr lang="ru-RU" sz="1200" dirty="0">
                <a:solidFill>
                  <a:schemeClr val="bg1"/>
                </a:solidFill>
              </a:rPr>
              <a:t>. Стоит отметить, что НВБХМ – не единый стиль, а скорее движение, некий историко-эстетический этап в развитии "тяжелой" музыки, достаточно разнообразная музыкальная сцена. Временные рамки НВБХМ определяются 1978-1982 годами. Непосредственной предшественницей "волны" стала группа JUDAS PRIEST, хотя саму ее к движению обычно не причисляют, так как она появилась раньше (первый альбом вышел в 1974 году). Отталкиваясь от наследия DEEP PURPLE и RAINBOW (Роджер </a:t>
            </a:r>
            <a:r>
              <a:rPr lang="ru-RU" sz="1200" dirty="0" err="1">
                <a:solidFill>
                  <a:schemeClr val="bg1"/>
                </a:solidFill>
              </a:rPr>
              <a:t>Гловер</a:t>
            </a:r>
            <a:r>
              <a:rPr lang="ru-RU" sz="1200" dirty="0">
                <a:solidFill>
                  <a:schemeClr val="bg1"/>
                </a:solidFill>
              </a:rPr>
              <a:t> являлся продюсером группы), JUDAS PRIEST сделали решительный шаг к "металлизации" своего музыкального языка, которая усиливалась с каждым альбомом. Они ужесточили звучание, первыми введя в обиход использование двух соло-ритм гитар, и редуцировали фактуру, из которой исчезло все лишнее, кроме лаконичных </a:t>
            </a:r>
            <a:r>
              <a:rPr lang="ru-RU" sz="1200" dirty="0" err="1">
                <a:solidFill>
                  <a:schemeClr val="bg1"/>
                </a:solidFill>
              </a:rPr>
              <a:t>риффов</a:t>
            </a:r>
            <a:r>
              <a:rPr lang="ru-RU" sz="1200" dirty="0">
                <a:solidFill>
                  <a:schemeClr val="bg1"/>
                </a:solidFill>
              </a:rPr>
              <a:t> баса и сдвоенной гитары, перемежавшихся виртуозными соло. </a:t>
            </a:r>
          </a:p>
        </p:txBody>
      </p:sp>
      <p:pic>
        <p:nvPicPr>
          <p:cNvPr id="4" name="Рисунок 3" descr="deepurple1.jpg"/>
          <p:cNvPicPr>
            <a:picLocks noChangeAspect="1"/>
          </p:cNvPicPr>
          <p:nvPr/>
        </p:nvPicPr>
        <p:blipFill>
          <a:blip r:embed="rId2"/>
          <a:stretch>
            <a:fillRect/>
          </a:stretch>
        </p:blipFill>
        <p:spPr>
          <a:xfrm>
            <a:off x="4786314" y="214290"/>
            <a:ext cx="4018388" cy="2214578"/>
          </a:xfrm>
          <a:prstGeom prst="rect">
            <a:avLst/>
          </a:prstGeom>
          <a:effectLst>
            <a:glow rad="228600">
              <a:schemeClr val="tx1">
                <a:alpha val="40000"/>
              </a:schemeClr>
            </a:glow>
            <a:outerShdw blurRad="50800" dist="38100" dir="2700000" algn="tl" rotWithShape="0">
              <a:prstClr val="black">
                <a:alpha val="40000"/>
              </a:prstClr>
            </a:outerShdw>
          </a:effectLst>
        </p:spPr>
      </p:pic>
      <p:sp>
        <p:nvSpPr>
          <p:cNvPr id="5" name="TextBox 4"/>
          <p:cNvSpPr txBox="1"/>
          <p:nvPr/>
        </p:nvSpPr>
        <p:spPr>
          <a:xfrm>
            <a:off x="2214546" y="214290"/>
            <a:ext cx="2286016" cy="584775"/>
          </a:xfrm>
          <a:prstGeom prst="rect">
            <a:avLst/>
          </a:prstGeom>
          <a:noFill/>
        </p:spPr>
        <p:txBody>
          <a:bodyPr wrap="square" rtlCol="0">
            <a:spAutoFit/>
          </a:bodyPr>
          <a:lstStyle/>
          <a:p>
            <a:pPr algn="r"/>
            <a:r>
              <a:rPr lang="en-US" sz="3200" b="1" dirty="0" smtClean="0">
                <a:ln>
                  <a:solidFill>
                    <a:srgbClr val="FF0000"/>
                  </a:solidFill>
                </a:ln>
                <a:effectLst>
                  <a:glow rad="228600">
                    <a:schemeClr val="accent2">
                      <a:satMod val="175000"/>
                      <a:alpha val="40000"/>
                    </a:schemeClr>
                  </a:glow>
                  <a:outerShdw blurRad="38100" dist="38100" dir="2700000" algn="tl">
                    <a:srgbClr val="000000">
                      <a:alpha val="43137"/>
                    </a:srgbClr>
                  </a:outerShdw>
                </a:effectLst>
                <a:latin typeface="Chiller" pitchFamily="82" charset="0"/>
              </a:rPr>
              <a:t>DEEP PURPLE</a:t>
            </a:r>
            <a:endParaRPr lang="ru-RU" sz="3200" b="1" dirty="0">
              <a:ln>
                <a:solidFill>
                  <a:schemeClr val="tx1"/>
                </a:solidFill>
              </a:ln>
              <a:solidFill>
                <a:srgbClr val="FF0000"/>
              </a:solidFill>
              <a:effectLst>
                <a:glow rad="228600">
                  <a:schemeClr val="accent2">
                    <a:satMod val="175000"/>
                    <a:alpha val="40000"/>
                  </a:schemeClr>
                </a:glow>
                <a:outerShdw blurRad="38100" dist="38100" dir="2700000" algn="tl">
                  <a:srgbClr val="000000">
                    <a:alpha val="43137"/>
                  </a:srgbClr>
                </a:outerShdw>
              </a:effectLst>
            </a:endParaRPr>
          </a:p>
        </p:txBody>
      </p:sp>
      <p:pic>
        <p:nvPicPr>
          <p:cNvPr id="6" name="Рисунок 5" descr="rainbow2.jpg"/>
          <p:cNvPicPr>
            <a:picLocks noChangeAspect="1"/>
          </p:cNvPicPr>
          <p:nvPr/>
        </p:nvPicPr>
        <p:blipFill>
          <a:blip r:embed="rId3"/>
          <a:stretch>
            <a:fillRect/>
          </a:stretch>
        </p:blipFill>
        <p:spPr>
          <a:xfrm>
            <a:off x="5072066" y="3214686"/>
            <a:ext cx="2864273" cy="3452822"/>
          </a:xfrm>
          <a:prstGeom prst="rect">
            <a:avLst/>
          </a:prstGeom>
          <a:effectLst>
            <a:glow rad="228600">
              <a:schemeClr val="tx1">
                <a:alpha val="40000"/>
              </a:schemeClr>
            </a:glow>
            <a:outerShdw blurRad="50800" dist="38100" algn="l" rotWithShape="0">
              <a:prstClr val="black">
                <a:alpha val="40000"/>
              </a:prstClr>
            </a:outerShdw>
          </a:effectLst>
        </p:spPr>
      </p:pic>
      <p:sp>
        <p:nvSpPr>
          <p:cNvPr id="7" name="TextBox 6"/>
          <p:cNvSpPr txBox="1"/>
          <p:nvPr/>
        </p:nvSpPr>
        <p:spPr>
          <a:xfrm>
            <a:off x="8001024" y="3214686"/>
            <a:ext cx="500066" cy="3539430"/>
          </a:xfrm>
          <a:prstGeom prst="rect">
            <a:avLst/>
          </a:prstGeom>
          <a:noFill/>
        </p:spPr>
        <p:txBody>
          <a:bodyPr wrap="square" rtlCol="0">
            <a:spAutoFit/>
          </a:bodyPr>
          <a:lstStyle/>
          <a:p>
            <a:r>
              <a:rPr lang="en-US" sz="3200" b="1" dirty="0" smtClean="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latin typeface="Chiller" pitchFamily="82" charset="0"/>
              </a:rPr>
              <a:t>R</a:t>
            </a:r>
          </a:p>
          <a:p>
            <a:r>
              <a:rPr lang="en-US" sz="3200" b="1" dirty="0" smtClean="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latin typeface="Chiller" pitchFamily="82" charset="0"/>
              </a:rPr>
              <a:t>A</a:t>
            </a:r>
          </a:p>
          <a:p>
            <a:r>
              <a:rPr lang="en-US" sz="3200" b="1" dirty="0" smtClean="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latin typeface="Chiller" pitchFamily="82" charset="0"/>
              </a:rPr>
              <a:t>I</a:t>
            </a:r>
          </a:p>
          <a:p>
            <a:r>
              <a:rPr lang="en-US" sz="3200" b="1" dirty="0" smtClean="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latin typeface="Chiller" pitchFamily="82" charset="0"/>
              </a:rPr>
              <a:t>N</a:t>
            </a:r>
          </a:p>
          <a:p>
            <a:r>
              <a:rPr lang="en-US" sz="3200" b="1" dirty="0" smtClean="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latin typeface="Chiller" pitchFamily="82" charset="0"/>
              </a:rPr>
              <a:t>B</a:t>
            </a:r>
          </a:p>
          <a:p>
            <a:r>
              <a:rPr lang="en-US" sz="3200" b="1" dirty="0" smtClean="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latin typeface="Chiller" pitchFamily="82" charset="0"/>
              </a:rPr>
              <a:t>O</a:t>
            </a:r>
          </a:p>
          <a:p>
            <a:r>
              <a:rPr lang="en-US" sz="3200" b="1" dirty="0" smtClean="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latin typeface="Chiller" pitchFamily="82" charset="0"/>
              </a:rPr>
              <a:t>W</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72000" y="1571612"/>
            <a:ext cx="4429156" cy="3785652"/>
          </a:xfrm>
          <a:prstGeom prst="rect">
            <a:avLst/>
          </a:prstGeom>
        </p:spPr>
        <p:txBody>
          <a:bodyPr wrap="square">
            <a:spAutoFit/>
          </a:bodyPr>
          <a:lstStyle/>
          <a:p>
            <a:pPr algn="just"/>
            <a:r>
              <a:rPr lang="ru-RU" sz="1200" dirty="0">
                <a:solidFill>
                  <a:schemeClr val="bg1"/>
                </a:solidFill>
              </a:rPr>
              <a:t>Кроме того, JUDAS PRIEST ускорили темп, а также перешли на равномерный, лишенный намека на "раскачку" четырехдольный ритм. JUDAS PRIEST первыми ввели в обиход ставшую затем типичной для металлистов атрибутику и одежду: черные кожаные брюки и жилетки, </a:t>
            </a:r>
            <a:r>
              <a:rPr lang="ru-RU" sz="1200" dirty="0" err="1">
                <a:solidFill>
                  <a:schemeClr val="bg1"/>
                </a:solidFill>
              </a:rPr>
              <a:t>шипованные</a:t>
            </a:r>
            <a:r>
              <a:rPr lang="ru-RU" sz="1200" dirty="0">
                <a:solidFill>
                  <a:schemeClr val="bg1"/>
                </a:solidFill>
              </a:rPr>
              <a:t> напульсники, клепаные ремни, цепи. А вслед за ними и оформилась целая волна </a:t>
            </a:r>
            <a:r>
              <a:rPr lang="ru-RU" sz="1200" dirty="0" err="1">
                <a:solidFill>
                  <a:schemeClr val="bg1"/>
                </a:solidFill>
              </a:rPr>
              <a:t>хэви-метал</a:t>
            </a:r>
            <a:r>
              <a:rPr lang="ru-RU" sz="1200" dirty="0">
                <a:solidFill>
                  <a:schemeClr val="bg1"/>
                </a:solidFill>
              </a:rPr>
              <a:t>. Собственно к "волне" относят группы IRON MAIDEN, DEF LEPPARD, SAXON, SAMSON, DIAMOND HEAD, RAVEN, ANGEL WITCH, WITCHFYNDE, PRAYING MANTIS, TYGERS OF PAN TANG, SAVAGE, BLIETZKRIEG, WHITE SPIRIT, JAGUAR, PARALEX, GRIM REAPER, DEMON, SATAN, QUARTZ, BATTLE AXE, HEAVY PETTIN, CLOVEN HOOF и многие другие (по поводу причастности к НВБХМ еще трех британских </a:t>
            </a:r>
            <a:r>
              <a:rPr lang="ru-RU" sz="1200" dirty="0" err="1">
                <a:solidFill>
                  <a:schemeClr val="bg1"/>
                </a:solidFill>
              </a:rPr>
              <a:t>хэви-групп</a:t>
            </a:r>
            <a:r>
              <a:rPr lang="ru-RU" sz="1200" dirty="0">
                <a:solidFill>
                  <a:schemeClr val="bg1"/>
                </a:solidFill>
              </a:rPr>
              <a:t> указанного периода – MOTORHEAD, GIRLSCHOOL и VENOM – существуют разночтения). В этот период </a:t>
            </a:r>
            <a:r>
              <a:rPr lang="ru-RU" sz="1200" dirty="0" err="1">
                <a:solidFill>
                  <a:schemeClr val="bg1"/>
                </a:solidFill>
              </a:rPr>
              <a:t>хэви-метал-группы</a:t>
            </a:r>
            <a:r>
              <a:rPr lang="ru-RU" sz="1200" dirty="0">
                <a:solidFill>
                  <a:schemeClr val="bg1"/>
                </a:solidFill>
              </a:rPr>
              <a:t> появлялись и в других странах, например, в Германии (ACCEPT, из которой позже вышла U.D.O.), Америке (MANOWAR, VIRGIN STEELE) и Франции (TRUST). Однако во Франции металл не получил широкого распространения. "Зараза" </a:t>
            </a:r>
            <a:r>
              <a:rPr lang="ru-RU" sz="1200" dirty="0" err="1">
                <a:solidFill>
                  <a:schemeClr val="bg1"/>
                </a:solidFill>
              </a:rPr>
              <a:t>хэви-метал</a:t>
            </a:r>
            <a:r>
              <a:rPr lang="ru-RU" sz="1200" dirty="0">
                <a:solidFill>
                  <a:schemeClr val="bg1"/>
                </a:solidFill>
              </a:rPr>
              <a:t> молниеносно распространилась по свету, и тяжелые квинты зазвучали даже в Японии и Индии. </a:t>
            </a:r>
          </a:p>
        </p:txBody>
      </p:sp>
      <p:pic>
        <p:nvPicPr>
          <p:cNvPr id="3" name="Рисунок 2" descr="kiss74.jpg"/>
          <p:cNvPicPr>
            <a:picLocks noChangeAspect="1"/>
          </p:cNvPicPr>
          <p:nvPr/>
        </p:nvPicPr>
        <p:blipFill>
          <a:blip r:embed="rId2"/>
          <a:stretch>
            <a:fillRect/>
          </a:stretch>
        </p:blipFill>
        <p:spPr>
          <a:xfrm>
            <a:off x="357158" y="357166"/>
            <a:ext cx="3500462" cy="2450323"/>
          </a:xfrm>
          <a:prstGeom prst="rect">
            <a:avLst/>
          </a:prstGeom>
          <a:effectLst>
            <a:glow rad="228600">
              <a:schemeClr val="accent2">
                <a:satMod val="175000"/>
                <a:alpha val="40000"/>
              </a:schemeClr>
            </a:glow>
            <a:outerShdw blurRad="50800" dist="38100" dir="2700000" algn="tl" rotWithShape="0">
              <a:prstClr val="black">
                <a:alpha val="40000"/>
              </a:prstClr>
            </a:outerShdw>
          </a:effectLst>
        </p:spPr>
      </p:pic>
      <p:sp>
        <p:nvSpPr>
          <p:cNvPr id="4" name="TextBox 3"/>
          <p:cNvSpPr txBox="1"/>
          <p:nvPr/>
        </p:nvSpPr>
        <p:spPr>
          <a:xfrm>
            <a:off x="3000364" y="2857496"/>
            <a:ext cx="785818" cy="584775"/>
          </a:xfrm>
          <a:prstGeom prst="rect">
            <a:avLst/>
          </a:prstGeom>
          <a:noFill/>
        </p:spPr>
        <p:txBody>
          <a:bodyPr wrap="square" rtlCol="0">
            <a:spAutoFit/>
          </a:bodyPr>
          <a:lstStyle/>
          <a:p>
            <a:pPr algn="r"/>
            <a:r>
              <a:rPr lang="en-US" sz="3200" b="1" dirty="0" smtClean="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latin typeface="Chiller" pitchFamily="82" charset="0"/>
              </a:rPr>
              <a:t>KISS</a:t>
            </a:r>
            <a:endParaRPr lang="ru-RU" sz="3200" b="1" dirty="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endParaRPr>
          </a:p>
        </p:txBody>
      </p:sp>
      <p:pic>
        <p:nvPicPr>
          <p:cNvPr id="5" name="Рисунок 4" descr="ledzeppelin1.jpg"/>
          <p:cNvPicPr>
            <a:picLocks noChangeAspect="1"/>
          </p:cNvPicPr>
          <p:nvPr/>
        </p:nvPicPr>
        <p:blipFill>
          <a:blip r:embed="rId3"/>
          <a:stretch>
            <a:fillRect/>
          </a:stretch>
        </p:blipFill>
        <p:spPr>
          <a:xfrm>
            <a:off x="357158" y="4071942"/>
            <a:ext cx="3810000" cy="2638425"/>
          </a:xfrm>
          <a:prstGeom prst="rect">
            <a:avLst/>
          </a:prstGeom>
          <a:effectLst>
            <a:glow rad="228600">
              <a:schemeClr val="tx1">
                <a:alpha val="40000"/>
              </a:schemeClr>
            </a:glow>
            <a:outerShdw blurRad="50800" dist="38100" dir="18900000" algn="bl" rotWithShape="0">
              <a:prstClr val="black">
                <a:alpha val="40000"/>
              </a:prstClr>
            </a:outerShdw>
          </a:effectLst>
        </p:spPr>
      </p:pic>
      <p:sp>
        <p:nvSpPr>
          <p:cNvPr id="6" name="TextBox 5"/>
          <p:cNvSpPr txBox="1"/>
          <p:nvPr/>
        </p:nvSpPr>
        <p:spPr>
          <a:xfrm>
            <a:off x="285720" y="3357562"/>
            <a:ext cx="2214578" cy="584775"/>
          </a:xfrm>
          <a:prstGeom prst="rect">
            <a:avLst/>
          </a:prstGeom>
          <a:noFill/>
        </p:spPr>
        <p:txBody>
          <a:bodyPr wrap="square" rtlCol="0">
            <a:spAutoFit/>
          </a:bodyPr>
          <a:lstStyle/>
          <a:p>
            <a:r>
              <a:rPr lang="en-US" sz="3200" b="1" dirty="0" smtClean="0">
                <a:ln>
                  <a:solidFill>
                    <a:srgbClr val="FF0000"/>
                  </a:solidFill>
                </a:ln>
                <a:effectLst>
                  <a:glow rad="228600">
                    <a:schemeClr val="accent2">
                      <a:satMod val="175000"/>
                      <a:alpha val="40000"/>
                    </a:schemeClr>
                  </a:glow>
                  <a:outerShdw blurRad="38100" dist="38100" dir="2700000" algn="tl">
                    <a:srgbClr val="000000">
                      <a:alpha val="43137"/>
                    </a:srgbClr>
                  </a:outerShdw>
                </a:effectLst>
                <a:latin typeface="Chiller" pitchFamily="82" charset="0"/>
              </a:rPr>
              <a:t>LED ZEPPELIN</a:t>
            </a:r>
            <a:endParaRPr lang="ru-RU" sz="3200" b="1" dirty="0">
              <a:ln>
                <a:solidFill>
                  <a:srgbClr val="FF0000"/>
                </a:solidFill>
              </a:ln>
              <a:effectLst>
                <a:glow rad="228600">
                  <a:schemeClr val="accent2">
                    <a:satMod val="175000"/>
                    <a:alpha val="40000"/>
                  </a:schemeClr>
                </a:glow>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2844" y="2703016"/>
            <a:ext cx="5000660" cy="4154984"/>
          </a:xfrm>
          <a:prstGeom prst="rect">
            <a:avLst/>
          </a:prstGeom>
        </p:spPr>
        <p:txBody>
          <a:bodyPr wrap="square">
            <a:spAutoFit/>
          </a:bodyPr>
          <a:lstStyle/>
          <a:p>
            <a:pPr algn="just"/>
            <a:r>
              <a:rPr lang="ru-RU" sz="1200" dirty="0" err="1">
                <a:solidFill>
                  <a:schemeClr val="bg1"/>
                </a:solidFill>
              </a:rPr>
              <a:t>Хэви-металлистов</a:t>
            </a:r>
            <a:r>
              <a:rPr lang="ru-RU" sz="1200" dirty="0">
                <a:solidFill>
                  <a:schemeClr val="bg1"/>
                </a:solidFill>
              </a:rPr>
              <a:t> выделяли следующие качества: тяготение к более быстрым темпам, "железному", лишенному свинга ритму, жесткому (хотя в некоторых случаях довольно помпезному) звучанию, </a:t>
            </a:r>
            <a:r>
              <a:rPr lang="ru-RU" sz="1200" dirty="0" err="1">
                <a:solidFill>
                  <a:schemeClr val="bg1"/>
                </a:solidFill>
              </a:rPr>
              <a:t>полифоничной</a:t>
            </a:r>
            <a:r>
              <a:rPr lang="ru-RU" sz="1200" dirty="0">
                <a:solidFill>
                  <a:schemeClr val="bg1"/>
                </a:solidFill>
              </a:rPr>
              <a:t> фактуре, более экзальтированной вокальной манере (особенно ценились сильные, хорошо поставленные тенора, хотя встречается и фальцет), виртуозному солированию. В инструментарий </a:t>
            </a:r>
            <a:r>
              <a:rPr lang="ru-RU" sz="1200" dirty="0" err="1">
                <a:solidFill>
                  <a:schemeClr val="bg1"/>
                </a:solidFill>
              </a:rPr>
              <a:t>хэви-металлических</a:t>
            </a:r>
            <a:r>
              <a:rPr lang="ru-RU" sz="1200" dirty="0">
                <a:solidFill>
                  <a:schemeClr val="bg1"/>
                </a:solidFill>
              </a:rPr>
              <a:t> групп входили исключительно электрогитары (часто использовались две ритм/соло-гитары) и ударные (в арсенале которых появилась "спаренная" бочка). </a:t>
            </a:r>
            <a:r>
              <a:rPr lang="ru-RU" sz="1200" dirty="0" err="1">
                <a:solidFill>
                  <a:schemeClr val="bg1"/>
                </a:solidFill>
              </a:rPr>
              <a:t>Хэви-металлисты</a:t>
            </a:r>
            <a:r>
              <a:rPr lang="ru-RU" sz="1200" dirty="0">
                <a:solidFill>
                  <a:schemeClr val="bg1"/>
                </a:solidFill>
              </a:rPr>
              <a:t> отказывались от гармонической схемы блюза в пользу западноевропейской тональности; охотнее, чем к блюзу, они обращались к музыке барокко, народной </a:t>
            </a:r>
            <a:r>
              <a:rPr lang="ru-RU" sz="1200" dirty="0" err="1">
                <a:solidFill>
                  <a:schemeClr val="bg1"/>
                </a:solidFill>
              </a:rPr>
              <a:t>песенности</a:t>
            </a:r>
            <a:r>
              <a:rPr lang="ru-RU" sz="1200" dirty="0">
                <a:solidFill>
                  <a:schemeClr val="bg1"/>
                </a:solidFill>
              </a:rPr>
              <a:t>, хотя "старый добрый" рок-н-ролл, конечно же, не забывали. Тематика песен была соответствующей: культ силы и агрессии, героика, истории в духе </a:t>
            </a:r>
            <a:r>
              <a:rPr lang="ru-RU" sz="1200" dirty="0" err="1">
                <a:solidFill>
                  <a:schemeClr val="bg1"/>
                </a:solidFill>
              </a:rPr>
              <a:t>фэнтэзи</a:t>
            </a:r>
            <a:r>
              <a:rPr lang="ru-RU" sz="1200" dirty="0">
                <a:solidFill>
                  <a:schemeClr val="bg1"/>
                </a:solidFill>
              </a:rPr>
              <a:t>, мифологические мотивы, любовная и "</a:t>
            </a:r>
            <a:r>
              <a:rPr lang="ru-RU" sz="1200" dirty="0" err="1">
                <a:solidFill>
                  <a:schemeClr val="bg1"/>
                </a:solidFill>
              </a:rPr>
              <a:t>рок-н-ролльная</a:t>
            </a:r>
            <a:r>
              <a:rPr lang="ru-RU" sz="1200" dirty="0">
                <a:solidFill>
                  <a:schemeClr val="bg1"/>
                </a:solidFill>
              </a:rPr>
              <a:t>" тематика. Кроме того, шокировал и их имидж, подчеркивающий грубое, мужественное, чуть ли не первобытное начало: кожаная одежда, железные цепи, напульсники, длинные волосы, кое-кто появлялся даже в шкурах животных и </a:t>
            </a:r>
            <a:r>
              <a:rPr lang="ru-RU" sz="1200" dirty="0" err="1">
                <a:solidFill>
                  <a:schemeClr val="bg1"/>
                </a:solidFill>
              </a:rPr>
              <a:t>т.д</a:t>
            </a:r>
            <a:r>
              <a:rPr lang="ru-RU" sz="1200" dirty="0">
                <a:solidFill>
                  <a:schemeClr val="bg1"/>
                </a:solidFill>
              </a:rPr>
              <a:t>). От </a:t>
            </a:r>
            <a:r>
              <a:rPr lang="ru-RU" sz="1200" dirty="0" err="1">
                <a:solidFill>
                  <a:schemeClr val="bg1"/>
                </a:solidFill>
              </a:rPr>
              <a:t>хэви-метал</a:t>
            </a:r>
            <a:r>
              <a:rPr lang="ru-RU" sz="1200" dirty="0">
                <a:solidFill>
                  <a:schemeClr val="bg1"/>
                </a:solidFill>
              </a:rPr>
              <a:t> пошла также специфическая иконография обложек "металлических" дисков - "ужастики" (знаменитое оформление дисков IRON MAIDEN художником </a:t>
            </a:r>
            <a:r>
              <a:rPr lang="ru-RU" sz="1200" dirty="0" err="1">
                <a:solidFill>
                  <a:schemeClr val="bg1"/>
                </a:solidFill>
              </a:rPr>
              <a:t>Дереком</a:t>
            </a:r>
            <a:r>
              <a:rPr lang="ru-RU" sz="1200" dirty="0">
                <a:solidFill>
                  <a:schemeClr val="bg1"/>
                </a:solidFill>
              </a:rPr>
              <a:t> </a:t>
            </a:r>
            <a:r>
              <a:rPr lang="ru-RU" sz="1200" dirty="0" err="1">
                <a:solidFill>
                  <a:schemeClr val="bg1"/>
                </a:solidFill>
              </a:rPr>
              <a:t>Риггсом</a:t>
            </a:r>
            <a:r>
              <a:rPr lang="ru-RU" sz="1200" dirty="0">
                <a:solidFill>
                  <a:schemeClr val="bg1"/>
                </a:solidFill>
              </a:rPr>
              <a:t>), обнаженная женская натура, технократические мотивы, особое шрифтовое начертание названий групп. </a:t>
            </a:r>
          </a:p>
        </p:txBody>
      </p:sp>
      <p:pic>
        <p:nvPicPr>
          <p:cNvPr id="3" name="Рисунок 2" descr="acdc1.jpg"/>
          <p:cNvPicPr>
            <a:picLocks noChangeAspect="1"/>
          </p:cNvPicPr>
          <p:nvPr/>
        </p:nvPicPr>
        <p:blipFill>
          <a:blip r:embed="rId2"/>
          <a:stretch>
            <a:fillRect/>
          </a:stretch>
        </p:blipFill>
        <p:spPr>
          <a:xfrm>
            <a:off x="214282" y="285728"/>
            <a:ext cx="3505472" cy="2357430"/>
          </a:xfrm>
          <a:prstGeom prst="rect">
            <a:avLst/>
          </a:prstGeom>
          <a:effectLst>
            <a:glow rad="228600">
              <a:schemeClr val="accent2">
                <a:satMod val="175000"/>
                <a:alpha val="40000"/>
              </a:schemeClr>
            </a:glow>
            <a:outerShdw blurRad="50800" dist="38100" dir="2700000" algn="tl" rotWithShape="0">
              <a:prstClr val="black">
                <a:alpha val="40000"/>
              </a:prstClr>
            </a:outerShdw>
          </a:effectLst>
        </p:spPr>
      </p:pic>
      <p:sp>
        <p:nvSpPr>
          <p:cNvPr id="4" name="TextBox 3"/>
          <p:cNvSpPr txBox="1"/>
          <p:nvPr/>
        </p:nvSpPr>
        <p:spPr>
          <a:xfrm>
            <a:off x="3929058" y="2000240"/>
            <a:ext cx="1214446" cy="584775"/>
          </a:xfrm>
          <a:prstGeom prst="rect">
            <a:avLst/>
          </a:prstGeom>
          <a:noFill/>
        </p:spPr>
        <p:txBody>
          <a:bodyPr wrap="square" rtlCol="0">
            <a:spAutoFit/>
          </a:bodyPr>
          <a:lstStyle/>
          <a:p>
            <a:r>
              <a:rPr lang="en-US" sz="3200" b="1" dirty="0" smtClean="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latin typeface="Chiller" pitchFamily="82" charset="0"/>
              </a:rPr>
              <a:t>AC/DC</a:t>
            </a:r>
            <a:endParaRPr lang="ru-RU" sz="3200" b="1" dirty="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endParaRPr>
          </a:p>
        </p:txBody>
      </p:sp>
      <p:pic>
        <p:nvPicPr>
          <p:cNvPr id="5" name="Рисунок 4" descr="aerosmith1.jpg"/>
          <p:cNvPicPr>
            <a:picLocks noChangeAspect="1"/>
          </p:cNvPicPr>
          <p:nvPr/>
        </p:nvPicPr>
        <p:blipFill>
          <a:blip r:embed="rId3"/>
          <a:stretch>
            <a:fillRect/>
          </a:stretch>
        </p:blipFill>
        <p:spPr>
          <a:xfrm>
            <a:off x="5286380" y="3857628"/>
            <a:ext cx="3714776" cy="2786082"/>
          </a:xfrm>
          <a:prstGeom prst="rect">
            <a:avLst/>
          </a:prstGeom>
          <a:effectLst>
            <a:glow rad="228600">
              <a:schemeClr val="tx1">
                <a:alpha val="40000"/>
              </a:schemeClr>
            </a:glow>
            <a:outerShdw blurRad="50800" dist="38100" dir="13500000" algn="br" rotWithShape="0">
              <a:prstClr val="black">
                <a:alpha val="40000"/>
              </a:prstClr>
            </a:outerShdw>
          </a:effectLst>
        </p:spPr>
      </p:pic>
      <p:sp>
        <p:nvSpPr>
          <p:cNvPr id="6" name="TextBox 5"/>
          <p:cNvSpPr txBox="1"/>
          <p:nvPr/>
        </p:nvSpPr>
        <p:spPr>
          <a:xfrm>
            <a:off x="5357818" y="3214686"/>
            <a:ext cx="1857388" cy="584775"/>
          </a:xfrm>
          <a:prstGeom prst="rect">
            <a:avLst/>
          </a:prstGeom>
          <a:noFill/>
        </p:spPr>
        <p:txBody>
          <a:bodyPr wrap="square" rtlCol="0">
            <a:spAutoFit/>
          </a:bodyPr>
          <a:lstStyle/>
          <a:p>
            <a:r>
              <a:rPr lang="en-US" sz="3200" b="1" dirty="0" smtClean="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latin typeface="Chiller" pitchFamily="82" charset="0"/>
              </a:rPr>
              <a:t>AEROSMITH</a:t>
            </a:r>
            <a:endParaRPr lang="ru-RU" sz="3200" b="1" dirty="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429124" y="142852"/>
            <a:ext cx="4572000" cy="3785652"/>
          </a:xfrm>
          <a:prstGeom prst="rect">
            <a:avLst/>
          </a:prstGeom>
        </p:spPr>
        <p:txBody>
          <a:bodyPr>
            <a:spAutoFit/>
          </a:bodyPr>
          <a:lstStyle/>
          <a:p>
            <a:pPr algn="just"/>
            <a:r>
              <a:rPr lang="ru-RU" sz="1200" dirty="0">
                <a:solidFill>
                  <a:schemeClr val="bg1"/>
                </a:solidFill>
              </a:rPr>
              <a:t>Первым собственно </a:t>
            </a:r>
            <a:r>
              <a:rPr lang="ru-RU" sz="1200" dirty="0" err="1">
                <a:solidFill>
                  <a:schemeClr val="bg1"/>
                </a:solidFill>
              </a:rPr>
              <a:t>НВБХМ-альбомом</a:t>
            </a:r>
            <a:r>
              <a:rPr lang="ru-RU" sz="1200" dirty="0">
                <a:solidFill>
                  <a:schemeClr val="bg1"/>
                </a:solidFill>
              </a:rPr>
              <a:t> многие критики считают дебютный одноименный диск SAXON (1979), за которым последовал "</a:t>
            </a:r>
            <a:r>
              <a:rPr lang="ru-RU" sz="1200" dirty="0" err="1">
                <a:solidFill>
                  <a:schemeClr val="bg1"/>
                </a:solidFill>
              </a:rPr>
              <a:t>Survivors</a:t>
            </a:r>
            <a:r>
              <a:rPr lang="ru-RU" sz="1200" dirty="0">
                <a:solidFill>
                  <a:schemeClr val="bg1"/>
                </a:solidFill>
              </a:rPr>
              <a:t>" SAMSON. Затем в действие вступили IRON MAIDEN, представившие на суд слушателей жесткую, темпово-продвинутую версию хард-рока. На первом месте у IRON MAIDEN всегда стояла мелодика – будь то вокальная партия (тогда - Пол </a:t>
            </a:r>
            <a:r>
              <a:rPr lang="ru-RU" sz="1200" dirty="0" err="1">
                <a:solidFill>
                  <a:schemeClr val="bg1"/>
                </a:solidFill>
              </a:rPr>
              <a:t>Ди'Анно</a:t>
            </a:r>
            <a:r>
              <a:rPr lang="ru-RU" sz="1200" dirty="0">
                <a:solidFill>
                  <a:schemeClr val="bg1"/>
                </a:solidFill>
              </a:rPr>
              <a:t>) или же витиеватые соло двух спаренных гитар. IRON MAIDEN тонко использовали элементы музыкального языка барокко, народной </a:t>
            </a:r>
            <a:r>
              <a:rPr lang="ru-RU" sz="1200" dirty="0" err="1">
                <a:solidFill>
                  <a:schemeClr val="bg1"/>
                </a:solidFill>
              </a:rPr>
              <a:t>песенности</a:t>
            </a:r>
            <a:r>
              <a:rPr lang="ru-RU" sz="1200" dirty="0">
                <a:solidFill>
                  <a:schemeClr val="bg1"/>
                </a:solidFill>
              </a:rPr>
              <a:t>. Структура композиций нередко была довольно сложной, выходящей за рамки обычной </a:t>
            </a:r>
            <a:r>
              <a:rPr lang="ru-RU" sz="1200" dirty="0" err="1">
                <a:solidFill>
                  <a:schemeClr val="bg1"/>
                </a:solidFill>
              </a:rPr>
              <a:t>куплетности</a:t>
            </a:r>
            <a:r>
              <a:rPr lang="ru-RU" sz="1200" dirty="0">
                <a:solidFill>
                  <a:schemeClr val="bg1"/>
                </a:solidFill>
              </a:rPr>
              <a:t>; насыщенная сменами темпов и тематического материала, элементами симфонического развития, она была подчинена мощному движению к кульминации (затем такие "</a:t>
            </a:r>
            <a:r>
              <a:rPr lang="ru-RU" sz="1200" dirty="0" err="1">
                <a:solidFill>
                  <a:schemeClr val="bg1"/>
                </a:solidFill>
              </a:rPr>
              <a:t>крешендирующие</a:t>
            </a:r>
            <a:r>
              <a:rPr lang="ru-RU" sz="1200" dirty="0">
                <a:solidFill>
                  <a:schemeClr val="bg1"/>
                </a:solidFill>
              </a:rPr>
              <a:t>" формы стали стандартом в металле). Группы НВБХМ, поддержанные вниманием прессы и публики, выступали поначалу преимущественно в клубах, проводили фестивали, записывали диски - нередко за собственные деньги по принципу "</a:t>
            </a:r>
            <a:r>
              <a:rPr lang="ru-RU" sz="1200" dirty="0" err="1">
                <a:solidFill>
                  <a:schemeClr val="bg1"/>
                </a:solidFill>
              </a:rPr>
              <a:t>do</a:t>
            </a:r>
            <a:r>
              <a:rPr lang="ru-RU" sz="1200" dirty="0">
                <a:solidFill>
                  <a:schemeClr val="bg1"/>
                </a:solidFill>
              </a:rPr>
              <a:t> </a:t>
            </a:r>
            <a:r>
              <a:rPr lang="ru-RU" sz="1200" dirty="0" err="1">
                <a:solidFill>
                  <a:schemeClr val="bg1"/>
                </a:solidFill>
              </a:rPr>
              <a:t>it</a:t>
            </a:r>
            <a:r>
              <a:rPr lang="ru-RU" sz="1200" dirty="0">
                <a:solidFill>
                  <a:schemeClr val="bg1"/>
                </a:solidFill>
              </a:rPr>
              <a:t> </a:t>
            </a:r>
            <a:r>
              <a:rPr lang="ru-RU" sz="1200" dirty="0" err="1">
                <a:solidFill>
                  <a:schemeClr val="bg1"/>
                </a:solidFill>
              </a:rPr>
              <a:t>yourself</a:t>
            </a:r>
            <a:r>
              <a:rPr lang="ru-RU" sz="1200" dirty="0">
                <a:solidFill>
                  <a:schemeClr val="bg1"/>
                </a:solidFill>
              </a:rPr>
              <a:t>". </a:t>
            </a:r>
            <a:r>
              <a:rPr lang="ru-RU" sz="1200" dirty="0" err="1">
                <a:solidFill>
                  <a:schemeClr val="bg1"/>
                </a:solidFill>
              </a:rPr>
              <a:t>НВБХМ-коллективы</a:t>
            </a:r>
            <a:r>
              <a:rPr lang="ru-RU" sz="1200" dirty="0">
                <a:solidFill>
                  <a:schemeClr val="bg1"/>
                </a:solidFill>
              </a:rPr>
              <a:t> появлялись во всех городах и весях Англии, как, например TRESPASS (</a:t>
            </a:r>
            <a:r>
              <a:rPr lang="ru-RU" sz="1200" dirty="0" err="1">
                <a:solidFill>
                  <a:schemeClr val="bg1"/>
                </a:solidFill>
              </a:rPr>
              <a:t>Саффолк</a:t>
            </a:r>
            <a:r>
              <a:rPr lang="ru-RU" sz="1200" dirty="0">
                <a:solidFill>
                  <a:schemeClr val="bg1"/>
                </a:solidFill>
              </a:rPr>
              <a:t>), FIST (Южный </a:t>
            </a:r>
            <a:r>
              <a:rPr lang="ru-RU" sz="1200" dirty="0" err="1">
                <a:solidFill>
                  <a:schemeClr val="bg1"/>
                </a:solidFill>
              </a:rPr>
              <a:t>Шайлдз</a:t>
            </a:r>
            <a:r>
              <a:rPr lang="ru-RU" sz="1200" dirty="0">
                <a:solidFill>
                  <a:schemeClr val="bg1"/>
                </a:solidFill>
              </a:rPr>
              <a:t>), SLEDGEHAMMER (</a:t>
            </a:r>
            <a:r>
              <a:rPr lang="ru-RU" sz="1200" dirty="0" err="1">
                <a:solidFill>
                  <a:schemeClr val="bg1"/>
                </a:solidFill>
              </a:rPr>
              <a:t>Бакингемшир</a:t>
            </a:r>
            <a:r>
              <a:rPr lang="ru-RU" sz="1200" dirty="0">
                <a:solidFill>
                  <a:schemeClr val="bg1"/>
                </a:solidFill>
              </a:rPr>
              <a:t>), HOLOCAUST (Эдинбург). </a:t>
            </a:r>
          </a:p>
        </p:txBody>
      </p:sp>
      <p:pic>
        <p:nvPicPr>
          <p:cNvPr id="3" name="Рисунок 2" descr="cream4.jpg"/>
          <p:cNvPicPr>
            <a:picLocks noChangeAspect="1"/>
          </p:cNvPicPr>
          <p:nvPr/>
        </p:nvPicPr>
        <p:blipFill>
          <a:blip r:embed="rId2"/>
          <a:stretch>
            <a:fillRect/>
          </a:stretch>
        </p:blipFill>
        <p:spPr>
          <a:xfrm>
            <a:off x="357158" y="1000108"/>
            <a:ext cx="3828935" cy="3214710"/>
          </a:xfrm>
          <a:prstGeom prst="rect">
            <a:avLst/>
          </a:prstGeom>
          <a:effectLst>
            <a:glow rad="228600">
              <a:schemeClr val="accent2">
                <a:satMod val="175000"/>
                <a:alpha val="40000"/>
              </a:schemeClr>
            </a:glow>
            <a:outerShdw blurRad="50800" dist="38100" dir="13500000" algn="br" rotWithShape="0">
              <a:prstClr val="black">
                <a:alpha val="40000"/>
              </a:prstClr>
            </a:outerShdw>
          </a:effectLst>
        </p:spPr>
      </p:pic>
      <p:sp>
        <p:nvSpPr>
          <p:cNvPr id="4" name="TextBox 3"/>
          <p:cNvSpPr txBox="1"/>
          <p:nvPr/>
        </p:nvSpPr>
        <p:spPr>
          <a:xfrm>
            <a:off x="3000364" y="285728"/>
            <a:ext cx="1214446" cy="584775"/>
          </a:xfrm>
          <a:prstGeom prst="rect">
            <a:avLst/>
          </a:prstGeom>
          <a:noFill/>
        </p:spPr>
        <p:txBody>
          <a:bodyPr wrap="square" rtlCol="0">
            <a:spAutoFit/>
          </a:bodyPr>
          <a:lstStyle/>
          <a:p>
            <a:r>
              <a:rPr lang="en-US" sz="3200" b="1" dirty="0" smtClean="0">
                <a:ln>
                  <a:solidFill>
                    <a:srgbClr val="FF0000"/>
                  </a:solidFill>
                </a:ln>
                <a:effectLst>
                  <a:glow rad="228600">
                    <a:schemeClr val="accent2">
                      <a:satMod val="175000"/>
                      <a:alpha val="40000"/>
                    </a:schemeClr>
                  </a:glow>
                  <a:outerShdw blurRad="38100" dist="38100" dir="2700000" algn="tl">
                    <a:srgbClr val="000000">
                      <a:alpha val="43137"/>
                    </a:srgbClr>
                  </a:outerShdw>
                </a:effectLst>
                <a:latin typeface="Chiller" pitchFamily="82" charset="0"/>
              </a:rPr>
              <a:t>CREAM</a:t>
            </a:r>
            <a:endParaRPr lang="ru-RU" sz="3200" b="1" dirty="0">
              <a:ln>
                <a:solidFill>
                  <a:srgbClr val="FF0000"/>
                </a:solidFill>
              </a:ln>
              <a:effectLst>
                <a:glow rad="228600">
                  <a:schemeClr val="accent2">
                    <a:satMod val="175000"/>
                    <a:alpha val="40000"/>
                  </a:schemeClr>
                </a:glow>
                <a:outerShdw blurRad="38100" dist="38100" dir="2700000" algn="tl">
                  <a:srgbClr val="000000">
                    <a:alpha val="43137"/>
                  </a:srgbClr>
                </a:outerShdw>
              </a:effectLst>
            </a:endParaRPr>
          </a:p>
        </p:txBody>
      </p:sp>
      <p:pic>
        <p:nvPicPr>
          <p:cNvPr id="5" name="Рисунок 4" descr="kiss79.jpg"/>
          <p:cNvPicPr>
            <a:picLocks noChangeAspect="1"/>
          </p:cNvPicPr>
          <p:nvPr/>
        </p:nvPicPr>
        <p:blipFill>
          <a:blip r:embed="rId3"/>
          <a:stretch>
            <a:fillRect/>
          </a:stretch>
        </p:blipFill>
        <p:spPr>
          <a:xfrm>
            <a:off x="5357818" y="4143380"/>
            <a:ext cx="3643322" cy="2550325"/>
          </a:xfrm>
          <a:prstGeom prst="rect">
            <a:avLst/>
          </a:prstGeom>
          <a:effectLst>
            <a:glow rad="228600">
              <a:schemeClr val="tx1">
                <a:alpha val="40000"/>
              </a:schemeClr>
            </a:glow>
            <a:outerShdw blurRad="50800" dist="38100" dir="13500000" algn="br" rotWithShape="0">
              <a:prstClr val="black">
                <a:alpha val="40000"/>
              </a:prstClr>
            </a:outerShdw>
          </a:effectLst>
        </p:spPr>
      </p:pic>
      <p:sp>
        <p:nvSpPr>
          <p:cNvPr id="6" name="TextBox 5"/>
          <p:cNvSpPr txBox="1"/>
          <p:nvPr/>
        </p:nvSpPr>
        <p:spPr>
          <a:xfrm>
            <a:off x="4429124" y="4071942"/>
            <a:ext cx="785818" cy="584775"/>
          </a:xfrm>
          <a:prstGeom prst="rect">
            <a:avLst/>
          </a:prstGeom>
          <a:noFill/>
        </p:spPr>
        <p:txBody>
          <a:bodyPr wrap="square" rtlCol="0">
            <a:spAutoFit/>
          </a:bodyPr>
          <a:lstStyle/>
          <a:p>
            <a:r>
              <a:rPr lang="en-US" sz="3200" b="1" dirty="0" smtClean="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latin typeface="Chiller" pitchFamily="82" charset="0"/>
              </a:rPr>
              <a:t>KISS</a:t>
            </a:r>
            <a:endParaRPr lang="ru-RU" sz="3200" b="1" dirty="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2844" y="1214422"/>
            <a:ext cx="4786346" cy="4524315"/>
          </a:xfrm>
          <a:prstGeom prst="rect">
            <a:avLst/>
          </a:prstGeom>
        </p:spPr>
        <p:txBody>
          <a:bodyPr wrap="square">
            <a:spAutoFit/>
          </a:bodyPr>
          <a:lstStyle/>
          <a:p>
            <a:pPr algn="just"/>
            <a:r>
              <a:rPr lang="ru-RU" sz="1200" dirty="0">
                <a:solidFill>
                  <a:schemeClr val="bg1"/>
                </a:solidFill>
              </a:rPr>
              <a:t>В НВБХМ можно выделить свои "жесткие" и "мягкие" полюса. Так, DIAMOND HEAD, игравшая очень жестко, оказала сильное влияние на становление </a:t>
            </a:r>
            <a:r>
              <a:rPr lang="ru-RU" sz="1200" dirty="0" err="1">
                <a:solidFill>
                  <a:schemeClr val="bg1"/>
                </a:solidFill>
              </a:rPr>
              <a:t>трэша</a:t>
            </a:r>
            <a:r>
              <a:rPr lang="ru-RU" sz="1200" dirty="0">
                <a:solidFill>
                  <a:schemeClr val="bg1"/>
                </a:solidFill>
              </a:rPr>
              <a:t> (METALLICA заимствовали немало их хитов в свои B-сайды и сборники). В музыке WITCHFYNDE исследователи находят зачатки </a:t>
            </a:r>
            <a:r>
              <a:rPr lang="ru-RU" sz="1200" dirty="0" err="1">
                <a:solidFill>
                  <a:schemeClr val="bg1"/>
                </a:solidFill>
              </a:rPr>
              <a:t>готик-металла</a:t>
            </a:r>
            <a:r>
              <a:rPr lang="ru-RU" sz="1200" dirty="0">
                <a:solidFill>
                  <a:schemeClr val="bg1"/>
                </a:solidFill>
              </a:rPr>
              <a:t>. VENOM заложила основы </a:t>
            </a:r>
            <a:r>
              <a:rPr lang="ru-RU" sz="1200" dirty="0" err="1">
                <a:solidFill>
                  <a:schemeClr val="bg1"/>
                </a:solidFill>
              </a:rPr>
              <a:t>блэк-металла</a:t>
            </a:r>
            <a:r>
              <a:rPr lang="ru-RU" sz="1200" dirty="0">
                <a:solidFill>
                  <a:schemeClr val="bg1"/>
                </a:solidFill>
              </a:rPr>
              <a:t>. К более "легкому" </a:t>
            </a:r>
            <a:r>
              <a:rPr lang="ru-RU" sz="1200" dirty="0" err="1">
                <a:solidFill>
                  <a:schemeClr val="bg1"/>
                </a:solidFill>
              </a:rPr>
              <a:t>саунду</a:t>
            </a:r>
            <a:r>
              <a:rPr lang="ru-RU" sz="1200" dirty="0">
                <a:solidFill>
                  <a:schemeClr val="bg1"/>
                </a:solidFill>
              </a:rPr>
              <a:t> в начале 80-х </a:t>
            </a:r>
            <a:r>
              <a:rPr lang="ru-RU" sz="1200" dirty="0" err="1">
                <a:solidFill>
                  <a:schemeClr val="bg1"/>
                </a:solidFill>
              </a:rPr>
              <a:t>смодулировали</a:t>
            </a:r>
            <a:r>
              <a:rPr lang="ru-RU" sz="1200" dirty="0">
                <a:solidFill>
                  <a:schemeClr val="bg1"/>
                </a:solidFill>
              </a:rPr>
              <a:t> такие группы, как DEF LEPPARD. Они исполняли довольно безыскусный, несколько ускоренный </a:t>
            </a:r>
            <a:r>
              <a:rPr lang="ru-RU" sz="1200" dirty="0" err="1">
                <a:solidFill>
                  <a:schemeClr val="bg1"/>
                </a:solidFill>
              </a:rPr>
              <a:t>хард-рок-н-ролл</a:t>
            </a:r>
            <a:r>
              <a:rPr lang="ru-RU" sz="1200" dirty="0">
                <a:solidFill>
                  <a:schemeClr val="bg1"/>
                </a:solidFill>
              </a:rPr>
              <a:t> с изрядным влиянием </a:t>
            </a:r>
            <a:r>
              <a:rPr lang="ru-RU" sz="1200" dirty="0" err="1">
                <a:solidFill>
                  <a:schemeClr val="bg1"/>
                </a:solidFill>
              </a:rPr>
              <a:t>поп-баллады</a:t>
            </a:r>
            <a:r>
              <a:rPr lang="ru-RU" sz="1200" dirty="0">
                <a:solidFill>
                  <a:schemeClr val="bg1"/>
                </a:solidFill>
              </a:rPr>
              <a:t>. Главным их оружием были мелодичность, мажорность, отточенные гитарные пассажи, стройные вокальные аккорды, </a:t>
            </a:r>
            <a:r>
              <a:rPr lang="ru-RU" sz="1200" dirty="0" err="1">
                <a:solidFill>
                  <a:schemeClr val="bg1"/>
                </a:solidFill>
              </a:rPr>
              <a:t>блесткое</a:t>
            </a:r>
            <a:r>
              <a:rPr lang="ru-RU" sz="1200" dirty="0">
                <a:solidFill>
                  <a:schemeClr val="bg1"/>
                </a:solidFill>
              </a:rPr>
              <a:t> звучание. Вместо образов мрака, агрессии, силы в их песнях доминировали темы </a:t>
            </a:r>
            <a:r>
              <a:rPr lang="ru-RU" sz="1200" dirty="0" err="1">
                <a:solidFill>
                  <a:schemeClr val="bg1"/>
                </a:solidFill>
              </a:rPr>
              <a:t>рок-н-ролльной</a:t>
            </a:r>
            <a:r>
              <a:rPr lang="ru-RU" sz="1200" dirty="0">
                <a:solidFill>
                  <a:schemeClr val="bg1"/>
                </a:solidFill>
              </a:rPr>
              <a:t> "крутизны", хулиганства, любовных побед и т.д. Внешний вид артистов соответствовал содержанию музыки. DEF LEPPARD 1982-83 годов – это почти что представители "нового романтизма" (шелковые рубашки, тщательно уложенные длинные вьющиеся волосы, намеки на макияж), разве что иногда с "железяками" на поясе. С началом своего коммерческого успеха DEF LEPPARD потеряли расположение сторонников "истинного" металла и были исключены ими из рядов НВБХМ (отныне они относились, скорее, к области </a:t>
            </a:r>
            <a:r>
              <a:rPr lang="ru-RU" sz="1200" dirty="0" err="1">
                <a:solidFill>
                  <a:schemeClr val="bg1"/>
                </a:solidFill>
              </a:rPr>
              <a:t>глэм-метала</a:t>
            </a:r>
            <a:r>
              <a:rPr lang="ru-RU" sz="1200" dirty="0">
                <a:solidFill>
                  <a:schemeClr val="bg1"/>
                </a:solidFill>
              </a:rPr>
              <a:t>). Под влиянием НВБХМ стали "металлизироваться" и представители хард-рока (например, те же NAZARETH), такие работы часто называют еще "</a:t>
            </a:r>
            <a:r>
              <a:rPr lang="ru-RU" sz="1200" dirty="0" err="1">
                <a:solidFill>
                  <a:schemeClr val="bg1"/>
                </a:solidFill>
              </a:rPr>
              <a:t>хард-энд-хэви</a:t>
            </a:r>
            <a:r>
              <a:rPr lang="ru-RU" sz="1200" dirty="0">
                <a:solidFill>
                  <a:schemeClr val="bg1"/>
                </a:solidFill>
              </a:rPr>
              <a:t>" (металлизированный хард-рок), поскольку хард-рок и </a:t>
            </a:r>
            <a:r>
              <a:rPr lang="ru-RU" sz="1200" dirty="0" err="1">
                <a:solidFill>
                  <a:schemeClr val="bg1"/>
                </a:solidFill>
              </a:rPr>
              <a:t>хэви-метал</a:t>
            </a:r>
            <a:r>
              <a:rPr lang="ru-RU" sz="1200" dirty="0">
                <a:solidFill>
                  <a:schemeClr val="bg1"/>
                </a:solidFill>
              </a:rPr>
              <a:t> в них в разных пропорциях объединены (OZZY, DIO, SCORPIONS). </a:t>
            </a:r>
          </a:p>
        </p:txBody>
      </p:sp>
      <p:pic>
        <p:nvPicPr>
          <p:cNvPr id="3" name="Рисунок 2" descr="acdc5.jpg"/>
          <p:cNvPicPr>
            <a:picLocks noChangeAspect="1"/>
          </p:cNvPicPr>
          <p:nvPr/>
        </p:nvPicPr>
        <p:blipFill>
          <a:blip r:embed="rId2"/>
          <a:stretch>
            <a:fillRect/>
          </a:stretch>
        </p:blipFill>
        <p:spPr>
          <a:xfrm>
            <a:off x="5143504" y="214290"/>
            <a:ext cx="3810000" cy="2552700"/>
          </a:xfrm>
          <a:prstGeom prst="rect">
            <a:avLst/>
          </a:prstGeom>
          <a:effectLst>
            <a:glow rad="228600">
              <a:schemeClr val="tx1">
                <a:alpha val="40000"/>
              </a:schemeClr>
            </a:glow>
            <a:outerShdw blurRad="50800" dist="38100" dir="2700000" algn="tl" rotWithShape="0">
              <a:prstClr val="black">
                <a:alpha val="40000"/>
              </a:prstClr>
            </a:outerShdw>
          </a:effectLst>
        </p:spPr>
      </p:pic>
      <p:sp>
        <p:nvSpPr>
          <p:cNvPr id="4" name="TextBox 3"/>
          <p:cNvSpPr txBox="1"/>
          <p:nvPr/>
        </p:nvSpPr>
        <p:spPr>
          <a:xfrm>
            <a:off x="5072066" y="2857496"/>
            <a:ext cx="1285884" cy="584775"/>
          </a:xfrm>
          <a:prstGeom prst="rect">
            <a:avLst/>
          </a:prstGeom>
          <a:noFill/>
        </p:spPr>
        <p:txBody>
          <a:bodyPr wrap="square" rtlCol="0">
            <a:spAutoFit/>
          </a:bodyPr>
          <a:lstStyle/>
          <a:p>
            <a:r>
              <a:rPr lang="en-US" sz="3200" b="1" dirty="0" smtClean="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latin typeface="Chiller" pitchFamily="82" charset="0"/>
              </a:rPr>
              <a:t>AC/DC</a:t>
            </a:r>
            <a:endParaRPr lang="ru-RU" sz="3200" b="1" dirty="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endParaRPr>
          </a:p>
        </p:txBody>
      </p:sp>
      <p:pic>
        <p:nvPicPr>
          <p:cNvPr id="5" name="Рисунок 4" descr="ledzeppelin2.jpg"/>
          <p:cNvPicPr>
            <a:picLocks noChangeAspect="1"/>
          </p:cNvPicPr>
          <p:nvPr/>
        </p:nvPicPr>
        <p:blipFill>
          <a:blip r:embed="rId3"/>
          <a:stretch>
            <a:fillRect/>
          </a:stretch>
        </p:blipFill>
        <p:spPr>
          <a:xfrm>
            <a:off x="5072066" y="4071942"/>
            <a:ext cx="3810000" cy="2571750"/>
          </a:xfrm>
          <a:prstGeom prst="rect">
            <a:avLst/>
          </a:prstGeom>
          <a:effectLst>
            <a:glow rad="228600">
              <a:schemeClr val="tx1">
                <a:alpha val="40000"/>
              </a:schemeClr>
            </a:glow>
            <a:outerShdw blurRad="50800" dist="38100" dir="13500000" algn="br" rotWithShape="0">
              <a:prstClr val="black">
                <a:alpha val="40000"/>
              </a:prstClr>
            </a:outerShdw>
          </a:effectLst>
        </p:spPr>
      </p:pic>
      <p:sp>
        <p:nvSpPr>
          <p:cNvPr id="6" name="TextBox 5"/>
          <p:cNvSpPr txBox="1"/>
          <p:nvPr/>
        </p:nvSpPr>
        <p:spPr>
          <a:xfrm>
            <a:off x="6500826" y="3429000"/>
            <a:ext cx="2357454" cy="584775"/>
          </a:xfrm>
          <a:prstGeom prst="rect">
            <a:avLst/>
          </a:prstGeom>
          <a:noFill/>
        </p:spPr>
        <p:txBody>
          <a:bodyPr wrap="square" rtlCol="0">
            <a:spAutoFit/>
          </a:bodyPr>
          <a:lstStyle/>
          <a:p>
            <a:pPr algn="r"/>
            <a:r>
              <a:rPr lang="en-US" sz="3200" b="1" dirty="0" smtClean="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latin typeface="Chiller" pitchFamily="82" charset="0"/>
              </a:rPr>
              <a:t>LED ZEPPELIN</a:t>
            </a:r>
            <a:endParaRPr lang="ru-RU" sz="3200" b="1" dirty="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14876" y="4000504"/>
            <a:ext cx="4286264" cy="2677656"/>
          </a:xfrm>
          <a:prstGeom prst="rect">
            <a:avLst/>
          </a:prstGeom>
        </p:spPr>
        <p:txBody>
          <a:bodyPr wrap="square">
            <a:spAutoFit/>
          </a:bodyPr>
          <a:lstStyle/>
          <a:p>
            <a:pPr algn="just"/>
            <a:r>
              <a:rPr lang="ru-RU" sz="1200" dirty="0">
                <a:solidFill>
                  <a:schemeClr val="bg1"/>
                </a:solidFill>
              </a:rPr>
              <a:t>И группы-представительницы металла 70-х годов и участники Новой волны британского </a:t>
            </a:r>
            <a:r>
              <a:rPr lang="ru-RU" sz="1200" dirty="0" err="1">
                <a:solidFill>
                  <a:schemeClr val="bg1"/>
                </a:solidFill>
              </a:rPr>
              <a:t>хэви-метал</a:t>
            </a:r>
            <a:r>
              <a:rPr lang="ru-RU" sz="1200" dirty="0">
                <a:solidFill>
                  <a:schemeClr val="bg1"/>
                </a:solidFill>
              </a:rPr>
              <a:t> внесли огромный вклад в дальнейшее развитие практически всех разновидностей металла и, несмотря на растущую популярность новых стилей, успешно продолжали свою деятельность в 80-х и 90-х, пережили нашествие американского </a:t>
            </a:r>
            <a:r>
              <a:rPr lang="ru-RU" sz="1200" dirty="0" err="1">
                <a:solidFill>
                  <a:schemeClr val="bg1"/>
                </a:solidFill>
              </a:rPr>
              <a:t>глэм-металла</a:t>
            </a:r>
            <a:r>
              <a:rPr lang="ru-RU" sz="1200" dirty="0">
                <a:solidFill>
                  <a:schemeClr val="bg1"/>
                </a:solidFill>
              </a:rPr>
              <a:t>, </a:t>
            </a:r>
            <a:r>
              <a:rPr lang="ru-RU" sz="1200" dirty="0" err="1">
                <a:solidFill>
                  <a:schemeClr val="bg1"/>
                </a:solidFill>
              </a:rPr>
              <a:t>блэка</a:t>
            </a:r>
            <a:r>
              <a:rPr lang="ru-RU" sz="1200" dirty="0">
                <a:solidFill>
                  <a:schemeClr val="bg1"/>
                </a:solidFill>
              </a:rPr>
              <a:t>, </a:t>
            </a:r>
            <a:r>
              <a:rPr lang="ru-RU" sz="1200" dirty="0" err="1">
                <a:solidFill>
                  <a:schemeClr val="bg1"/>
                </a:solidFill>
              </a:rPr>
              <a:t>дэта</a:t>
            </a:r>
            <a:r>
              <a:rPr lang="ru-RU" sz="1200" dirty="0">
                <a:solidFill>
                  <a:schemeClr val="bg1"/>
                </a:solidFill>
              </a:rPr>
              <a:t>, альтернативы, готики, </a:t>
            </a:r>
            <a:r>
              <a:rPr lang="ru-RU" sz="1200" dirty="0" err="1">
                <a:solidFill>
                  <a:schemeClr val="bg1"/>
                </a:solidFill>
              </a:rPr>
              <a:t>гранжа</a:t>
            </a:r>
            <a:r>
              <a:rPr lang="ru-RU" sz="1200" dirty="0">
                <a:solidFill>
                  <a:schemeClr val="bg1"/>
                </a:solidFill>
              </a:rPr>
              <a:t>, ню. Некоторые из них по-прежнему благополучно продолжают свое дело на "металлической" сцене – SAXON, DEF LEPPARD, OZZY OSBOURNE, DIO, UDO, MANOWAR продают тысячи пластинок и собирают миллионные стадионы, в родные пенаты вернулись </a:t>
            </a:r>
            <a:r>
              <a:rPr lang="ru-RU" sz="1200" dirty="0" err="1">
                <a:solidFill>
                  <a:schemeClr val="bg1"/>
                </a:solidFill>
              </a:rPr>
              <a:t>фронтмены</a:t>
            </a:r>
            <a:r>
              <a:rPr lang="ru-RU" sz="1200" dirty="0">
                <a:solidFill>
                  <a:schemeClr val="bg1"/>
                </a:solidFill>
              </a:rPr>
              <a:t> IRON MAIDEN и JUDAS PRIEST, реанимировался DIAMOND HEAD. </a:t>
            </a:r>
            <a:r>
              <a:rPr lang="ru-RU" sz="1200" dirty="0" err="1">
                <a:solidFill>
                  <a:schemeClr val="bg1"/>
                </a:solidFill>
              </a:rPr>
              <a:t>Хэви-метал</a:t>
            </a:r>
            <a:r>
              <a:rPr lang="ru-RU" sz="1200" dirty="0">
                <a:solidFill>
                  <a:schemeClr val="bg1"/>
                </a:solidFill>
              </a:rPr>
              <a:t> остается на сегодняшний день одним из феноменов массовой культуры.</a:t>
            </a:r>
          </a:p>
        </p:txBody>
      </p:sp>
      <p:pic>
        <p:nvPicPr>
          <p:cNvPr id="3" name="Рисунок 2" descr="aerosmith4.jpg"/>
          <p:cNvPicPr>
            <a:picLocks noChangeAspect="1"/>
          </p:cNvPicPr>
          <p:nvPr/>
        </p:nvPicPr>
        <p:blipFill>
          <a:blip r:embed="rId2"/>
          <a:stretch>
            <a:fillRect/>
          </a:stretch>
        </p:blipFill>
        <p:spPr>
          <a:xfrm>
            <a:off x="5072066" y="1357298"/>
            <a:ext cx="3810000" cy="2143125"/>
          </a:xfrm>
          <a:prstGeom prst="rect">
            <a:avLst/>
          </a:prstGeom>
          <a:effectLst>
            <a:glow rad="228600">
              <a:schemeClr val="tx1">
                <a:alpha val="40000"/>
              </a:schemeClr>
            </a:glow>
            <a:outerShdw blurRad="50800" dist="38100" dir="13500000" algn="br" rotWithShape="0">
              <a:prstClr val="black">
                <a:alpha val="40000"/>
              </a:prstClr>
            </a:outerShdw>
          </a:effectLst>
        </p:spPr>
      </p:pic>
      <p:sp>
        <p:nvSpPr>
          <p:cNvPr id="4" name="TextBox 3"/>
          <p:cNvSpPr txBox="1"/>
          <p:nvPr/>
        </p:nvSpPr>
        <p:spPr>
          <a:xfrm>
            <a:off x="7000892" y="714356"/>
            <a:ext cx="1857388" cy="584775"/>
          </a:xfrm>
          <a:prstGeom prst="rect">
            <a:avLst/>
          </a:prstGeom>
          <a:noFill/>
        </p:spPr>
        <p:txBody>
          <a:bodyPr wrap="square" rtlCol="0">
            <a:spAutoFit/>
          </a:bodyPr>
          <a:lstStyle/>
          <a:p>
            <a:r>
              <a:rPr lang="en-US" sz="3200" b="1" dirty="0" smtClean="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latin typeface="Chiller" pitchFamily="82" charset="0"/>
              </a:rPr>
              <a:t>AEROSMITH</a:t>
            </a:r>
            <a:endParaRPr lang="ru-RU" sz="3200" b="1" dirty="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endParaRPr>
          </a:p>
        </p:txBody>
      </p:sp>
      <p:pic>
        <p:nvPicPr>
          <p:cNvPr id="5" name="Рисунок 4" descr="rainbow3.jpg"/>
          <p:cNvPicPr>
            <a:picLocks noChangeAspect="1"/>
          </p:cNvPicPr>
          <p:nvPr/>
        </p:nvPicPr>
        <p:blipFill>
          <a:blip r:embed="rId3"/>
          <a:stretch>
            <a:fillRect/>
          </a:stretch>
        </p:blipFill>
        <p:spPr>
          <a:xfrm>
            <a:off x="357158" y="285728"/>
            <a:ext cx="3810000" cy="2181225"/>
          </a:xfrm>
          <a:prstGeom prst="rect">
            <a:avLst/>
          </a:prstGeom>
          <a:effectLst>
            <a:glow rad="228600">
              <a:schemeClr val="accent2">
                <a:satMod val="175000"/>
                <a:alpha val="40000"/>
              </a:schemeClr>
            </a:glow>
            <a:outerShdw blurRad="50800" dist="38100" dir="2700000" algn="tl" rotWithShape="0">
              <a:prstClr val="black">
                <a:alpha val="40000"/>
              </a:prstClr>
            </a:outerShdw>
          </a:effectLst>
        </p:spPr>
      </p:pic>
      <p:sp>
        <p:nvSpPr>
          <p:cNvPr id="6" name="TextBox 5"/>
          <p:cNvSpPr txBox="1"/>
          <p:nvPr/>
        </p:nvSpPr>
        <p:spPr>
          <a:xfrm>
            <a:off x="285720" y="2571744"/>
            <a:ext cx="1714512" cy="584775"/>
          </a:xfrm>
          <a:prstGeom prst="rect">
            <a:avLst/>
          </a:prstGeom>
          <a:noFill/>
        </p:spPr>
        <p:txBody>
          <a:bodyPr wrap="square" rtlCol="0">
            <a:spAutoFit/>
          </a:bodyPr>
          <a:lstStyle/>
          <a:p>
            <a:r>
              <a:rPr lang="en-US" sz="3200" b="1" dirty="0" smtClean="0">
                <a:ln>
                  <a:solidFill>
                    <a:srgbClr val="FF0000"/>
                  </a:solidFill>
                </a:ln>
                <a:effectLst>
                  <a:glow rad="228600">
                    <a:schemeClr val="accent2">
                      <a:satMod val="175000"/>
                      <a:alpha val="40000"/>
                    </a:schemeClr>
                  </a:glow>
                  <a:outerShdw blurRad="38100" dist="38100" dir="2700000" algn="tl">
                    <a:srgbClr val="000000">
                      <a:alpha val="43137"/>
                    </a:srgbClr>
                  </a:outerShdw>
                </a:effectLst>
                <a:latin typeface="Chiller" pitchFamily="82" charset="0"/>
              </a:rPr>
              <a:t>RAINBOW</a:t>
            </a:r>
          </a:p>
        </p:txBody>
      </p:sp>
      <p:pic>
        <p:nvPicPr>
          <p:cNvPr id="7" name="Рисунок 6" descr="deepurple4.jpg"/>
          <p:cNvPicPr>
            <a:picLocks noChangeAspect="1"/>
          </p:cNvPicPr>
          <p:nvPr/>
        </p:nvPicPr>
        <p:blipFill>
          <a:blip r:embed="rId4"/>
          <a:stretch>
            <a:fillRect/>
          </a:stretch>
        </p:blipFill>
        <p:spPr>
          <a:xfrm>
            <a:off x="357158" y="4214818"/>
            <a:ext cx="4048160" cy="2428896"/>
          </a:xfrm>
          <a:prstGeom prst="rect">
            <a:avLst/>
          </a:prstGeom>
          <a:effectLst>
            <a:glow rad="228600">
              <a:schemeClr val="tx1">
                <a:alpha val="40000"/>
              </a:schemeClr>
            </a:glow>
            <a:outerShdw blurRad="50800" dist="38100" dir="18900000" algn="bl" rotWithShape="0">
              <a:prstClr val="black">
                <a:alpha val="40000"/>
              </a:prstClr>
            </a:outerShdw>
          </a:effectLst>
        </p:spPr>
      </p:pic>
      <p:sp>
        <p:nvSpPr>
          <p:cNvPr id="8" name="TextBox 7"/>
          <p:cNvSpPr txBox="1"/>
          <p:nvPr/>
        </p:nvSpPr>
        <p:spPr>
          <a:xfrm>
            <a:off x="2143108" y="3571876"/>
            <a:ext cx="2286016" cy="584775"/>
          </a:xfrm>
          <a:prstGeom prst="rect">
            <a:avLst/>
          </a:prstGeom>
          <a:noFill/>
        </p:spPr>
        <p:txBody>
          <a:bodyPr wrap="square" rtlCol="0">
            <a:spAutoFit/>
          </a:bodyPr>
          <a:lstStyle/>
          <a:p>
            <a:pPr algn="r"/>
            <a:r>
              <a:rPr lang="en-US" sz="3200" b="1" dirty="0" smtClean="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latin typeface="Chiller" pitchFamily="82" charset="0"/>
              </a:rPr>
              <a:t>DEEP PURPLE</a:t>
            </a:r>
            <a:endParaRPr lang="ru-RU" sz="3200" b="1" dirty="0">
              <a:ln>
                <a:solidFill>
                  <a:schemeClr val="tx1"/>
                </a:solidFill>
              </a:ln>
              <a:solidFill>
                <a:srgbClr val="FF0000"/>
              </a:solidFill>
              <a:effectLst>
                <a:glow rad="228600">
                  <a:schemeClr val="tx1">
                    <a:alpha val="40000"/>
                  </a:schemeClr>
                </a:glow>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TotalTime>
  <Words>1760</Words>
  <Application>Microsoft Office PowerPoint</Application>
  <PresentationFormat>Экран (4:3)</PresentationFormat>
  <Paragraphs>41</Paragraphs>
  <Slides>11</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nikitka@zver.ru</dc:creator>
  <cp:lastModifiedBy>nikitka@zver.ru</cp:lastModifiedBy>
  <cp:revision>14</cp:revision>
  <dcterms:created xsi:type="dcterms:W3CDTF">2010-01-11T15:59:40Z</dcterms:created>
  <dcterms:modified xsi:type="dcterms:W3CDTF">2010-01-11T18:19:51Z</dcterms:modified>
</cp:coreProperties>
</file>