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 Herzog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F5F5F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27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1536"/>
        <p:guide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E0D5D725-B0D2-4E93-8175-3C4013E3301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F8681E01-6878-4A63-AF6C-9E3B527581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81E01-6878-4A63-AF6C-9E3B527581F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2F2ED076-7465-4955-891A-5BA0D9DB75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7BE0C-51C3-4B33-82BB-070BB51CEA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D65A0-257E-4A08-B900-1464340474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612A1-03D2-4B12-9742-90DBA85536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9376B-0403-42DA-A783-9C12988A41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73DF8-8C32-48F3-BD8A-6F94A9938D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2BBCE-7619-49D9-A918-BDAE7A959D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01B57-AFAA-4F72-B6D8-00CF21F3F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6328E-811C-4C19-80A8-0B9CC0F7FB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B3C20-D4B9-420E-80D5-4AA6B311CC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5DC84-F30F-44B3-A249-02F0932872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37BDA6EA-4BA3-4C48-AFE7-F2A954AAAF6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hyperlink" Target="http://ru.wikipedia.org/wiki/%D0%A4%D0%B0%D0%B9%D0%BB:Dollyscotland_(crop)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11" Type="http://schemas.openxmlformats.org/officeDocument/2006/relationships/image" Target="../media/image82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3042" y="1643050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chemeClr val="tx2"/>
                </a:solidFill>
              </a:rPr>
              <a:t>БИОТЕХНОЛОГИЯ</a:t>
            </a:r>
            <a:endParaRPr lang="en-US" sz="2800" b="1" i="1" u="sng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3214686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chemeClr val="tx2"/>
                </a:solidFill>
              </a:rPr>
              <a:t>ЗАДАЧИ,      МЕТОДЫ     И     ДОСТИЖЕНИЯ</a:t>
            </a:r>
            <a:endParaRPr lang="en-US" b="1" i="1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sz="2800" dirty="0" smtClean="0"/>
              <a:t>наномедицина</a:t>
            </a:r>
            <a:endParaRPr lang="en-US" sz="2800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571612"/>
            <a:ext cx="7577166" cy="1371602"/>
          </a:xfrm>
        </p:spPr>
        <p:txBody>
          <a:bodyPr/>
          <a:lstStyle/>
          <a:p>
            <a:pPr marL="114300" lvl="1" indent="0">
              <a:buNone/>
            </a:pPr>
            <a:r>
              <a:rPr lang="ru-RU" sz="1600" dirty="0">
                <a:solidFill>
                  <a:schemeClr val="tx2"/>
                </a:solidFill>
                <a:latin typeface="+mn-lt"/>
              </a:rPr>
              <a:t>Слежение, исправление, конструирование и контроль над биологическими системами человека на молекулярном уровне, используя наноустройства и </a:t>
            </a:r>
            <a:r>
              <a:rPr lang="ru-RU" sz="1600" dirty="0" smtClean="0">
                <a:solidFill>
                  <a:schemeClr val="tx2"/>
                </a:solidFill>
                <a:latin typeface="+mn-lt"/>
              </a:rPr>
              <a:t>наноструктуры</a:t>
            </a:r>
            <a:r>
              <a:rPr lang="en-US" sz="1600" dirty="0">
                <a:solidFill>
                  <a:schemeClr val="tx2"/>
                </a:solidFill>
                <a:latin typeface="+mn-lt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</a:rPr>
              <a:t>В мире уже созданы ряд технологий для наномедицинской отрасли. К ним относятся адресная доставка лекарств к больным </a:t>
            </a:r>
            <a:r>
              <a:rPr lang="ru-RU" sz="1600" dirty="0" smtClean="0">
                <a:solidFill>
                  <a:schemeClr val="tx2"/>
                </a:solidFill>
                <a:latin typeface="+mn-lt"/>
              </a:rPr>
              <a:t>клеткам, </a:t>
            </a:r>
            <a:r>
              <a:rPr lang="ru-RU" sz="1600" dirty="0">
                <a:solidFill>
                  <a:schemeClr val="tx2"/>
                </a:solidFill>
                <a:latin typeface="+mn-lt"/>
              </a:rPr>
              <a:t>лаборатории на </a:t>
            </a:r>
            <a:r>
              <a:rPr lang="ru-RU" sz="1600" dirty="0" smtClean="0">
                <a:solidFill>
                  <a:schemeClr val="tx2"/>
                </a:solidFill>
                <a:latin typeface="+mn-lt"/>
              </a:rPr>
              <a:t>чипе</a:t>
            </a:r>
            <a:r>
              <a:rPr lang="ru-RU" sz="1600" dirty="0">
                <a:solidFill>
                  <a:schemeClr val="tx2"/>
                </a:solidFill>
                <a:latin typeface="+mn-lt"/>
              </a:rPr>
              <a:t>, новые бактерицидные средства.</a:t>
            </a:r>
            <a:endParaRPr lang="en-US" sz="1600" dirty="0">
              <a:solidFill>
                <a:schemeClr val="tx2"/>
              </a:solidFill>
              <a:latin typeface="+mn-lt"/>
            </a:endParaRPr>
          </a:p>
          <a:p>
            <a:pPr marL="114300" lvl="1" indent="0">
              <a:buFont typeface="Wingdings" pitchFamily="2" charset="2"/>
              <a:buNone/>
            </a:pPr>
            <a:endParaRPr lang="en-US" sz="1600" dirty="0"/>
          </a:p>
        </p:txBody>
      </p:sp>
      <p:pic>
        <p:nvPicPr>
          <p:cNvPr id="22532" name="Picture 4" descr="C:\Users\user\Desktop\bio\images (2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857496"/>
            <a:ext cx="2466975" cy="1643074"/>
          </a:xfrm>
          <a:prstGeom prst="rect">
            <a:avLst/>
          </a:prstGeom>
          <a:noFill/>
        </p:spPr>
      </p:pic>
      <p:pic>
        <p:nvPicPr>
          <p:cNvPr id="22533" name="Picture 5" descr="C:\Users\user\Desktop\bio\download (1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500570"/>
            <a:ext cx="2202672" cy="1785950"/>
          </a:xfrm>
          <a:prstGeom prst="rect">
            <a:avLst/>
          </a:prstGeom>
          <a:noFill/>
        </p:spPr>
      </p:pic>
      <p:pic>
        <p:nvPicPr>
          <p:cNvPr id="22534" name="Picture 6" descr="C:\Users\user\Desktop\bio\download (1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500570"/>
            <a:ext cx="2871789" cy="1724025"/>
          </a:xfrm>
          <a:prstGeom prst="rect">
            <a:avLst/>
          </a:prstGeom>
          <a:noFill/>
        </p:spPr>
      </p:pic>
      <p:pic>
        <p:nvPicPr>
          <p:cNvPr id="22535" name="Picture 7" descr="C:\Users\user\Desktop\bio\download (1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857496"/>
            <a:ext cx="2214578" cy="1571636"/>
          </a:xfrm>
          <a:prstGeom prst="rect">
            <a:avLst/>
          </a:prstGeom>
          <a:noFill/>
        </p:spPr>
      </p:pic>
      <p:pic>
        <p:nvPicPr>
          <p:cNvPr id="22536" name="Picture 8" descr="C:\Users\user\Desktop\bio\images (2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2857496"/>
            <a:ext cx="2867025" cy="1590675"/>
          </a:xfrm>
          <a:prstGeom prst="rect">
            <a:avLst/>
          </a:prstGeom>
          <a:noFill/>
        </p:spPr>
      </p:pic>
      <p:pic>
        <p:nvPicPr>
          <p:cNvPr id="22537" name="Picture 9" descr="C:\Users\user\Desktop\bio\images (24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4572008"/>
            <a:ext cx="2471742" cy="169307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dirty="0" smtClean="0"/>
              <a:t>биофармакология</a:t>
            </a:r>
            <a:endParaRPr lang="en-US" dirty="0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00100" y="1571612"/>
            <a:ext cx="7010400" cy="1428760"/>
          </a:xfrm>
        </p:spPr>
        <p:txBody>
          <a:bodyPr/>
          <a:lstStyle/>
          <a:p>
            <a:pPr>
              <a:buNone/>
            </a:pP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Раздел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фармакологии, который изучает физиологические эффекты, производимые веществами биологического и биотехнологического происхождения. Фактически, биофармакология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— это плод конвергенции двух традиционных наук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—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биотехнологии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, а именно, той ее ветви, которую именуют «красной», медицинской биотехнологией, и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фармакологии, 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ранее интересовавшейся лишь низкомолекулярными химическими веществами, в результате взаимного интереса.</a:t>
            </a:r>
            <a:endParaRPr lang="en-US" sz="14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None/>
            </a:pPr>
            <a:endParaRPr lang="en-US" sz="1400" dirty="0"/>
          </a:p>
        </p:txBody>
      </p:sp>
      <p:pic>
        <p:nvPicPr>
          <p:cNvPr id="12296" name="Picture 8" descr="C:\Users\user\Desktop\bio\images (2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071810"/>
            <a:ext cx="2143125" cy="2214578"/>
          </a:xfrm>
          <a:prstGeom prst="rect">
            <a:avLst/>
          </a:prstGeom>
          <a:noFill/>
        </p:spPr>
      </p:pic>
      <p:pic>
        <p:nvPicPr>
          <p:cNvPr id="12297" name="Picture 9" descr="C:\Users\user\Desktop\bio\download (1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928934"/>
            <a:ext cx="2828925" cy="1619250"/>
          </a:xfrm>
          <a:prstGeom prst="rect">
            <a:avLst/>
          </a:prstGeom>
          <a:noFill/>
        </p:spPr>
      </p:pic>
      <p:pic>
        <p:nvPicPr>
          <p:cNvPr id="12298" name="Picture 10" descr="C:\Users\user\Desktop\bio\download (17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500570"/>
            <a:ext cx="2828925" cy="1619250"/>
          </a:xfrm>
          <a:prstGeom prst="rect">
            <a:avLst/>
          </a:prstGeom>
          <a:noFill/>
        </p:spPr>
      </p:pic>
      <p:pic>
        <p:nvPicPr>
          <p:cNvPr id="12299" name="Picture 11" descr="C:\Users\user\Desktop\bio\images (2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4643446"/>
            <a:ext cx="2428892" cy="1590675"/>
          </a:xfrm>
          <a:prstGeom prst="rect">
            <a:avLst/>
          </a:prstGeom>
          <a:noFill/>
        </p:spPr>
      </p:pic>
      <p:pic>
        <p:nvPicPr>
          <p:cNvPr id="12300" name="Picture 12" descr="C:\Users\user\Desktop\bio\download (1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2857496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C:\Users\user\Desktop\bio\images (2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7892" y="0"/>
            <a:ext cx="4616108" cy="3071810"/>
          </a:xfrm>
          <a:prstGeom prst="rect">
            <a:avLst/>
          </a:prstGeom>
          <a:noFill/>
        </p:spPr>
      </p:pic>
      <p:pic>
        <p:nvPicPr>
          <p:cNvPr id="30722" name="Picture 2" descr="C:\Users\user\Desktop\bio\images (29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074350" cy="3286124"/>
          </a:xfrm>
          <a:prstGeom prst="rect">
            <a:avLst/>
          </a:prstGeom>
          <a:noFill/>
        </p:spPr>
      </p:pic>
      <p:pic>
        <p:nvPicPr>
          <p:cNvPr id="30724" name="Picture 4" descr="C:\Users\user\Desktop\bio\download (2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14417"/>
            <a:ext cx="4143372" cy="4543584"/>
          </a:xfrm>
          <a:prstGeom prst="rect">
            <a:avLst/>
          </a:prstGeom>
          <a:noFill/>
        </p:spPr>
      </p:pic>
      <p:pic>
        <p:nvPicPr>
          <p:cNvPr id="30723" name="Picture 3" descr="C:\Users\user\Desktop\bio\download (19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89241" y="3071810"/>
            <a:ext cx="5054759" cy="378619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Биоинформатика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>
                <a:latin typeface="+mn-lt"/>
                <a:ea typeface="+mn-ea"/>
                <a:cs typeface="+mn-cs"/>
              </a:rPr>
              <a:t>Совокупность методов 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подходов, 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включающих в себя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: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lvl="0" algn="l"/>
            <a:r>
              <a:rPr lang="ru-RU" dirty="0">
                <a:latin typeface="+mn-lt"/>
                <a:ea typeface="+mn-ea"/>
                <a:cs typeface="+mn-cs"/>
              </a:rPr>
              <a:t>математические методы компьюте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рного анализа в</a:t>
            </a:r>
            <a:r>
              <a:rPr lang="en-US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сравнительной 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геномике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latin typeface="+mn-lt"/>
                <a:ea typeface="+mn-ea"/>
                <a:cs typeface="+mn-cs"/>
              </a:rPr>
              <a:t>(геномная </a:t>
            </a:r>
            <a:r>
              <a:rPr lang="ru-RU" dirty="0">
                <a:latin typeface="+mn-lt"/>
                <a:ea typeface="+mn-ea"/>
                <a:cs typeface="+mn-cs"/>
              </a:rPr>
              <a:t>биоинформатика).</a:t>
            </a:r>
            <a:endParaRPr lang="en-US" dirty="0">
              <a:latin typeface="+mn-lt"/>
              <a:ea typeface="+mn-ea"/>
              <a:cs typeface="+mn-cs"/>
            </a:endParaRPr>
          </a:p>
          <a:p>
            <a:pPr lvl="0" algn="l"/>
            <a:r>
              <a:rPr lang="ru-RU" dirty="0">
                <a:latin typeface="+mn-lt"/>
                <a:ea typeface="+mn-ea"/>
                <a:cs typeface="+mn-cs"/>
              </a:rPr>
              <a:t>разработка алгоритмов и программ 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для предсказания пространственной структуры </a:t>
            </a:r>
            <a:r>
              <a:rPr lang="ru-RU" dirty="0">
                <a:latin typeface="+mn-lt"/>
                <a:ea typeface="+mn-ea"/>
                <a:cs typeface="+mn-cs"/>
              </a:rPr>
              <a:t>белков (структурная биоинформатика).</a:t>
            </a:r>
            <a:endParaRPr lang="en-US" dirty="0">
              <a:latin typeface="+mn-lt"/>
              <a:ea typeface="+mn-ea"/>
              <a:cs typeface="+mn-cs"/>
            </a:endParaRPr>
          </a:p>
          <a:p>
            <a:pPr lvl="0" algn="l"/>
            <a:r>
              <a:rPr lang="ru-RU" dirty="0">
                <a:latin typeface="+mn-lt"/>
                <a:ea typeface="+mn-ea"/>
                <a:cs typeface="+mn-cs"/>
              </a:rPr>
              <a:t>исследование стратегий, соответст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вующих вычислительных методологий, а также </a:t>
            </a:r>
            <a:r>
              <a:rPr lang="ru-RU" dirty="0">
                <a:latin typeface="+mn-lt"/>
                <a:ea typeface="+mn-ea"/>
                <a:cs typeface="+mn-cs"/>
              </a:rPr>
              <a:t>общее управление информационной сл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ожности биологических 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систем.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algn="l"/>
            <a:r>
              <a:rPr lang="ru-RU" dirty="0">
                <a:latin typeface="+mn-lt"/>
                <a:ea typeface="+mn-ea"/>
                <a:cs typeface="+mn-cs"/>
              </a:rPr>
              <a:t>В биоинформатике используются ме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тоды</a:t>
            </a:r>
            <a:r>
              <a:rPr lang="en-US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прикладной </a:t>
            </a:r>
            <a:r>
              <a:rPr lang="ru-RU" dirty="0">
                <a:latin typeface="+mn-lt"/>
                <a:ea typeface="+mn-ea"/>
                <a:cs typeface="+mn-cs"/>
              </a:rPr>
              <a:t>математики,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статистики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и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 smtClean="0">
                <a:latin typeface="+mn-lt"/>
                <a:ea typeface="+mn-ea"/>
                <a:cs typeface="+mn-cs"/>
              </a:rPr>
              <a:t>информ</a:t>
            </a:r>
            <a:r>
              <a:rPr lang="ru-RU" dirty="0" smtClean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атики. 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Биоинформатика используется </a:t>
            </a:r>
            <a:r>
              <a:rPr lang="ru-RU" dirty="0">
                <a:latin typeface="+mn-lt"/>
                <a:ea typeface="+mn-ea"/>
                <a:cs typeface="+mn-cs"/>
              </a:rPr>
              <a:t>в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биохимии,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биофизике,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экологии</a:t>
            </a:r>
            <a:r>
              <a:rPr lang="en-US" dirty="0">
                <a:latin typeface="+mn-lt"/>
                <a:ea typeface="+mn-ea"/>
                <a:cs typeface="+mn-cs"/>
              </a:rPr>
              <a:t> </a:t>
            </a:r>
            <a:r>
              <a:rPr lang="ru-RU" dirty="0">
                <a:latin typeface="+mn-lt"/>
                <a:ea typeface="+mn-ea"/>
                <a:cs typeface="+mn-cs"/>
              </a:rPr>
              <a:t>и в д</a:t>
            </a:r>
            <a:r>
              <a:rPr lang="ru-RU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ругих областях.</a:t>
            </a:r>
            <a:endParaRPr lang="en-US" dirty="0">
              <a:solidFill>
                <a:srgbClr val="FFFF00"/>
              </a:solidFill>
              <a:latin typeface="+mn-lt"/>
              <a:ea typeface="+mn-ea"/>
              <a:cs typeface="+mn-cs"/>
            </a:endParaRPr>
          </a:p>
          <a:p>
            <a:pPr algn="l"/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71612"/>
            <a:ext cx="8991600" cy="1000132"/>
          </a:xfrm>
        </p:spPr>
        <p:txBody>
          <a:bodyPr/>
          <a:lstStyle/>
          <a:p>
            <a:pPr>
              <a:buNone/>
            </a:pP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Прикладная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наука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о применении в технических устройствах и системах принципов организации, свойств, функций и структур живой природы, то есть формы живого в природе и их промышленные аналоги. Проще говоря, бионика - это соединение биологии и техники. Бионика рассматривает биологию и технику совсем с новой стороны, объясняя, какие общие черты и какие различия существуют в природе и в технике.</a:t>
            </a:r>
            <a:endParaRPr lang="en-US" sz="14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endParaRPr lang="en-US" sz="1400" dirty="0"/>
          </a:p>
        </p:txBody>
      </p:sp>
      <p:pic>
        <p:nvPicPr>
          <p:cNvPr id="31746" name="Picture 2" descr="C:\Users\user\Desktop\bio\images (3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0"/>
            <a:ext cx="2952750" cy="15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 descr="C:\Users\user\Desktop\bio\images (30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143248"/>
            <a:ext cx="2419354" cy="3229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C:\Users\user\Desktop\bio\images (3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00570"/>
            <a:ext cx="2786082" cy="2023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9" name="Picture 5" descr="C:\Users\user\Desktop\bio\images (3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0"/>
            <a:ext cx="2867025" cy="16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C:\Users\user\Desktop\bio\images (3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33635" y="2428868"/>
            <a:ext cx="2348433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8670"/>
            <a:ext cx="9144000" cy="914400"/>
          </a:xfrm>
        </p:spPr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Биоремедиация</a:t>
            </a:r>
            <a:r>
              <a:rPr lang="en-US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n-US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5860"/>
            <a:ext cx="8991600" cy="1285884"/>
          </a:xfrm>
        </p:spPr>
        <p:txBody>
          <a:bodyPr/>
          <a:lstStyle/>
          <a:p>
            <a:pPr>
              <a:buNone/>
            </a:pPr>
            <a:r>
              <a:rPr lang="en-US" sz="1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endParaRPr lang="en-US" sz="16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Комплекс методов очистки вод, грунтов и атмосферы с использованием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метаболического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потенциала биологических объектов —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растений,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грибов,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насекомых,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червей</a:t>
            </a:r>
            <a:r>
              <a:rPr lang="en-US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6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других организмов</a:t>
            </a:r>
            <a:r>
              <a:rPr lang="ru-RU" sz="16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</a:t>
            </a:r>
            <a:endParaRPr lang="en-US" sz="16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endParaRPr lang="en-US" sz="1600" dirty="0"/>
          </a:p>
        </p:txBody>
      </p:sp>
      <p:pic>
        <p:nvPicPr>
          <p:cNvPr id="32770" name="Picture 2" descr="C:\Users\user\Desktop\bio\images (39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786322"/>
            <a:ext cx="3181350" cy="1438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 descr="C:\Users\user\Desktop\bio\download (2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071942"/>
            <a:ext cx="2619375" cy="1743075"/>
          </a:xfrm>
          <a:prstGeom prst="rect">
            <a:avLst/>
          </a:prstGeom>
          <a:noFill/>
        </p:spPr>
      </p:pic>
      <p:pic>
        <p:nvPicPr>
          <p:cNvPr id="32773" name="Picture 5" descr="C:\Users\user\Desktop\bio\images (36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643182"/>
            <a:ext cx="3114675" cy="146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C:\Users\user\Desktop\bio\images (3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2571744"/>
            <a:ext cx="3105150" cy="1466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5" name="Picture 7" descr="C:\Users\user\Desktop\bio\images (38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5000636"/>
            <a:ext cx="3038475" cy="150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C:\Users\user\Desktop\bio\images (35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2500306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Клонирование</a:t>
            </a:r>
            <a:r>
              <a:rPr lang="en-US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 </a:t>
            </a:r>
            <a:r>
              <a:rPr lang="en-US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3050"/>
            <a:ext cx="8991600" cy="1643074"/>
          </a:xfrm>
        </p:spPr>
        <p:txBody>
          <a:bodyPr/>
          <a:lstStyle/>
          <a:p>
            <a:pPr algn="l">
              <a:buNone/>
            </a:pP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Появление естественным путем или получение нескольких генетически идентичных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организмов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путем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бесполого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(в том числе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вегетативного) размножения. Термин «клонирование» в том же смысле нередко применяют и по отношению к клеткам многоклеточных организмов. Клонированием называют также получение нескольких идентичных копий наследственных молекул (молекулярное клонирование). Наконец, клонированием также часто называют биотехнологические методы, используемые для искусственного получения клонов организмов, клеток или молекул.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Группа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генетически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идентичных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организмов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или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клеток — </a:t>
            </a:r>
            <a:r>
              <a:rPr lang="en-US" sz="1400" dirty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клон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  <a:hlinkClick r:id="rId2" tooltip="&quot;Увеличить&quot; "/>
              </a:rPr>
              <a:t> </a:t>
            </a:r>
            <a:endParaRPr lang="en-US" sz="14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algn="l">
              <a:buNone/>
            </a:pPr>
            <a:endParaRPr lang="en-US" sz="1400" dirty="0"/>
          </a:p>
        </p:txBody>
      </p:sp>
      <p:pic>
        <p:nvPicPr>
          <p:cNvPr id="33794" name="Picture 2" descr="C:\Users\user\Desktop\bio\images (4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357562"/>
            <a:ext cx="3071834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 descr="C:\Users\user\Desktop\bio\download (2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7562"/>
            <a:ext cx="3357554" cy="166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C:\Users\user\Desktop\bio\download (2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000636"/>
            <a:ext cx="214312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Picture 5" descr="C:\Users\user\Desktop\bio\download (2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8450" y="0"/>
            <a:ext cx="249555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8" name="Picture 6" descr="C:\Users\user\Desktop\bio\download (25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9" y="3357562"/>
            <a:ext cx="2714612" cy="170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9" name="Picture 7" descr="C:\Users\user\Desktop\bio\images (40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28794" y="5000636"/>
            <a:ext cx="214312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0" name="Picture 8" descr="C:\Users\user\Desktop\bio\download (26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1357289" cy="1658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1" name="Picture 9" descr="C:\Users\user\Desktop\bio\images (41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71934" y="5000636"/>
            <a:ext cx="242887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2" name="Picture 10" descr="C:\Users\user\Desktop\bio\images (42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77000" y="5000636"/>
            <a:ext cx="2667000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гибридизация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43050"/>
            <a:ext cx="8991600" cy="1357322"/>
          </a:xfrm>
        </p:spPr>
        <p:txBody>
          <a:bodyPr/>
          <a:lstStyle/>
          <a:p>
            <a:pPr algn="l">
              <a:buNone/>
            </a:pP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Процесс образования или получения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гибридов, в основе которого лежит объединение генетического материала разных клеток в одной клетке. Может осуществляться в пределах одного вида (внутривидовая гибридизация) и между разными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систематическими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группами (отдалённая гибридизация, при которой происходит объединение разных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геномов). 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Для первого поколения гибридов часто характерен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гетерозис, выражающийся в лучшей приспособляемости, большей плодовитости и жизнеспособности организмов. При отдалённой гибридизации гибриды часто</a:t>
            </a:r>
            <a:r>
              <a:rPr lang="en-US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стерильны.</a:t>
            </a:r>
            <a:endParaRPr lang="en-US" sz="14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algn="l">
              <a:buNone/>
            </a:pPr>
            <a:endParaRPr lang="en-US" sz="1400" dirty="0"/>
          </a:p>
        </p:txBody>
      </p:sp>
      <p:pic>
        <p:nvPicPr>
          <p:cNvPr id="34818" name="Picture 2" descr="C:\Users\user\Desktop\bio\5335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786322"/>
            <a:ext cx="6350001" cy="181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 descr="C:\Users\user\Desktop\bio\images (48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00372"/>
            <a:ext cx="2505075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C:\Users\user\Desktop\bio\images (45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071810"/>
            <a:ext cx="2686050" cy="1704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 descr="C:\Users\user\Desktop\bio\images (46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0"/>
            <a:ext cx="3505201" cy="130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2" name="Picture 6" descr="C:\Users\user\Desktop\bio\images (47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3505201" cy="130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Генная инженерия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71612"/>
            <a:ext cx="8991600" cy="3352800"/>
          </a:xfrm>
        </p:spPr>
        <p:txBody>
          <a:bodyPr/>
          <a:lstStyle/>
          <a:p>
            <a:pPr algn="l">
              <a:buNone/>
            </a:pPr>
            <a:r>
              <a:rPr lang="ru-RU" sz="1400" b="1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1400" b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генная инженерия)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— совокупность приёмов, методов и технологий получения рекомбинантных РНК и ДНК, выделения генов из организма (клеток), осуществления манипуляций с генами и введения их в 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другие организмы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algn="l">
              <a:buNone/>
            </a:pP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Генетическая инженерия не является наукой в широком смысле, но является инструментом </a:t>
            </a:r>
            <a:r>
              <a:rPr lang="ru-RU" sz="1400" i="1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биотехнологии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, используя методы таких биологических наук, как молекулярная и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клеточная 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биология, цитология, генетика,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микробиология,</a:t>
            </a:r>
            <a:r>
              <a:rPr lang="ru-RU" sz="1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вирусология.</a:t>
            </a:r>
          </a:p>
          <a:p>
            <a:pPr algn="l">
              <a:buNone/>
            </a:pPr>
            <a:endParaRPr lang="en-US" sz="1400" dirty="0"/>
          </a:p>
        </p:txBody>
      </p:sp>
      <p:pic>
        <p:nvPicPr>
          <p:cNvPr id="35842" name="Picture 2" descr="C:\Users\user\Desktop\bio\images (5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2543175" cy="1800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user\Desktop\bio\images (5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05653" y="3214686"/>
            <a:ext cx="2038347" cy="1526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C:\Users\user\Desktop\bio\images (5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5107768"/>
            <a:ext cx="2000264" cy="1750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5" name="Picture 5" descr="C:\Users\user\Desktop\bio\images (53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1" y="3143248"/>
            <a:ext cx="1500198" cy="1633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C:\Users\user\Desktop\bio\images (54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3071810"/>
            <a:ext cx="2000264" cy="1765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7" name="Picture 7" descr="C:\Users\user\Desktop\bio\download (28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067300"/>
            <a:ext cx="2438400" cy="1790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8" name="Picture 8" descr="C:\Users\user\Desktop\bio\download (27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9" y="5198572"/>
            <a:ext cx="2214578" cy="1473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Спасибо за внимание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7290" y="2357430"/>
            <a:ext cx="6634178" cy="33528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(Пока вы это читаете , мы должны уже читать заключительную часть , </a:t>
            </a:r>
            <a:r>
              <a:rPr lang="ru-RU" u="sng" dirty="0" smtClean="0"/>
              <a:t>дождитесь конца</a:t>
            </a:r>
            <a:r>
              <a:rPr lang="ru-RU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1142984"/>
            <a:ext cx="5643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solidFill>
                  <a:schemeClr val="tx2"/>
                </a:solidFill>
              </a:rPr>
              <a:t>Личный состав</a:t>
            </a:r>
            <a:endParaRPr lang="en-US" sz="2800" b="1" i="1" u="sng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714488"/>
            <a:ext cx="47149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chemeClr val="tx2"/>
                </a:solidFill>
              </a:rPr>
              <a:t>Презентационная группа   10а  класса: 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Асатурова Милана,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Новосельцев Владислав,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Саградян Николай,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Саакян Элла,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Гурцкая Ной.</a:t>
            </a:r>
          </a:p>
          <a:p>
            <a:endParaRPr lang="ru-RU" i="1" dirty="0">
              <a:solidFill>
                <a:schemeClr val="tx2"/>
              </a:solidFill>
            </a:endParaRPr>
          </a:p>
          <a:p>
            <a:r>
              <a:rPr lang="ru-RU" i="1" dirty="0" smtClean="0">
                <a:solidFill>
                  <a:schemeClr val="tx2"/>
                </a:solidFill>
              </a:rPr>
              <a:t>Автор презентации-       Гурцкая Ной,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Руководитель группы-    Гурцкая Ной,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Автор сценария-             Гурцкая Ной,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Графический редактор- Гурцкая Ной,</a:t>
            </a:r>
          </a:p>
          <a:p>
            <a:r>
              <a:rPr lang="ru-RU" i="1" dirty="0" smtClean="0">
                <a:solidFill>
                  <a:schemeClr val="tx2"/>
                </a:solidFill>
              </a:rPr>
              <a:t>Автор идеи-                    Гурцкая Ной.</a:t>
            </a:r>
          </a:p>
          <a:p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9111748">
            <a:off x="4152437" y="3565824"/>
            <a:ext cx="4646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ОТДЫХАЙТЕ</a:t>
            </a:r>
            <a:endParaRPr lang="en-US" sz="5400" b="1" i="1" u="sng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63575"/>
            <a:ext cx="9144000" cy="1298575"/>
          </a:xfrm>
        </p:spPr>
        <p:txBody>
          <a:bodyPr/>
          <a:lstStyle/>
          <a:p>
            <a:r>
              <a:rPr lang="ru-RU" sz="2000" dirty="0" smtClean="0"/>
              <a:t>Материалы , представленные  в этой презентации</a:t>
            </a:r>
            <a:endParaRPr lang="en-US" sz="2000" dirty="0"/>
          </a:p>
        </p:txBody>
      </p:sp>
      <p:pic>
        <p:nvPicPr>
          <p:cNvPr id="7" name="Picture 6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071678"/>
            <a:ext cx="2002842" cy="1500198"/>
          </a:xfrm>
          <a:prstGeom prst="rect">
            <a:avLst/>
          </a:prstGeom>
        </p:spPr>
      </p:pic>
      <p:pic>
        <p:nvPicPr>
          <p:cNvPr id="8" name="Picture 7" descr="iStock_000010676885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2071678"/>
            <a:ext cx="2000264" cy="1500198"/>
          </a:xfrm>
          <a:prstGeom prst="rect">
            <a:avLst/>
          </a:prstGeom>
        </p:spPr>
      </p:pic>
      <p:pic>
        <p:nvPicPr>
          <p:cNvPr id="9" name="Picture 8" descr="medi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84" y="3500438"/>
            <a:ext cx="2105025" cy="1714500"/>
          </a:xfrm>
          <a:prstGeom prst="rect">
            <a:avLst/>
          </a:prstGeom>
        </p:spPr>
      </p:pic>
      <p:pic>
        <p:nvPicPr>
          <p:cNvPr id="10" name="Picture 9" descr="images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4286256"/>
            <a:ext cx="2819400" cy="161925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42910" y="178592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Текстовые материалы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8" y="321468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Media-</a:t>
            </a:r>
            <a:r>
              <a:rPr lang="ru-RU" dirty="0" smtClean="0"/>
              <a:t>материалы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71472" y="392906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Фоновая музыка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1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ПРИЯТНОГО ПРОСМОТРА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71472" y="4429132"/>
            <a:ext cx="7920062" cy="1857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600" dirty="0" smtClean="0">
                <a:solidFill>
                  <a:srgbClr val="C00000"/>
                </a:solidFill>
              </a:rPr>
              <a:t>(ВНИМАНИЕ! Текст ,происнозимый  дикторами и материалы презентации могут отличаться , не беспокойтесь , </a:t>
            </a:r>
            <a:r>
              <a:rPr lang="ru-RU" sz="1600" u="sng" dirty="0" smtClean="0">
                <a:solidFill>
                  <a:srgbClr val="C00000"/>
                </a:solidFill>
              </a:rPr>
              <a:t>так запланировано </a:t>
            </a:r>
            <a:r>
              <a:rPr lang="ru-RU" sz="1600" dirty="0" smtClean="0">
                <a:solidFill>
                  <a:srgbClr val="C00000"/>
                </a:solidFill>
              </a:rPr>
              <a:t>! ))</a:t>
            </a:r>
          </a:p>
          <a:p>
            <a:pPr>
              <a:buFont typeface="Wingdings" pitchFamily="2" charset="2"/>
              <a:buNone/>
            </a:pPr>
            <a:endParaRPr lang="ru-RU" sz="1600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None/>
            </a:pPr>
            <a:endParaRPr lang="ru-RU" sz="1600" dirty="0" smtClean="0">
              <a:solidFill>
                <a:srgbClr val="C00000"/>
              </a:solidFill>
            </a:endParaRPr>
          </a:p>
          <a:p>
            <a:pPr algn="l">
              <a:buFont typeface="Wingdings" pitchFamily="2" charset="2"/>
              <a:buNone/>
            </a:pPr>
            <a:r>
              <a:rPr lang="en-US" sz="1400" u="sng" dirty="0" smtClean="0">
                <a:solidFill>
                  <a:srgbClr val="C00000"/>
                </a:solidFill>
              </a:rPr>
              <a:t>P.S. </a:t>
            </a:r>
            <a:r>
              <a:rPr lang="ru-RU" sz="1400" u="sng" dirty="0" smtClean="0">
                <a:solidFill>
                  <a:srgbClr val="C00000"/>
                </a:solidFill>
              </a:rPr>
              <a:t>Читать  всё не  обязательно</a:t>
            </a:r>
          </a:p>
        </p:txBody>
      </p:sp>
      <p:pic>
        <p:nvPicPr>
          <p:cNvPr id="7" name="Picture 6" descr="8081842_63939-700x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643050"/>
            <a:ext cx="4500594" cy="2642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571480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/>
              <a:t>Биотехноло́гия</a:t>
            </a:r>
            <a:r>
              <a:rPr lang="en-US" sz="1400" dirty="0"/>
              <a:t> </a:t>
            </a:r>
            <a:r>
              <a:rPr lang="ru-RU" sz="1400" dirty="0"/>
              <a:t>— дисциплина, изучающая возможности использования живых</a:t>
            </a:r>
            <a:r>
              <a:rPr lang="en-US" sz="1400" dirty="0"/>
              <a:t> </a:t>
            </a:r>
            <a:r>
              <a:rPr lang="ru-RU" sz="1400" dirty="0"/>
              <a:t>организмов, их систем или продуктов их жизнедеятельности для решения технологических задач, а также возможности создания живых организмов с необходимыми свойствами методом</a:t>
            </a:r>
            <a:r>
              <a:rPr lang="en-US" sz="1400" dirty="0"/>
              <a:t> </a:t>
            </a:r>
            <a:r>
              <a:rPr lang="ru-RU" sz="1400" dirty="0"/>
              <a:t>генной инженерии</a:t>
            </a:r>
            <a:endParaRPr lang="en-US" sz="1400" dirty="0"/>
          </a:p>
        </p:txBody>
      </p:sp>
      <p:pic>
        <p:nvPicPr>
          <p:cNvPr id="7183" name="Picture 15" descr="C:\Users\user\Desktop\bio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2071702" cy="2071702"/>
          </a:xfrm>
          <a:prstGeom prst="rect">
            <a:avLst/>
          </a:prstGeom>
          <a:noFill/>
        </p:spPr>
      </p:pic>
      <p:pic>
        <p:nvPicPr>
          <p:cNvPr id="7184" name="Picture 16" descr="C:\Users\user\Desktop\bio\images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857364"/>
            <a:ext cx="3699468" cy="2071702"/>
          </a:xfrm>
          <a:prstGeom prst="rect">
            <a:avLst/>
          </a:prstGeom>
          <a:noFill/>
        </p:spPr>
      </p:pic>
      <p:pic>
        <p:nvPicPr>
          <p:cNvPr id="7185" name="Picture 17" descr="C:\Users\user\Desktop\bio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357694"/>
            <a:ext cx="1357322" cy="1357322"/>
          </a:xfrm>
          <a:prstGeom prst="rect">
            <a:avLst/>
          </a:prstGeom>
          <a:noFill/>
        </p:spPr>
      </p:pic>
      <p:pic>
        <p:nvPicPr>
          <p:cNvPr id="7186" name="Picture 18" descr="C:\Users\user\Desktop\bio\images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5" y="3786190"/>
            <a:ext cx="2763725" cy="2062164"/>
          </a:xfrm>
          <a:prstGeom prst="rect">
            <a:avLst/>
          </a:prstGeom>
          <a:noFill/>
        </p:spPr>
      </p:pic>
      <p:pic>
        <p:nvPicPr>
          <p:cNvPr id="7187" name="Picture 19" descr="C:\Users\user\Desktop\bio\images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143380"/>
            <a:ext cx="1285884" cy="1344333"/>
          </a:xfrm>
          <a:prstGeom prst="rect">
            <a:avLst/>
          </a:prstGeom>
          <a:noFill/>
        </p:spPr>
      </p:pic>
      <p:pic>
        <p:nvPicPr>
          <p:cNvPr id="7188" name="Picture 20" descr="C:\Users\user\Desktop\bio\images (4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3214686"/>
            <a:ext cx="2071702" cy="1367323"/>
          </a:xfrm>
          <a:prstGeom prst="rect">
            <a:avLst/>
          </a:prstGeom>
          <a:noFill/>
        </p:spPr>
      </p:pic>
      <p:pic>
        <p:nvPicPr>
          <p:cNvPr id="7189" name="Picture 21" descr="C:\Users\user\Desktop\bio\images (5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00496" y="4214818"/>
            <a:ext cx="2362200" cy="1371600"/>
          </a:xfrm>
          <a:prstGeom prst="rect">
            <a:avLst/>
          </a:prstGeom>
          <a:noFill/>
        </p:spPr>
      </p:pic>
      <p:pic>
        <p:nvPicPr>
          <p:cNvPr id="7190" name="Picture 22" descr="C:\Users\user\Desktop\bio\images (6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3240" y="1928802"/>
            <a:ext cx="2725923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214291"/>
            <a:ext cx="835824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/>
              <a:t>Объектами биотехнологии</a:t>
            </a:r>
            <a:r>
              <a:rPr lang="en-US" sz="1400" dirty="0"/>
              <a:t> </a:t>
            </a:r>
            <a:r>
              <a:rPr lang="ru-RU" sz="1400" dirty="0"/>
              <a:t>служат многочисленные представители групп живых организмов — микроорганизмы (вирусы, бактерии, протисты, дрожжи и др.}, растения, животные, а также изолированные из них клетки и субклеточные структуры (орга-неллы). Биотехнология базируется на протекающих в живых системах физиолого-биохимических процессах, в результате которых осуществляются выделение энергии, синтез и расщепление продуктов метаболизма, формирование химических и структурных компонентов клетки.</a:t>
            </a:r>
            <a:endParaRPr lang="en-US" sz="1400" dirty="0"/>
          </a:p>
          <a:p>
            <a:endParaRPr lang="en-US" sz="1400" dirty="0"/>
          </a:p>
        </p:txBody>
      </p:sp>
      <p:pic>
        <p:nvPicPr>
          <p:cNvPr id="9222" name="Picture 6" descr="C:\Users\user\Desktop\bio\images (1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286388"/>
            <a:ext cx="2276475" cy="1390650"/>
          </a:xfrm>
          <a:prstGeom prst="rect">
            <a:avLst/>
          </a:prstGeom>
          <a:noFill/>
        </p:spPr>
      </p:pic>
      <p:pic>
        <p:nvPicPr>
          <p:cNvPr id="9223" name="Picture 7" descr="C:\Users\user\Desktop\bio\images (1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857760"/>
            <a:ext cx="2619375" cy="2000240"/>
          </a:xfrm>
          <a:prstGeom prst="rect">
            <a:avLst/>
          </a:prstGeom>
          <a:noFill/>
        </p:spPr>
      </p:pic>
      <p:pic>
        <p:nvPicPr>
          <p:cNvPr id="9224" name="Picture 8" descr="C:\Users\user\Desktop\bio\download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4857760"/>
            <a:ext cx="2071702" cy="2000240"/>
          </a:xfrm>
          <a:prstGeom prst="rect">
            <a:avLst/>
          </a:prstGeom>
          <a:noFill/>
        </p:spPr>
      </p:pic>
      <p:pic>
        <p:nvPicPr>
          <p:cNvPr id="9225" name="Picture 9" descr="C:\Users\user\Desktop\bio\download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1643050"/>
            <a:ext cx="1357290" cy="1500198"/>
          </a:xfrm>
          <a:prstGeom prst="rect">
            <a:avLst/>
          </a:prstGeom>
          <a:noFill/>
        </p:spPr>
      </p:pic>
      <p:pic>
        <p:nvPicPr>
          <p:cNvPr id="9226" name="Picture 10" descr="C:\Users\user\Desktop\bio\1317977716_lekarstvennye-trav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4881573"/>
            <a:ext cx="2712849" cy="1976427"/>
          </a:xfrm>
          <a:prstGeom prst="rect">
            <a:avLst/>
          </a:prstGeom>
          <a:noFill/>
        </p:spPr>
      </p:pic>
      <p:pic>
        <p:nvPicPr>
          <p:cNvPr id="9227" name="Picture 11" descr="C:\Users\user\Desktop\bio\1290447267_image0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51109" y="3071810"/>
            <a:ext cx="2092891" cy="2643206"/>
          </a:xfrm>
          <a:prstGeom prst="rect">
            <a:avLst/>
          </a:prstGeom>
          <a:noFill/>
        </p:spPr>
      </p:pic>
      <p:pic>
        <p:nvPicPr>
          <p:cNvPr id="9228" name="Picture 12" descr="C:\Users\user\Desktop\bio\download (3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5143512"/>
            <a:ext cx="2071671" cy="1714488"/>
          </a:xfrm>
          <a:prstGeom prst="rect">
            <a:avLst/>
          </a:prstGeom>
          <a:noFill/>
        </p:spPr>
      </p:pic>
      <p:pic>
        <p:nvPicPr>
          <p:cNvPr id="9229" name="Picture 13" descr="C:\Users\user\Desktop\bio\images (8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29190" y="3071810"/>
            <a:ext cx="2143125" cy="2143125"/>
          </a:xfrm>
          <a:prstGeom prst="rect">
            <a:avLst/>
          </a:prstGeom>
          <a:noFill/>
        </p:spPr>
      </p:pic>
      <p:pic>
        <p:nvPicPr>
          <p:cNvPr id="9230" name="Picture 14" descr="C:\Users\user\Desktop\bio\images (9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3000372"/>
            <a:ext cx="2390775" cy="1914525"/>
          </a:xfrm>
          <a:prstGeom prst="rect">
            <a:avLst/>
          </a:prstGeom>
          <a:noFill/>
        </p:spPr>
      </p:pic>
      <p:pic>
        <p:nvPicPr>
          <p:cNvPr id="9231" name="Picture 15" descr="C:\Users\user\Desktop\bio\images (10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4282" y="3071810"/>
            <a:ext cx="2533650" cy="1809750"/>
          </a:xfrm>
          <a:prstGeom prst="rect">
            <a:avLst/>
          </a:prstGeom>
          <a:noFill/>
        </p:spPr>
      </p:pic>
      <p:pic>
        <p:nvPicPr>
          <p:cNvPr id="9232" name="Picture 16" descr="C:\Users\user\Desktop\bio\images (11)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15010" y="1643051"/>
            <a:ext cx="2428890" cy="1470781"/>
          </a:xfrm>
          <a:prstGeom prst="rect">
            <a:avLst/>
          </a:prstGeom>
          <a:noFill/>
        </p:spPr>
      </p:pic>
      <p:pic>
        <p:nvPicPr>
          <p:cNvPr id="9233" name="Picture 17" descr="C:\Users\user\Desktop\bio\images (12)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57554" y="1643051"/>
            <a:ext cx="2357454" cy="1469258"/>
          </a:xfrm>
          <a:prstGeom prst="rect">
            <a:avLst/>
          </a:prstGeom>
          <a:noFill/>
        </p:spPr>
      </p:pic>
      <p:pic>
        <p:nvPicPr>
          <p:cNvPr id="9234" name="Picture 18" descr="C:\Users\user\Desktop\bio\download (4)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071670" y="1643049"/>
            <a:ext cx="1341845" cy="1500199"/>
          </a:xfrm>
          <a:prstGeom prst="rect">
            <a:avLst/>
          </a:prstGeom>
          <a:noFill/>
        </p:spPr>
      </p:pic>
      <p:pic>
        <p:nvPicPr>
          <p:cNvPr id="9235" name="Picture 19" descr="C:\Users\user\Desktop\bio\images (13)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14282" y="1714488"/>
            <a:ext cx="1876854" cy="145732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28604"/>
            <a:ext cx="9144000" cy="914400"/>
          </a:xfrm>
        </p:spPr>
        <p:txBody>
          <a:bodyPr/>
          <a:lstStyle/>
          <a:p>
            <a:r>
              <a:rPr lang="ru-RU" sz="2400" dirty="0" smtClean="0"/>
              <a:t>Основные направления</a:t>
            </a:r>
            <a:endParaRPr lang="en-US" sz="2400" dirty="0"/>
          </a:p>
        </p:txBody>
      </p:sp>
      <p:sp>
        <p:nvSpPr>
          <p:cNvPr id="7" name="Flowchart: Off-page Connector 6"/>
          <p:cNvSpPr/>
          <p:nvPr/>
        </p:nvSpPr>
        <p:spPr bwMode="auto">
          <a:xfrm>
            <a:off x="642910" y="1571612"/>
            <a:ext cx="2500330" cy="27146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8" name="Flowchart: Off-page Connector 7"/>
          <p:cNvSpPr/>
          <p:nvPr/>
        </p:nvSpPr>
        <p:spPr bwMode="auto">
          <a:xfrm>
            <a:off x="642910" y="4286256"/>
            <a:ext cx="2500330" cy="25717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9" name="Flowchart: Off-page Connector 8"/>
          <p:cNvSpPr/>
          <p:nvPr/>
        </p:nvSpPr>
        <p:spPr bwMode="auto">
          <a:xfrm>
            <a:off x="3500430" y="4286256"/>
            <a:ext cx="2643206" cy="25717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0" name="Flowchart: Off-page Connector 9"/>
          <p:cNvSpPr/>
          <p:nvPr/>
        </p:nvSpPr>
        <p:spPr bwMode="auto">
          <a:xfrm>
            <a:off x="6500826" y="4286256"/>
            <a:ext cx="2286016" cy="25717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1" name="Flowchart: Off-page Connector 10"/>
          <p:cNvSpPr/>
          <p:nvPr/>
        </p:nvSpPr>
        <p:spPr bwMode="auto">
          <a:xfrm>
            <a:off x="3500430" y="1571612"/>
            <a:ext cx="2643206" cy="27146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sp>
        <p:nvSpPr>
          <p:cNvPr id="12" name="Flowchart: Off-page Connector 11"/>
          <p:cNvSpPr/>
          <p:nvPr/>
        </p:nvSpPr>
        <p:spPr bwMode="auto">
          <a:xfrm>
            <a:off x="6429388" y="1571612"/>
            <a:ext cx="2357454" cy="2714644"/>
          </a:xfrm>
          <a:prstGeom prst="flowChartOffpageConnector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Times New Roman" pitchFamily="18" charset="0"/>
            </a:endParaRPr>
          </a:p>
        </p:txBody>
      </p:sp>
      <p:pic>
        <p:nvPicPr>
          <p:cNvPr id="8198" name="Picture 6" descr="C:\Users\user\Desktop\bio\vitam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643050"/>
            <a:ext cx="1807401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9" name="Picture 7" descr="C:\Users\user\Desktop\bio\vitamin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2643182"/>
            <a:ext cx="1214478" cy="1214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0" name="Picture 8" descr="C:\Users\user\Desktop\bio\download (5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1571612"/>
            <a:ext cx="1516629" cy="849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1" name="Picture 9" descr="C:\Users\user\Desktop\bio\img_c3d2af4786247c39777f1b74a39c081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3372" y="2357430"/>
            <a:ext cx="188754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2" name="Picture 10" descr="C:\Users\user\Desktop\bio\images (16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785926"/>
            <a:ext cx="2521722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3" name="Picture 11" descr="C:\Users\user\Desktop\bio\I_Sicker_Tunnel_Versickerung-Carat-S_Klarwasser_01_ov_4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5286388"/>
            <a:ext cx="1875805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4" name="Picture 12" descr="C:\Users\user\Desktop\bio\images (17)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4357694"/>
            <a:ext cx="2003067" cy="928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205" name="Picture 13" descr="C:\Users\user\Desktop\bio\images (18)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00430" y="4357694"/>
            <a:ext cx="2619375" cy="17430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6" name="Picture 14" descr="C:\Users\user\Desktop\bio\images (20)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00826" y="5286388"/>
            <a:ext cx="1510068" cy="1162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7" name="Picture 15" descr="C:\Users\user\Desktop\bio\images (19)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58082" y="4286256"/>
            <a:ext cx="1430601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6215042" y="1214422"/>
            <a:ext cx="29289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</a:rPr>
              <a:t>Производство ферментов, витаминов </a:t>
            </a:r>
            <a:endParaRPr lang="en-US" sz="1100" b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71868" y="1285860"/>
            <a:ext cx="25003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</a:rPr>
              <a:t>Антибиотики,вакцины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7158" y="1285860"/>
            <a:ext cx="278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tx2"/>
                </a:solidFill>
              </a:rPr>
              <a:t>Белки и аминокислоты в добавках</a:t>
            </a:r>
            <a:endParaRPr lang="en-US" sz="1100" b="1" dirty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6357958"/>
            <a:ext cx="3357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</a:rPr>
              <a:t>Биологическая очистка почвы и воды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00430" y="6072206"/>
            <a:ext cx="2714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/>
                </a:solidFill>
              </a:rPr>
              <a:t>Защита растений от вредителей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542930">
            <a:off x="6786578" y="5072074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селекция</a:t>
            </a:r>
            <a:endParaRPr 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23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876300"/>
            <a:ext cx="9144000" cy="914400"/>
          </a:xfrm>
        </p:spPr>
        <p:txBody>
          <a:bodyPr/>
          <a:lstStyle/>
          <a:p>
            <a:r>
              <a:rPr lang="ru-RU" sz="1600" i="1" dirty="0" smtClean="0"/>
              <a:t>Пока мы рассказываем об исторических фактах, рассмотрите :</a:t>
            </a:r>
            <a:endParaRPr lang="en-US" sz="1600" i="1" dirty="0"/>
          </a:p>
        </p:txBody>
      </p:sp>
      <p:pic>
        <p:nvPicPr>
          <p:cNvPr id="28672" name="Picture 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428868"/>
            <a:ext cx="6296042" cy="36099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8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790575"/>
            <a:ext cx="8382000" cy="1066800"/>
          </a:xfrm>
        </p:spPr>
        <p:txBody>
          <a:bodyPr/>
          <a:lstStyle/>
          <a:p>
            <a:r>
              <a:rPr lang="ru-RU" b="1" i="1" dirty="0" smtClean="0"/>
              <a:t>биоинженерия</a:t>
            </a: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171448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tx2"/>
                </a:solidFill>
              </a:rPr>
              <a:t>Биоинженерия или биомедицинская инженерия</a:t>
            </a:r>
            <a:r>
              <a:rPr lang="en-US" sz="1200" dirty="0">
                <a:solidFill>
                  <a:schemeClr val="tx2"/>
                </a:solidFill>
              </a:rPr>
              <a:t> </a:t>
            </a:r>
            <a:r>
              <a:rPr lang="ru-RU" sz="1200" dirty="0">
                <a:solidFill>
                  <a:schemeClr val="tx2"/>
                </a:solidFill>
              </a:rPr>
              <a:t>— это дисциплина, направленная на углубление знаний в области инженерии, биологии и медицины и укрепление здоровья человечества за счет междисциплинарных разработок, которые объединяют в себе инженерные подходы с достижениями биомедицинской науки и клинической практики. </a:t>
            </a:r>
            <a:endParaRPr lang="en-US" sz="1200" dirty="0">
              <a:solidFill>
                <a:schemeClr val="tx2"/>
              </a:solidFill>
            </a:endParaRPr>
          </a:p>
        </p:txBody>
      </p:sp>
      <p:pic>
        <p:nvPicPr>
          <p:cNvPr id="29696" name="Picture 0" descr="C:\Users\user\Desktop\bio\rg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71744"/>
            <a:ext cx="3048000" cy="2286000"/>
          </a:xfrm>
          <a:prstGeom prst="rect">
            <a:avLst/>
          </a:prstGeom>
          <a:noFill/>
        </p:spPr>
      </p:pic>
      <p:pic>
        <p:nvPicPr>
          <p:cNvPr id="29697" name="Picture 1" descr="C:\Users\user\Desktop\bio\images (2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000372"/>
            <a:ext cx="2714644" cy="3529023"/>
          </a:xfrm>
          <a:prstGeom prst="rect">
            <a:avLst/>
          </a:prstGeom>
          <a:noFill/>
        </p:spPr>
      </p:pic>
      <p:pic>
        <p:nvPicPr>
          <p:cNvPr id="29698" name="Picture 2" descr="C:\Users\user\Desktop\bio\41d3a3ad9142af0c9e4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357430"/>
            <a:ext cx="2933697" cy="2500329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819150"/>
            <a:ext cx="8080375" cy="990600"/>
          </a:xfrm>
        </p:spPr>
        <p:txBody>
          <a:bodyPr/>
          <a:lstStyle/>
          <a:p>
            <a:r>
              <a:rPr lang="ru-RU" dirty="0" smtClean="0"/>
              <a:t>биомедицина</a:t>
            </a: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285860"/>
            <a:ext cx="8286808" cy="2214578"/>
          </a:xfrm>
        </p:spPr>
        <p:txBody>
          <a:bodyPr/>
          <a:lstStyle/>
          <a:p>
            <a:pPr algn="l"/>
            <a:endParaRPr lang="ru-RU" sz="1400" dirty="0" smtClean="0"/>
          </a:p>
          <a:p>
            <a:pPr algn="l">
              <a:buNone/>
            </a:pP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Раздел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медицины, изучающий с теоретических позиций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организм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человека, его строение и функцию в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норме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патологии, патологические состояния, методы их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диагностики, коррекции и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лечения. Биомедицина включает накопленные сведения и исследования, в большей или меньшей степени общие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медицине,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ветеринарии,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стоматологии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 фундаментальным биологическим наукам, таким, как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химия,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биологическая химия,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биология,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гистология,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генетика,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эмбриология,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анатомия,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физиология,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патология,биомедицинский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инжиниринг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,зоология,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ботаника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и</a:t>
            </a:r>
            <a:r>
              <a:rPr lang="en-US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400" dirty="0" smtClean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микробиология</a:t>
            </a:r>
            <a:r>
              <a:rPr lang="ru-RU" sz="1400" baseline="30000" dirty="0" smtClean="0"/>
              <a:t>.</a:t>
            </a:r>
            <a:endParaRPr lang="en-US" sz="1400" dirty="0" smtClean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 algn="l">
              <a:buNone/>
            </a:pPr>
            <a:endParaRPr lang="en-US" sz="1400" dirty="0"/>
          </a:p>
        </p:txBody>
      </p:sp>
      <p:pic>
        <p:nvPicPr>
          <p:cNvPr id="21508" name="Picture 4" descr="C:\Users\user\Desktop\bio\download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857760"/>
            <a:ext cx="2805114" cy="1722257"/>
          </a:xfrm>
          <a:prstGeom prst="rect">
            <a:avLst/>
          </a:prstGeom>
          <a:noFill/>
        </p:spPr>
      </p:pic>
      <p:pic>
        <p:nvPicPr>
          <p:cNvPr id="21509" name="Picture 5" descr="C:\Users\user\Desktop\bio\download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4857760"/>
            <a:ext cx="2928958" cy="1643074"/>
          </a:xfrm>
          <a:prstGeom prst="rect">
            <a:avLst/>
          </a:prstGeom>
          <a:noFill/>
        </p:spPr>
      </p:pic>
      <p:pic>
        <p:nvPicPr>
          <p:cNvPr id="21510" name="Picture 6" descr="C:\Users\user\Desktop\bio\download (7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071810"/>
            <a:ext cx="2800350" cy="1628775"/>
          </a:xfrm>
          <a:prstGeom prst="rect">
            <a:avLst/>
          </a:prstGeom>
          <a:noFill/>
        </p:spPr>
      </p:pic>
      <p:pic>
        <p:nvPicPr>
          <p:cNvPr id="21511" name="Picture 7" descr="C:\Users\user\Desktop\bio\images (2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3143248"/>
            <a:ext cx="2933700" cy="1552575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theme/theme1.xml><?xml version="1.0" encoding="utf-8"?>
<a:theme xmlns:a="http://schemas.openxmlformats.org/drawingml/2006/main" name="01018373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01018373</Template>
  <TotalTime>254</TotalTime>
  <Words>226</Words>
  <Application>Microsoft PowerPoint 7.0</Application>
  <PresentationFormat>On-screen Show (4:3)</PresentationFormat>
  <Paragraphs>65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Times New Roman</vt:lpstr>
      <vt:lpstr>Verdana</vt:lpstr>
      <vt:lpstr>Wingdings</vt:lpstr>
      <vt:lpstr>Arial</vt:lpstr>
      <vt:lpstr>01018373</vt:lpstr>
      <vt:lpstr>Slide 1</vt:lpstr>
      <vt:lpstr>Материалы , представленные  в этой презентации</vt:lpstr>
      <vt:lpstr>ПРИЯТНОГО ПРОСМОТРА</vt:lpstr>
      <vt:lpstr>Slide 4</vt:lpstr>
      <vt:lpstr>Slide 5</vt:lpstr>
      <vt:lpstr>Основные направления</vt:lpstr>
      <vt:lpstr>Пока мы рассказываем об исторических фактах, рассмотрите :</vt:lpstr>
      <vt:lpstr>биоинженерия</vt:lpstr>
      <vt:lpstr>биомедицина</vt:lpstr>
      <vt:lpstr>наномедицина</vt:lpstr>
      <vt:lpstr>биофармакология</vt:lpstr>
      <vt:lpstr>Биоинформатика</vt:lpstr>
      <vt:lpstr>бионика</vt:lpstr>
      <vt:lpstr>Биоремедиация   </vt:lpstr>
      <vt:lpstr>Клонирование  </vt:lpstr>
      <vt:lpstr>гибридизация</vt:lpstr>
      <vt:lpstr>Генная инженерия</vt:lpstr>
      <vt:lpstr>Спасибо за внимание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26</cp:revision>
  <cp:lastPrinted>1601-01-01T00:00:00Z</cp:lastPrinted>
  <dcterms:created xsi:type="dcterms:W3CDTF">2013-06-05T15:15:51Z</dcterms:created>
  <dcterms:modified xsi:type="dcterms:W3CDTF">2013-06-05T19:30:07Z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TC010183731033</vt:lpwstr>
  </property>
</Properties>
</file>