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FD0C1C-8B34-41C7-9087-4432ACCE5CA9}" type="datetimeFigureOut">
              <a:rPr lang="ru-RU" smtClean="0"/>
              <a:t>31.12.2011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187DB4-B195-44EB-9E21-02E92C4787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FD0C1C-8B34-41C7-9087-4432ACCE5CA9}" type="datetimeFigureOut">
              <a:rPr lang="ru-RU" smtClean="0"/>
              <a:t>31.12.2011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187DB4-B195-44EB-9E21-02E92C4787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FD0C1C-8B34-41C7-9087-4432ACCE5CA9}" type="datetimeFigureOut">
              <a:rPr lang="ru-RU" smtClean="0"/>
              <a:t>31.12.2011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187DB4-B195-44EB-9E21-02E92C4787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FD0C1C-8B34-41C7-9087-4432ACCE5CA9}" type="datetimeFigureOut">
              <a:rPr lang="ru-RU" smtClean="0"/>
              <a:t>31.12.2011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187DB4-B195-44EB-9E21-02E92C4787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FD0C1C-8B34-41C7-9087-4432ACCE5CA9}" type="datetimeFigureOut">
              <a:rPr lang="ru-RU" smtClean="0"/>
              <a:t>31.12.2011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187DB4-B195-44EB-9E21-02E92C4787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FD0C1C-8B34-41C7-9087-4432ACCE5CA9}" type="datetimeFigureOut">
              <a:rPr lang="ru-RU" smtClean="0"/>
              <a:t>31.12.2011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187DB4-B195-44EB-9E21-02E92C4787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FD0C1C-8B34-41C7-9087-4432ACCE5CA9}" type="datetimeFigureOut">
              <a:rPr lang="ru-RU" smtClean="0"/>
              <a:t>31.12.2011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187DB4-B195-44EB-9E21-02E92C4787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FD0C1C-8B34-41C7-9087-4432ACCE5CA9}" type="datetimeFigureOut">
              <a:rPr lang="ru-RU" smtClean="0"/>
              <a:t>31.12.2011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187DB4-B195-44EB-9E21-02E92C4787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FD0C1C-8B34-41C7-9087-4432ACCE5CA9}" type="datetimeFigureOut">
              <a:rPr lang="ru-RU" smtClean="0"/>
              <a:t>31.12.2011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187DB4-B195-44EB-9E21-02E92C4787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FD0C1C-8B34-41C7-9087-4432ACCE5CA9}" type="datetimeFigureOut">
              <a:rPr lang="ru-RU" smtClean="0"/>
              <a:t>31.12.2011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187DB4-B195-44EB-9E21-02E92C4787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FD0C1C-8B34-41C7-9087-4432ACCE5CA9}" type="datetimeFigureOut">
              <a:rPr lang="ru-RU" smtClean="0"/>
              <a:t>31.12.2011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187DB4-B195-44EB-9E21-02E92C4787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1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1FFD0C1C-8B34-41C7-9087-4432ACCE5CA9}" type="datetimeFigureOut">
              <a:rPr lang="ru-RU" smtClean="0"/>
              <a:t>31.12.2011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FF187DB4-B195-44EB-9E21-02E92C47873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strips dir="ld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ln w="10541" cmpd="sng">
            <a:solidFill>
              <a:schemeClr val="accent1">
                <a:shade val="88000"/>
                <a:satMod val="110000"/>
              </a:schemeClr>
            </a:solidFill>
            <a:prstDash val="solid"/>
          </a:ln>
          <a:gradFill>
            <a:gsLst>
              <a:gs pos="0">
                <a:schemeClr val="accent1">
                  <a:tint val="40000"/>
                  <a:satMod val="250000"/>
                </a:schemeClr>
              </a:gs>
              <a:gs pos="9000">
                <a:schemeClr val="accent1">
                  <a:tint val="52000"/>
                  <a:satMod val="300000"/>
                </a:schemeClr>
              </a:gs>
              <a:gs pos="50000">
                <a:schemeClr val="accent1">
                  <a:shade val="20000"/>
                  <a:satMod val="300000"/>
                </a:schemeClr>
              </a:gs>
              <a:gs pos="79000">
                <a:schemeClr val="accent1">
                  <a:tint val="52000"/>
                  <a:satMod val="300000"/>
                </a:schemeClr>
              </a:gs>
              <a:gs pos="100000">
                <a:schemeClr val="accent1">
                  <a:tint val="40000"/>
                  <a:satMod val="250000"/>
                </a:schemeClr>
              </a:gs>
            </a:gsLst>
            <a:lin ang="5400000"/>
          </a:gradFill>
          <a:latin typeface="Constantia" pitchFamily="18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b="1" kern="1200">
          <a:solidFill>
            <a:srgbClr val="17375E"/>
          </a:solidFill>
          <a:latin typeface="Constantia" pitchFamily="18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b="1" kern="1200">
          <a:solidFill>
            <a:srgbClr val="17375E"/>
          </a:solidFill>
          <a:latin typeface="Constantia" pitchFamily="18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b="1" kern="1200">
          <a:solidFill>
            <a:srgbClr val="17375E"/>
          </a:solidFill>
          <a:latin typeface="Constantia" pitchFamily="18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b="1" kern="1200">
          <a:solidFill>
            <a:srgbClr val="17375E"/>
          </a:solidFill>
          <a:latin typeface="Constantia" pitchFamily="18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b="1" kern="1200">
          <a:solidFill>
            <a:srgbClr val="17375E"/>
          </a:solidFill>
          <a:latin typeface="Constant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АНТАРКТИДА</a:t>
            </a:r>
            <a:endParaRPr lang="ru-RU" sz="6000" dirty="0"/>
          </a:p>
        </p:txBody>
      </p:sp>
    </p:spTree>
  </p:cSld>
  <p:clrMapOvr>
    <a:masterClrMapping/>
  </p:clrMapOvr>
  <p:transition>
    <p:strips dir="l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8643998" cy="6357982"/>
          </a:xfrm>
        </p:spPr>
        <p:txBody>
          <a:bodyPr/>
          <a:lstStyle/>
          <a:p>
            <a:r>
              <a:rPr lang="ru-RU" dirty="0" smtClean="0"/>
              <a:t> Это единственный околополюсной материк, омываемый всеми океанами, за исключением  Северного Ледовитого океана. Часто южные окраины океанов, омывающие Антарктиду, выделяют как самостоятельный Южный океан. Площадь материка =14млн</a:t>
            </a:r>
            <a:r>
              <a:rPr lang="ru-RU" dirty="0" smtClean="0"/>
              <a:t>.</a:t>
            </a:r>
            <a:r>
              <a:rPr lang="ru-RU" dirty="0" smtClean="0"/>
              <a:t> </a:t>
            </a:r>
            <a:r>
              <a:rPr lang="ru-RU" dirty="0" smtClean="0"/>
              <a:t>км</a:t>
            </a:r>
            <a:r>
              <a:rPr lang="ru-RU" baseline="30000" dirty="0" smtClean="0"/>
              <a:t>2</a:t>
            </a:r>
            <a:r>
              <a:rPr lang="ru-RU" dirty="0" smtClean="0"/>
              <a:t>   </a:t>
            </a:r>
            <a:r>
              <a:rPr lang="ru-RU" dirty="0" smtClean="0"/>
              <a:t>и </a:t>
            </a:r>
            <a:r>
              <a:rPr lang="ru-RU" dirty="0" smtClean="0"/>
              <a:t>по </a:t>
            </a:r>
            <a:r>
              <a:rPr lang="ru-RU" dirty="0" smtClean="0"/>
              <a:t>очертаниям близка к  Арктике.  Острова: Южные Шетландские, Южные Оркнейские, Южная Георгия,  Южные </a:t>
            </a:r>
            <a:r>
              <a:rPr lang="ru-RU" dirty="0" err="1" smtClean="0"/>
              <a:t>Сандвичева</a:t>
            </a:r>
            <a:r>
              <a:rPr lang="ru-RU" dirty="0" smtClean="0"/>
              <a:t> и др.</a:t>
            </a:r>
            <a:endParaRPr lang="ru-RU" dirty="0"/>
          </a:p>
        </p:txBody>
      </p:sp>
    </p:spTree>
  </p:cSld>
  <p:clrMapOvr>
    <a:masterClrMapping/>
  </p:clrMapOvr>
  <p:transition>
    <p:strips dir="l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РЕЛЬЕФ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 особенностям рельефа материк разделяют на </a:t>
            </a:r>
            <a:r>
              <a:rPr lang="ru-RU" sz="4000" i="1" u="sng" dirty="0" smtClean="0"/>
              <a:t>восточную</a:t>
            </a:r>
            <a:r>
              <a:rPr lang="ru-RU" dirty="0" smtClean="0"/>
              <a:t> и </a:t>
            </a:r>
            <a:r>
              <a:rPr lang="ru-RU" sz="4000" i="1" u="sng" dirty="0" smtClean="0"/>
              <a:t>западную</a:t>
            </a:r>
            <a:r>
              <a:rPr lang="ru-RU" dirty="0" smtClean="0"/>
              <a:t>, граница между ними проходит: по восточному склону Трансантарктического </a:t>
            </a:r>
            <a:r>
              <a:rPr lang="ru-RU" dirty="0" smtClean="0"/>
              <a:t>хребта </a:t>
            </a:r>
            <a:r>
              <a:rPr lang="ru-RU" dirty="0" smtClean="0"/>
              <a:t>-</a:t>
            </a:r>
            <a:r>
              <a:rPr lang="ru-RU" dirty="0" smtClean="0"/>
              <a:t>хребта </a:t>
            </a:r>
            <a:r>
              <a:rPr lang="ru-RU" dirty="0" err="1" smtClean="0"/>
              <a:t>Пенсакола</a:t>
            </a:r>
            <a:r>
              <a:rPr lang="ru-RU" dirty="0" smtClean="0"/>
              <a:t> -горам </a:t>
            </a:r>
            <a:r>
              <a:rPr lang="ru-RU" dirty="0" err="1" smtClean="0"/>
              <a:t>Терон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ransition>
    <p:strips dir="l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52"/>
            <a:ext cx="8786874" cy="6715148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 smtClean="0"/>
              <a:t>В </a:t>
            </a:r>
            <a:r>
              <a:rPr lang="ru-RU" sz="2400" dirty="0" smtClean="0"/>
              <a:t>рельефе </a:t>
            </a:r>
            <a:r>
              <a:rPr lang="ru-RU" sz="2400" i="1" u="sng" dirty="0" smtClean="0"/>
              <a:t>Восточной </a:t>
            </a:r>
            <a:r>
              <a:rPr lang="ru-RU" sz="2400" i="1" u="sng" dirty="0" smtClean="0"/>
              <a:t>Антарктиды</a:t>
            </a:r>
            <a:r>
              <a:rPr lang="ru-RU" sz="2400" dirty="0" smtClean="0"/>
              <a:t> различают </a:t>
            </a:r>
            <a:r>
              <a:rPr lang="ru-RU" sz="2400" dirty="0" smtClean="0"/>
              <a:t>9  крупных орографических единиц,  большая часть которых  </a:t>
            </a:r>
            <a:r>
              <a:rPr lang="ru-RU" sz="2400" dirty="0" smtClean="0"/>
              <a:t>скрыта </a:t>
            </a:r>
            <a:r>
              <a:rPr lang="ru-RU" sz="2400" dirty="0" smtClean="0"/>
              <a:t>под ледниковым покровом. </a:t>
            </a:r>
          </a:p>
          <a:p>
            <a:pPr marL="457200" lvl="0" indent="-457200">
              <a:buFont typeface="+mj-lt"/>
              <a:buAutoNum type="arabicParenR"/>
            </a:pPr>
            <a:r>
              <a:rPr lang="ru-RU" sz="2400" dirty="0" smtClean="0"/>
              <a:t>Подледная равнина Восточная с высотами 300-500м</a:t>
            </a:r>
          </a:p>
          <a:p>
            <a:pPr marL="457200" lvl="0" indent="-457200">
              <a:buFont typeface="+mj-lt"/>
              <a:buAutoNum type="arabicParenR"/>
            </a:pPr>
            <a:r>
              <a:rPr lang="ru-RU" sz="2400" dirty="0" smtClean="0"/>
              <a:t>Подледная равнина Шмидта с высотами 500м</a:t>
            </a:r>
          </a:p>
          <a:p>
            <a:pPr marL="457200" lvl="0" indent="-457200">
              <a:buFont typeface="+mj-lt"/>
              <a:buAutoNum type="arabicParenR"/>
            </a:pPr>
            <a:r>
              <a:rPr lang="ru-RU" sz="2400" dirty="0" smtClean="0"/>
              <a:t>Подледная равнина Западная  с </a:t>
            </a:r>
            <a:r>
              <a:rPr lang="ru-RU" sz="2400" dirty="0" err="1" smtClean="0"/>
              <a:t>высотой=уровню</a:t>
            </a:r>
            <a:r>
              <a:rPr lang="ru-RU" sz="2400" dirty="0" smtClean="0"/>
              <a:t> моря</a:t>
            </a:r>
            <a:r>
              <a:rPr lang="ru-RU" sz="2400" dirty="0" smtClean="0"/>
              <a:t>.</a:t>
            </a:r>
          </a:p>
          <a:p>
            <a:pPr marL="457200" lvl="0" indent="-457200">
              <a:buFont typeface="+mj-lt"/>
              <a:buAutoNum type="arabicParenR"/>
            </a:pPr>
            <a:r>
              <a:rPr lang="ru-RU" sz="2400" dirty="0" smtClean="0"/>
              <a:t>Подледная гора </a:t>
            </a:r>
            <a:r>
              <a:rPr lang="ru-RU" sz="2400" dirty="0" err="1" smtClean="0"/>
              <a:t>Гамбурцева</a:t>
            </a:r>
            <a:r>
              <a:rPr lang="ru-RU" sz="2400" dirty="0" smtClean="0"/>
              <a:t> и Вернадского с </a:t>
            </a:r>
            <a:r>
              <a:rPr lang="ru-RU" sz="2400" dirty="0" smtClean="0"/>
              <a:t>максимальными  </a:t>
            </a:r>
            <a:r>
              <a:rPr lang="ru-RU" sz="2400" dirty="0" smtClean="0"/>
              <a:t>высотами 3.000м</a:t>
            </a:r>
          </a:p>
          <a:p>
            <a:pPr marL="457200" lvl="0" indent="-457200">
              <a:buFont typeface="+mj-lt"/>
              <a:buAutoNum type="arabicParenR"/>
            </a:pPr>
            <a:r>
              <a:rPr lang="ru-RU" sz="2400" dirty="0" smtClean="0"/>
              <a:t>Подледное плато Восточное с высотами 1.500м</a:t>
            </a:r>
          </a:p>
          <a:p>
            <a:pPr marL="457200" lvl="0" indent="-457200">
              <a:buFont typeface="+mj-lt"/>
              <a:buAutoNum type="arabicParenR"/>
            </a:pPr>
            <a:r>
              <a:rPr lang="ru-RU" sz="2400" dirty="0" smtClean="0"/>
              <a:t>Долина МГГ с горной системой </a:t>
            </a:r>
            <a:r>
              <a:rPr lang="ru-RU" sz="2400" dirty="0" err="1" smtClean="0"/>
              <a:t>Принс-Чарльз</a:t>
            </a:r>
            <a:endParaRPr lang="ru-RU" sz="2400" dirty="0" smtClean="0"/>
          </a:p>
          <a:p>
            <a:pPr marL="457200" lvl="0" indent="-457200">
              <a:buFont typeface="+mj-lt"/>
              <a:buAutoNum type="arabicParenR"/>
            </a:pPr>
            <a:r>
              <a:rPr lang="ru-RU" sz="2400" dirty="0" smtClean="0"/>
              <a:t>Трансантарктические горы длиной 4.000 км высотой до 4.500м выступающие над поверхность гор.</a:t>
            </a:r>
          </a:p>
          <a:p>
            <a:pPr marL="457200" lvl="0" indent="-457200">
              <a:buFont typeface="+mj-lt"/>
              <a:buAutoNum type="arabicParenR"/>
            </a:pPr>
            <a:r>
              <a:rPr lang="ru-RU" sz="2400" dirty="0" smtClean="0"/>
              <a:t>Горы Земли королевы мод с высотами до 3000м</a:t>
            </a:r>
          </a:p>
          <a:p>
            <a:pPr marL="457200" lvl="0" indent="-457200">
              <a:buFont typeface="+mj-lt"/>
              <a:buAutoNum type="arabicParenR"/>
            </a:pPr>
            <a:r>
              <a:rPr lang="ru-RU" sz="2400" dirty="0" smtClean="0"/>
              <a:t>Горная система Земли </a:t>
            </a:r>
            <a:r>
              <a:rPr lang="ru-RU" sz="2400" dirty="0" err="1" smtClean="0"/>
              <a:t>Эндерби</a:t>
            </a:r>
            <a:r>
              <a:rPr lang="ru-RU" sz="2400" dirty="0" smtClean="0"/>
              <a:t> с вершинами более 1.500-2.000м</a:t>
            </a:r>
          </a:p>
          <a:p>
            <a:endParaRPr lang="ru-RU" dirty="0"/>
          </a:p>
        </p:txBody>
      </p:sp>
    </p:spTree>
  </p:cSld>
  <p:clrMapOvr>
    <a:masterClrMapping/>
  </p:clrMapOvr>
  <p:transition>
    <p:strips dir="l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290"/>
            <a:ext cx="8643998" cy="5911873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/>
              <a:t>В </a:t>
            </a:r>
            <a:r>
              <a:rPr lang="ru-RU" sz="3600" i="1" u="sng" dirty="0" smtClean="0"/>
              <a:t>Западной Антарктиде </a:t>
            </a:r>
            <a:r>
              <a:rPr lang="ru-RU" sz="3600" dirty="0" smtClean="0"/>
              <a:t>различают </a:t>
            </a:r>
            <a:r>
              <a:rPr lang="ru-RU" sz="3600" dirty="0" smtClean="0"/>
              <a:t>4 </a:t>
            </a:r>
            <a:r>
              <a:rPr lang="ru-RU" sz="3600" dirty="0" smtClean="0"/>
              <a:t>орографических </a:t>
            </a:r>
            <a:r>
              <a:rPr lang="ru-RU" sz="3600" dirty="0" smtClean="0"/>
              <a:t>единицы:</a:t>
            </a:r>
            <a:endParaRPr lang="ru-RU" sz="3600" dirty="0" smtClean="0"/>
          </a:p>
          <a:p>
            <a:pPr marL="514350" lvl="0" indent="-514350">
              <a:buFont typeface="+mj-lt"/>
              <a:buAutoNum type="arabicParenR"/>
            </a:pPr>
            <a:r>
              <a:rPr lang="ru-RU" sz="3100" dirty="0" smtClean="0"/>
              <a:t>горные хребты антарктического </a:t>
            </a:r>
            <a:r>
              <a:rPr lang="ru-RU" sz="3100" dirty="0" smtClean="0"/>
              <a:t>полуострова </a:t>
            </a:r>
            <a:r>
              <a:rPr lang="ru-RU" sz="3100" dirty="0" smtClean="0"/>
              <a:t>и Земли Александра  с высотами до 3600м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sz="3100" dirty="0" smtClean="0"/>
              <a:t>горные массивы побережья моря Амундсена  и земли Мери Берд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sz="3100" dirty="0" smtClean="0"/>
              <a:t>срединный массив  с горами </a:t>
            </a:r>
            <a:r>
              <a:rPr lang="ru-RU" sz="3100" dirty="0" err="1" smtClean="0"/>
              <a:t>Элсуэрт</a:t>
            </a:r>
            <a:r>
              <a:rPr lang="ru-RU" sz="3100" dirty="0" smtClean="0"/>
              <a:t> и высшей точкой коренного рельефа Антарктиды 5140м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sz="3100" dirty="0" smtClean="0"/>
              <a:t>подледная равнина </a:t>
            </a:r>
            <a:r>
              <a:rPr lang="ru-RU" sz="3100" dirty="0" err="1" smtClean="0"/>
              <a:t>Бэрда</a:t>
            </a:r>
            <a:r>
              <a:rPr lang="ru-RU" sz="3100" dirty="0" smtClean="0"/>
              <a:t>, лежащая ниже </a:t>
            </a:r>
            <a:r>
              <a:rPr lang="ru-RU" sz="3100" dirty="0" smtClean="0"/>
              <a:t>уровня моря </a:t>
            </a:r>
            <a:r>
              <a:rPr lang="ru-RU" sz="3100" dirty="0" smtClean="0"/>
              <a:t>(-500м) </a:t>
            </a:r>
          </a:p>
          <a:p>
            <a:endParaRPr lang="ru-RU" dirty="0"/>
          </a:p>
        </p:txBody>
      </p:sp>
    </p:spTree>
  </p:cSld>
  <p:clrMapOvr>
    <a:masterClrMapping/>
  </p:clrMapOvr>
  <p:transition>
    <p:strips dir="l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1274786"/>
          </a:xfrm>
        </p:spPr>
        <p:txBody>
          <a:bodyPr>
            <a:noAutofit/>
          </a:bodyPr>
          <a:lstStyle/>
          <a:p>
            <a:r>
              <a:rPr lang="ru-RU" dirty="0" smtClean="0"/>
              <a:t>Характеристика ледникового панциря </a:t>
            </a:r>
            <a:r>
              <a:rPr lang="ru-RU" dirty="0" smtClean="0"/>
              <a:t>Антарктиды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43050"/>
            <a:ext cx="8715436" cy="4857784"/>
          </a:xfrm>
        </p:spPr>
        <p:txBody>
          <a:bodyPr/>
          <a:lstStyle/>
          <a:p>
            <a:r>
              <a:rPr lang="ru-RU" sz="2500" dirty="0" smtClean="0"/>
              <a:t>Большая часть антарктического материка покрыта мощным ледниковым покровом, </a:t>
            </a:r>
            <a:r>
              <a:rPr lang="ru-RU" sz="2500" dirty="0" smtClean="0"/>
              <a:t>средняя </a:t>
            </a:r>
            <a:r>
              <a:rPr lang="ru-RU" sz="2500" dirty="0" smtClean="0"/>
              <a:t>толщина которого составляет по данным различных исследований от 1830м (Суетова, 1987) до 2160 , а </a:t>
            </a:r>
            <a:r>
              <a:rPr lang="ru-RU" sz="2500" dirty="0" smtClean="0"/>
              <a:t>максимальная </a:t>
            </a:r>
            <a:r>
              <a:rPr lang="ru-RU" sz="2500" dirty="0" smtClean="0"/>
              <a:t>превышает 4700м. Лишь 2,4 % материка свободно ото льда.  Общий объем воды 30млн.км</a:t>
            </a:r>
            <a:r>
              <a:rPr lang="ru-RU" sz="2500" baseline="30000" dirty="0" smtClean="0"/>
              <a:t>3</a:t>
            </a:r>
            <a:r>
              <a:rPr lang="ru-RU" sz="2500" dirty="0" smtClean="0"/>
              <a:t>, </a:t>
            </a:r>
            <a:r>
              <a:rPr lang="ru-RU" sz="2500" dirty="0" smtClean="0"/>
              <a:t>что равно стоку всех рек земного шара за 540 лет. </a:t>
            </a:r>
            <a:endParaRPr lang="ru-RU" sz="2500" dirty="0" smtClean="0"/>
          </a:p>
          <a:p>
            <a:r>
              <a:rPr lang="ru-RU" sz="2500" dirty="0" smtClean="0"/>
              <a:t>Основу оледенения составляет ледниковый  щит, занимающий почти всю Восточную и Западную Антарктиду  и большую часть антарктического </a:t>
            </a:r>
            <a:r>
              <a:rPr lang="ru-RU" sz="2500" dirty="0" smtClean="0"/>
              <a:t>полуострова</a:t>
            </a:r>
            <a:r>
              <a:rPr lang="ru-RU" sz="2500" dirty="0" smtClean="0"/>
              <a:t>.</a:t>
            </a:r>
            <a:endParaRPr lang="ru-RU" sz="2500" dirty="0"/>
          </a:p>
        </p:txBody>
      </p:sp>
    </p:spTree>
  </p:cSld>
  <p:clrMapOvr>
    <a:masterClrMapping/>
  </p:clrMapOvr>
  <p:transition>
    <p:strips dir="l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715436" cy="6286544"/>
          </a:xfrm>
        </p:spPr>
        <p:txBody>
          <a:bodyPr/>
          <a:lstStyle/>
          <a:p>
            <a:r>
              <a:rPr lang="ru-RU" sz="2600" dirty="0" smtClean="0"/>
              <a:t>Ледниковый щит  Антарктиды состоит из 3 неравных частей-  </a:t>
            </a:r>
            <a:r>
              <a:rPr lang="ru-RU" sz="2600" i="1" dirty="0" smtClean="0"/>
              <a:t>ледникового щита Восточной,  ледникового щита Западной Антарктиды и ледникового щита Антарктического </a:t>
            </a:r>
            <a:r>
              <a:rPr lang="ru-RU" sz="2600" i="1" dirty="0" smtClean="0"/>
              <a:t>полуострова</a:t>
            </a:r>
            <a:r>
              <a:rPr lang="ru-RU" sz="2600" dirty="0" smtClean="0"/>
              <a:t>. </a:t>
            </a:r>
            <a:endParaRPr lang="ru-RU" sz="2600" dirty="0" smtClean="0"/>
          </a:p>
          <a:p>
            <a:r>
              <a:rPr lang="ru-RU" sz="2600" dirty="0" smtClean="0"/>
              <a:t>Все </a:t>
            </a:r>
            <a:r>
              <a:rPr lang="ru-RU" sz="2600" dirty="0" smtClean="0"/>
              <a:t>они связаны между собой, но имеют самостоятельные центры питания. </a:t>
            </a:r>
            <a:endParaRPr lang="ru-RU" sz="2600" dirty="0" smtClean="0"/>
          </a:p>
          <a:p>
            <a:r>
              <a:rPr lang="ru-RU" sz="2600" dirty="0" smtClean="0"/>
              <a:t>Визуально </a:t>
            </a:r>
            <a:r>
              <a:rPr lang="ru-RU" sz="2600" dirty="0" smtClean="0"/>
              <a:t>ледниковый щит Восточной Антарктиды на протяжении многих сотен км. представлен идеальной поверхностью, но при геодезическом исследовании в пределах этого щита выявлены 3 купола, разделенных понижениями. </a:t>
            </a:r>
            <a:endParaRPr lang="ru-RU" sz="2600" dirty="0" smtClean="0"/>
          </a:p>
          <a:p>
            <a:r>
              <a:rPr lang="ru-RU" sz="2600" dirty="0" smtClean="0"/>
              <a:t>Средняя </a:t>
            </a:r>
            <a:r>
              <a:rPr lang="ru-RU" sz="2600" dirty="0" smtClean="0"/>
              <a:t>высота ледниковый щит Восточной Антарктиды 2380м. от центра.</a:t>
            </a:r>
          </a:p>
          <a:p>
            <a:endParaRPr lang="ru-RU" sz="2500" dirty="0"/>
          </a:p>
        </p:txBody>
      </p:sp>
    </p:spTree>
  </p:cSld>
  <p:clrMapOvr>
    <a:masterClrMapping/>
  </p:clrMapOvr>
  <p:transition>
    <p:strips dir="l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857256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Минеральные ресурсы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71546"/>
            <a:ext cx="8786874" cy="5572164"/>
          </a:xfrm>
        </p:spPr>
        <p:txBody>
          <a:bodyPr/>
          <a:lstStyle/>
          <a:p>
            <a:r>
              <a:rPr lang="ru-RU" sz="2000" dirty="0" smtClean="0"/>
              <a:t>Давая оценку перспективам открытия в Антарктиде минерального сырья, геологи опираются на ряд косвенных данные: на результаты глубоководного бурения, реконструкцию </a:t>
            </a:r>
            <a:r>
              <a:rPr lang="ru-RU" sz="2000" dirty="0" err="1" smtClean="0"/>
              <a:t>палеоконтинента</a:t>
            </a:r>
            <a:r>
              <a:rPr lang="ru-RU" sz="2000" dirty="0" smtClean="0"/>
              <a:t> Гондваны, частью которого была в отдаленную геологическую эпоху Антарктида. </a:t>
            </a:r>
            <a:endParaRPr lang="ru-RU" sz="2000" dirty="0" smtClean="0"/>
          </a:p>
          <a:p>
            <a:r>
              <a:rPr lang="ru-RU" sz="2000" dirty="0" smtClean="0"/>
              <a:t>Согласно </a:t>
            </a:r>
            <a:r>
              <a:rPr lang="ru-RU" sz="2000" dirty="0" smtClean="0"/>
              <a:t>их прогнозу, месторождения нефти могут быть обнаружены в районах, примыкающих к морям Росса, Амундсена, Беллинсгаузена и Уэдделла. </a:t>
            </a:r>
            <a:endParaRPr lang="ru-RU" sz="2000" dirty="0" smtClean="0"/>
          </a:p>
          <a:p>
            <a:r>
              <a:rPr lang="ru-RU" sz="2000" dirty="0" smtClean="0"/>
              <a:t>Оценивая </a:t>
            </a:r>
            <a:r>
              <a:rPr lang="ru-RU" sz="2000" dirty="0" smtClean="0"/>
              <a:t>возможные минеральные ресурсы Антарктиды, указывают на присутствие железных, медных, молибденовых, никелевых, хромовых, кобальтовых, урановых, золотых, серебряных руд, а также некоторых </a:t>
            </a:r>
            <a:r>
              <a:rPr lang="ru-RU" sz="2000" dirty="0" err="1" smtClean="0"/>
              <a:t>неметалических</a:t>
            </a:r>
            <a:r>
              <a:rPr lang="ru-RU" sz="2000" dirty="0" smtClean="0"/>
              <a:t> полезных </a:t>
            </a:r>
            <a:r>
              <a:rPr lang="ru-RU" sz="2000" dirty="0" smtClean="0"/>
              <a:t>ископаемых, в </a:t>
            </a:r>
            <a:r>
              <a:rPr lang="ru-RU" sz="2000" dirty="0" smtClean="0"/>
              <a:t>частности слюды, графита, фосфатов и каменного угля. </a:t>
            </a:r>
            <a:endParaRPr lang="ru-RU" sz="2000" dirty="0" smtClean="0"/>
          </a:p>
          <a:p>
            <a:r>
              <a:rPr lang="ru-RU" sz="2000" dirty="0" smtClean="0"/>
              <a:t>Однако </a:t>
            </a:r>
            <a:r>
              <a:rPr lang="ru-RU" sz="2000" dirty="0" smtClean="0"/>
              <a:t>при частой встречаемости эти залежи незначительны. В то время в горах </a:t>
            </a:r>
            <a:r>
              <a:rPr lang="ru-RU" sz="2000" dirty="0" err="1" smtClean="0"/>
              <a:t>Принс-Чарлз</a:t>
            </a:r>
            <a:r>
              <a:rPr lang="ru-RU" sz="2000" dirty="0" smtClean="0"/>
              <a:t> месторождения угля и железной руды сравнительно велики.</a:t>
            </a:r>
            <a:endParaRPr lang="ru-RU" sz="2000" dirty="0"/>
          </a:p>
        </p:txBody>
      </p:sp>
    </p:spTree>
  </p:cSld>
  <p:clrMapOvr>
    <a:masterClrMapping/>
  </p:clrMapOvr>
  <p:transition>
    <p:strips dir="ld"/>
  </p:transition>
</p:sld>
</file>

<file path=ppt/theme/theme1.xml><?xml version="1.0" encoding="utf-8"?>
<a:theme xmlns:a="http://schemas.openxmlformats.org/drawingml/2006/main" name="har33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har333</Template>
  <TotalTime>13</TotalTime>
  <Words>507</Words>
  <Application>Microsoft Office PowerPoint</Application>
  <PresentationFormat>Экран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har333</vt:lpstr>
      <vt:lpstr>АНТАРКТИДА</vt:lpstr>
      <vt:lpstr>Слайд 2</vt:lpstr>
      <vt:lpstr>РЕЛЬЕФ</vt:lpstr>
      <vt:lpstr>Слайд 4</vt:lpstr>
      <vt:lpstr>Слайд 5</vt:lpstr>
      <vt:lpstr>Характеристика ледникового панциря Антарктиды</vt:lpstr>
      <vt:lpstr>Слайд 7</vt:lpstr>
      <vt:lpstr>Минеральные ресурсы</vt:lpstr>
    </vt:vector>
  </TitlesOfParts>
  <Company>*Питер-Company*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АНТАРКТИДА</dc:title>
  <dc:creator>Дмитрий Каленюк</dc:creator>
  <cp:lastModifiedBy>Дмитрий Каленюк</cp:lastModifiedBy>
  <cp:revision>2</cp:revision>
  <dcterms:created xsi:type="dcterms:W3CDTF">2011-12-31T15:20:33Z</dcterms:created>
  <dcterms:modified xsi:type="dcterms:W3CDTF">2011-12-31T15:34:21Z</dcterms:modified>
</cp:coreProperties>
</file>