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4" autoAdjust="0"/>
    <p:restoredTop sz="94709" autoAdjust="0"/>
  </p:normalViewPr>
  <p:slideViewPr>
    <p:cSldViewPr>
      <p:cViewPr varScale="1">
        <p:scale>
          <a:sx n="66" d="100"/>
          <a:sy n="66" d="100"/>
        </p:scale>
        <p:origin x="-5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0BCC-EC7E-4DBC-8D50-1CE892D63F02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0AC32-525B-4DEB-886E-950586365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0BCC-EC7E-4DBC-8D50-1CE892D63F02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0AC32-525B-4DEB-886E-950586365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0BCC-EC7E-4DBC-8D50-1CE892D63F02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0AC32-525B-4DEB-886E-950586365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0BCC-EC7E-4DBC-8D50-1CE892D63F02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0AC32-525B-4DEB-886E-950586365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0BCC-EC7E-4DBC-8D50-1CE892D63F02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0AC32-525B-4DEB-886E-950586365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0BCC-EC7E-4DBC-8D50-1CE892D63F02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0AC32-525B-4DEB-886E-950586365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0BCC-EC7E-4DBC-8D50-1CE892D63F02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0AC32-525B-4DEB-886E-950586365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0BCC-EC7E-4DBC-8D50-1CE892D63F02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D0AC32-525B-4DEB-886E-950586365C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0BCC-EC7E-4DBC-8D50-1CE892D63F02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0AC32-525B-4DEB-886E-950586365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0BCC-EC7E-4DBC-8D50-1CE892D63F02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4D0AC32-525B-4DEB-886E-950586365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C4D0BCC-EC7E-4DBC-8D50-1CE892D63F02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0AC32-525B-4DEB-886E-950586365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C4D0BCC-EC7E-4DBC-8D50-1CE892D63F02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4D0AC32-525B-4DEB-886E-950586365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t1.gstatic.com/images?q=tbn:ANd9GcRTRJ_kEfIHx0FpaUfYINOQPtp_OJ43hJar0RzbXNN05DOQUl40w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56694" cy="6480720"/>
          </a:xfrm>
          <a:prstGeom prst="rect">
            <a:avLst/>
          </a:prstGeom>
          <a:noFill/>
        </p:spPr>
      </p:pic>
      <p:sp useBgFill="1">
        <p:nvSpPr>
          <p:cNvPr id="5" name="Прямоугольник 4"/>
          <p:cNvSpPr/>
          <p:nvPr/>
        </p:nvSpPr>
        <p:spPr>
          <a:xfrm>
            <a:off x="395536" y="0"/>
            <a:ext cx="4038921" cy="2554545"/>
          </a:xfrm>
          <a:prstGeom prst="rect">
            <a:avLst/>
          </a:prstGeom>
          <a:scene3d>
            <a:camera prst="isometricTopUp"/>
            <a:lightRig rig="threePt" dir="t"/>
          </a:scene3d>
          <a:sp3d prstMaterial="clear">
            <a:bevelT w="920750" h="889000"/>
            <a:bevelB w="622300" h="482600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  <a:ea typeface="MS Mincho" pitchFamily="49" charset="-128"/>
              </a:rPr>
              <a:t>Деловая карьера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Impact" pitchFamily="34" charset="0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7139136" cy="4525963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ctr">
              <a:buNone/>
            </a:pPr>
            <a:endParaRPr lang="ru-RU" sz="3200" dirty="0" smtClean="0">
              <a:effectLst>
                <a:outerShdw blurRad="38100" dist="38100" dir="2700000" algn="tl">
                  <a:srgbClr val="602000"/>
                </a:outerShdw>
              </a:effectLst>
              <a:latin typeface="Monotype Corsiva" pitchFamily="66" charset="0"/>
            </a:endParaRPr>
          </a:p>
          <a:p>
            <a:pPr algn="ctr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Управление деловой карьерой - мероприятия, проводимые кадровой службой, по планированию, организации, мотивации и контролю служебного роста работника, исходя из целей, потребностей и возможностей организации и самого работника. 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48130" name="Picture 2" descr="http://t0.gstatic.com/images?q=tbn:ANd9GcTl33CYL_NElOvamoNPAU3xl6x9m32jB1IDIg5m7NqQFLjCKWu9A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260648"/>
            <a:ext cx="1743075" cy="261937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1143000"/>
          </a:xfrm>
        </p:spPr>
        <p:txBody>
          <a:bodyPr>
            <a:noAutofit/>
          </a:bodyPr>
          <a:lstStyle/>
          <a:p>
            <a:r>
              <a:rPr lang="ru-RU" sz="6900" dirty="0" smtClean="0">
                <a:solidFill>
                  <a:srgbClr val="FF0000"/>
                </a:solidFill>
                <a:latin typeface="Impact" pitchFamily="34" charset="0"/>
              </a:rPr>
              <a:t>Управление карьерой</a:t>
            </a:r>
            <a:endParaRPr lang="ru-RU" sz="6900" dirty="0">
              <a:solidFill>
                <a:srgbClr val="FF0000"/>
              </a:solidFill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Принципы управления карьерой</a:t>
            </a:r>
            <a:endParaRPr lang="ru-RU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87313" indent="361950" algn="just">
              <a:lnSpc>
                <a:spcPct val="90000"/>
              </a:lnSpc>
              <a:buSzTx/>
              <a:buNone/>
            </a:pP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1. Хотя в управлении карьерой заинтересован и работник, и организация, </a:t>
            </a:r>
            <a:r>
              <a:rPr lang="ru-RU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инициатором должна выступать организация</a:t>
            </a: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. Одним из главных условий успешного управления карьерой со стороны организации  должно быть обязательное участие, включение каждого сотрудника в управление его карьерой (в той или иной степени).</a:t>
            </a:r>
          </a:p>
          <a:p>
            <a:pPr marL="87313" indent="361950" algn="just">
              <a:lnSpc>
                <a:spcPct val="90000"/>
              </a:lnSpc>
              <a:buSzTx/>
              <a:buNone/>
            </a:pP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2. Управление карьерным процессом должно быть комплексным, т.е. принимать во внимание и, по мере возможности, воздействовать на многочисленные факторы, связанные и с личностью работника, и с организацией.</a:t>
            </a:r>
          </a:p>
          <a:p>
            <a:pPr marL="87313" indent="361950" algn="just">
              <a:lnSpc>
                <a:spcPct val="90000"/>
              </a:lnSpc>
              <a:buSzTx/>
              <a:buNone/>
            </a:pP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3. Среди закономерностей карьерного развития важно знать особенности характера его протекания в зависимости от </a:t>
            </a:r>
            <a:r>
              <a:rPr lang="ru-RU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возраста менеджера, стажа его работы в организации или в определенной должности</a:t>
            </a: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. Это позволяет не только рационально использовать периоды подъема человеческой активности, но и прогнозировать точки и периоды кризисов.</a:t>
            </a:r>
            <a:endParaRPr lang="ru-RU" dirty="0">
              <a:solidFill>
                <a:srgbClr val="FFFF0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3900" dirty="0" smtClean="0">
                <a:solidFill>
                  <a:srgbClr val="FFFF00"/>
                </a:solidFill>
                <a:latin typeface="Monotype Corsiva" pitchFamily="66" charset="0"/>
              </a:rPr>
              <a:t>Принципы управления карьерой (продолжение)</a:t>
            </a:r>
            <a:endParaRPr lang="ru-RU" sz="39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165304"/>
          </a:xfrm>
          <a:solidFill>
            <a:srgbClr val="FFFF00"/>
          </a:solidFill>
        </p:spPr>
        <p:txBody>
          <a:bodyPr>
            <a:normAutofit fontScale="55000" lnSpcReduction="20000"/>
          </a:bodyPr>
          <a:lstStyle/>
          <a:p>
            <a:pPr marL="87313" indent="361950" algn="just">
              <a:buSzTx/>
              <a:buNone/>
            </a:pPr>
            <a:r>
              <a:rPr lang="ru-RU" sz="39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 </a:t>
            </a:r>
            <a:r>
              <a:rPr lang="ru-RU" sz="5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4.</a:t>
            </a:r>
            <a:r>
              <a:rPr lang="ru-RU" sz="51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 </a:t>
            </a:r>
            <a:r>
              <a:rPr lang="ru-RU" sz="5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Необходимо предупреждать появление или смягчать протекание кризисов, связанных с противоречием между возросшими возможностями менеджера и требованиями старой должности, с началом, серединой и концом карьеры, кризисов общего развития человека (пример: кризис среднего возраста).</a:t>
            </a:r>
          </a:p>
          <a:p>
            <a:pPr marL="87313" indent="361950" algn="just">
              <a:buSzTx/>
              <a:buNone/>
            </a:pPr>
            <a:r>
              <a:rPr lang="ru-RU" sz="5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5. В организации должна быть создана общая ценностная установка, определяющая порядок и содержание решений по развитию и продвижению управленческих кадров, то есть карьерная стратегия.</a:t>
            </a:r>
          </a:p>
          <a:p>
            <a:pPr marL="87313" indent="361950" algn="just">
              <a:buSzTx/>
              <a:buNone/>
            </a:pPr>
            <a:r>
              <a:rPr lang="ru-RU" sz="5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6. Управление карьерой требует привлечения определенных человеческих, временных и финансовых ресурсов. Однако при понимании управления карьерой как стратегического процесса становится ясно, что затраты, необходимые для обеспечения этого процесса, являются долгосрочными инвестициями в персонал как в важнейший ресурс. Экономия средств и времени в данном случае приносит больше вреда, чем пользы.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Autofit/>
            <a:scene3d>
              <a:camera prst="perspectiveRelaxedModerately"/>
              <a:lightRig rig="threePt" dir="t"/>
            </a:scene3d>
            <a:sp3d prstMaterial="powder">
              <a:bevelT w="152400" h="215900"/>
            </a:sp3d>
          </a:bodyPr>
          <a:lstStyle/>
          <a:p>
            <a:pPr algn="ctr"/>
            <a:r>
              <a:rPr lang="ru-RU" sz="4000" dirty="0" smtClean="0">
                <a:latin typeface="Impact" pitchFamily="34" charset="0"/>
              </a:rPr>
              <a:t>Карьера – двухсторонний процесс</a:t>
            </a:r>
            <a:endParaRPr lang="ru-RU" sz="4000" dirty="0">
              <a:latin typeface="Impact" pitchFamily="34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640" y="908720"/>
            <a:ext cx="7416824" cy="4933646"/>
          </a:xfrm>
          <a:noFill/>
          <a:ln w="38100" cmpd="dbl">
            <a:solidFill>
              <a:schemeClr val="tx1"/>
            </a:solidFill>
          </a:ln>
          <a:effectLst>
            <a:outerShdw dist="287929" dir="2485420" algn="ctr" rotWithShape="0">
              <a:srgbClr val="24C82C">
                <a:alpha val="50000"/>
              </a:srgbClr>
            </a:outerShdw>
          </a:effectLst>
          <a:scene3d>
            <a:camera prst="perspectiveContrastingRightFacing">
              <a:rot lat="600000" lon="18963666" rev="0"/>
            </a:camera>
            <a:lightRig rig="threePt" dir="t"/>
          </a:scene3d>
          <a:sp3d>
            <a:bevelT h="482600"/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24936" cy="56207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Impact" pitchFamily="34" charset="0"/>
              </a:rPr>
              <a:t>Этапы карьеры</a:t>
            </a:r>
            <a:endParaRPr lang="ru-RU" sz="5400" dirty="0">
              <a:latin typeface="Impact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764704"/>
          <a:ext cx="8784976" cy="589409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41736"/>
                <a:gridCol w="2050752"/>
                <a:gridCol w="2196244"/>
                <a:gridCol w="2196244"/>
              </a:tblGrid>
              <a:tr h="750222"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Этапы карьеры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Возрастной</a:t>
                      </a:r>
                      <a:r>
                        <a:rPr lang="ru-RU" sz="1700" baseline="0" dirty="0" smtClean="0">
                          <a:latin typeface="Monotype Corsiva" pitchFamily="66" charset="0"/>
                        </a:rPr>
                        <a:t> период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Краткая характеристика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Особенности мотивации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1069066"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Предварительный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До 25 лет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Подготовка к трудовой деятельности, выбор области деятельности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Безопасность</a:t>
                      </a:r>
                      <a:r>
                        <a:rPr lang="ru-RU" sz="1700" baseline="0" dirty="0" smtClean="0">
                          <a:latin typeface="Monotype Corsiva" pitchFamily="66" charset="0"/>
                        </a:rPr>
                        <a:t>, социальное признание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1045832"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Становление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До 30 лет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Освоение</a:t>
                      </a:r>
                      <a:r>
                        <a:rPr lang="ru-RU" sz="1700" baseline="0" dirty="0" smtClean="0">
                          <a:latin typeface="Monotype Corsiva" pitchFamily="66" charset="0"/>
                        </a:rPr>
                        <a:t> работы, развитие профессиональных навыков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Социальное признание, независимость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750222"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Продвижение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До 45 лет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Профессиональное развитие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Социальное признание, самореализация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1045832"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Завершение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После</a:t>
                      </a:r>
                      <a:r>
                        <a:rPr lang="ru-RU" sz="1700" baseline="0" dirty="0" smtClean="0">
                          <a:latin typeface="Monotype Corsiva" pitchFamily="66" charset="0"/>
                        </a:rPr>
                        <a:t> 60 лет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Подготовка к переходу на пенсию, поиск и обучение собственной смены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Удержание социального признания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1069066"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Пенсионный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После 65 лет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Занятие другими видами деятельности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Monotype Corsiva" pitchFamily="66" charset="0"/>
                        </a:rPr>
                        <a:t>Поиск самовыражения</a:t>
                      </a:r>
                      <a:r>
                        <a:rPr lang="ru-RU" sz="1700" baseline="0" dirty="0" smtClean="0">
                          <a:latin typeface="Monotype Corsiva" pitchFamily="66" charset="0"/>
                        </a:rPr>
                        <a:t> в новой сфере деятельности</a:t>
                      </a:r>
                      <a:endParaRPr lang="ru-RU" sz="1700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знач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300" dirty="0" smtClean="0">
                <a:latin typeface="Comic Sans MS" pitchFamily="66" charset="0"/>
              </a:rPr>
              <a:t>Рекомендации по самоуправлению карьерой</a:t>
            </a:r>
            <a:endParaRPr lang="ru-RU" sz="33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8964488" cy="5832648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Существует ряд  рекомендаций управления своей деловой карьерой: </a:t>
            </a:r>
            <a:b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1. Не теряйте времени на работу с безынициативным, неперспективным  начальником; </a:t>
            </a:r>
            <a:b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2. Расширяйте свои знания, приобретайте новые навыки; </a:t>
            </a:r>
            <a:b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3. Готовьтесь занять более высокооплачиваемое место, которое скоро станет вакантным; </a:t>
            </a:r>
            <a:b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4. Познайте и оцените людей, важных для Вашей карьеры; </a:t>
            </a:r>
          </a:p>
          <a:p>
            <a:pPr algn="ctr">
              <a:buNone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5.  Составляйте план на сутки и на неделю; </a:t>
            </a:r>
            <a:b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6. Помните, что все в жизни меняется; важно оценить эти изменения; </a:t>
            </a:r>
            <a:b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7. Никогда не живите прошлым; </a:t>
            </a:r>
            <a:b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8. Не допускайте, чтобы Ваша карьера развивалась значительно быстрее, чем у других; </a:t>
            </a:r>
            <a:b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9. Увольняйтесь, как только убедитесь, что достигнут предел карьеры; </a:t>
            </a:r>
            <a:b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10. Думайте об организации как о рынке труда; </a:t>
            </a:r>
            <a:b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11. Надейтесь в поисках новой работы прежде всего на себя.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/>
          </p:cNvSpPr>
          <p:nvPr/>
        </p:nvSpPr>
        <p:spPr>
          <a:xfrm>
            <a:off x="179512" y="188640"/>
            <a:ext cx="8712968" cy="6480720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vert="horz" lIns="45720" rIns="4572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499992" y="1196752"/>
            <a:ext cx="4278004" cy="4283045"/>
          </a:xfrm>
        </p:spPr>
        <p:txBody>
          <a:bodyPr>
            <a:normAutofit fontScale="90000"/>
          </a:bodyPr>
          <a:lstStyle/>
          <a:p>
            <a:pPr algn="r"/>
            <a:r>
              <a:rPr lang="ru-RU" sz="4800" dirty="0" smtClean="0">
                <a:solidFill>
                  <a:schemeClr val="tx1"/>
                </a:solidFill>
                <a:latin typeface="Comic Sans MS" pitchFamily="66" charset="0"/>
              </a:rPr>
              <a:t>Презентацию подготовила:</a:t>
            </a:r>
            <a:r>
              <a:rPr lang="ru-RU" sz="4800" dirty="0" smtClean="0">
                <a:latin typeface="Comic Sans MS" pitchFamily="66" charset="0"/>
              </a:rPr>
              <a:t/>
            </a:r>
            <a:br>
              <a:rPr lang="ru-RU" sz="4800" dirty="0" smtClean="0">
                <a:latin typeface="Comic Sans MS" pitchFamily="66" charset="0"/>
              </a:rPr>
            </a:br>
            <a:r>
              <a:rPr lang="ru-RU" sz="4800" dirty="0" smtClean="0">
                <a:solidFill>
                  <a:srgbClr val="0070C0"/>
                </a:solidFill>
                <a:latin typeface="Comic Sans MS" pitchFamily="66" charset="0"/>
              </a:rPr>
              <a:t>студентка группы </a:t>
            </a:r>
            <a:r>
              <a:rPr lang="ru-RU" sz="4800" dirty="0" smtClean="0">
                <a:solidFill>
                  <a:srgbClr val="FF0000"/>
                </a:solidFill>
                <a:latin typeface="Comic Sans MS" pitchFamily="66" charset="0"/>
              </a:rPr>
              <a:t>10ЦЖУ1</a:t>
            </a:r>
            <a:br>
              <a:rPr lang="ru-RU" sz="4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4800" dirty="0" smtClean="0">
                <a:solidFill>
                  <a:srgbClr val="FF0000"/>
                </a:solidFill>
                <a:latin typeface="Comic Sans MS" pitchFamily="66" charset="0"/>
              </a:rPr>
              <a:t>Балашова Е.В.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b_img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7061" r="7061"/>
          <a:stretch>
            <a:fillRect/>
          </a:stretch>
        </p:blipFill>
        <p:spPr>
          <a:xfrm>
            <a:off x="683568" y="1268760"/>
            <a:ext cx="4114800" cy="4114800"/>
          </a:xfrm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253808"/>
          </a:xfrm>
          <a:scene3d>
            <a:camera prst="orthographicFront"/>
            <a:lightRig rig="threePt" dir="t"/>
          </a:scene3d>
          <a:sp3d>
            <a:bevelT w="82550"/>
          </a:sp3d>
        </p:spPr>
        <p:txBody>
          <a:bodyPr>
            <a:noAutofit/>
          </a:bodyPr>
          <a:lstStyle/>
          <a:p>
            <a:pPr algn="ctr"/>
            <a:r>
              <a:rPr lang="ru-RU" sz="10000" b="1" dirty="0" smtClean="0">
                <a:solidFill>
                  <a:srgbClr val="FF0000"/>
                </a:solidFill>
                <a:latin typeface="Monotype Corsiva" pitchFamily="66" charset="0"/>
              </a:rPr>
              <a:t>Понятие карьеры</a:t>
            </a:r>
            <a:endParaRPr lang="ru-RU" sz="10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5" name="Рисунок 14" descr="карьера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7959" r="7959"/>
          <a:stretch>
            <a:fillRect/>
          </a:stretch>
        </p:blipFill>
        <p:spPr>
          <a:xfrm>
            <a:off x="539552" y="1700808"/>
            <a:ext cx="4392488" cy="394074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152000" dist="345000" dir="5400000" sx="-80000" sy="-18000" rotWithShape="0">
              <a:srgbClr val="000000">
                <a:alpha val="91000"/>
              </a:srgbClr>
            </a:outerShdw>
          </a:effectLst>
          <a:scene3d>
            <a:camera prst="isometricRightUp"/>
            <a:lightRig rig="sunset" dir="t"/>
          </a:scene3d>
          <a:sp3d extrusionH="76200" contourW="19050" prstMaterial="powder">
            <a:bevelT w="0" h="889000"/>
            <a:contourClr>
              <a:schemeClr val="bg1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5364088" y="1412776"/>
            <a:ext cx="3779912" cy="5976664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32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just">
              <a:buNone/>
            </a:pPr>
            <a:endParaRPr lang="ru-RU" sz="32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sz="15400" b="1" dirty="0" smtClean="0">
                <a:solidFill>
                  <a:srgbClr val="92D050"/>
                </a:solidFill>
                <a:latin typeface="Monotype Corsiva" pitchFamily="66" charset="0"/>
              </a:rPr>
              <a:t>Карьера  – успешное продвижение в том или ином виде деятельности (общественной, служебной, научной, профессиональной). </a:t>
            </a:r>
            <a:r>
              <a:rPr lang="ru-RU" sz="15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 </a:t>
            </a:r>
          </a:p>
          <a:p>
            <a:pPr algn="ctr">
              <a:buNone/>
            </a:pPr>
            <a:endParaRPr lang="ru-RU" sz="15400" dirty="0">
              <a:latin typeface="Monotype Corsiva" pitchFamily="66" charset="0"/>
            </a:endParaRPr>
          </a:p>
        </p:txBody>
      </p:sp>
      <p:sp>
        <p:nvSpPr>
          <p:cNvPr id="27652" name="AutoShape 4" descr="http://t0.gstatic.com/images?q=tbn:ANd9GcRlSiDHwjHF0eFs2nvHVyyDkAz4zYdlWnNu0wNVORNFE2CRpWmXc6HGJTG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4" name="AutoShape 6" descr="http://t0.gstatic.com/images?q=tbn:ANd9GcRlSiDHwjHF0eFs2nvHVyyDkAz4zYdlWnNu0wNVORNFE2CRpWmXc6HGJTG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6" name="AutoShape 8" descr="http://t0.gstatic.com/images?q=tbn:ANd9GcRlSiDHwjHF0eFs2nvHVyyDkAz4zYdlWnNu0wNVORNFE2CRpWmXc6HGJTG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8" name="AutoShape 10" descr="http://t0.gstatic.com/images?q=tbn:ANd9GcRlSiDHwjHF0eFs2nvHVyyDkAz4zYdlWnNu0wNVORNFE2CRpWmXc6HGJTG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0" name="AutoShape 12" descr="http://t0.gstatic.com/images?q=tbn:ANd9GcRlSiDHwjHF0eFs2nvHVyyDkAz4zYdlWnNu0wNVORNFE2CRpWmXc6HGJTG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2" name="AutoShape 14" descr="http://t1.gstatic.com/images?q=tbn:ANd9GcTq_BZ_oK9Va5ynKwVy4j6BAgcqSB8tQf212k4MhVuvbWhb60tcDXGxYty7t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4" name="AutoShape 16" descr="http://t1.gstatic.com/images?q=tbn:ANd9GcTq_BZ_oK9Va5ynKwVy4j6BAgcqSB8tQf212k4MhVuvbWhb60tcDXGxYty7t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10000" b="1" dirty="0" smtClean="0">
                <a:latin typeface="Monotype Corsiva" pitchFamily="66" charset="0"/>
              </a:rPr>
              <a:t>Виды</a:t>
            </a:r>
            <a:r>
              <a:rPr lang="ru-RU" sz="10000" b="1" dirty="0" smtClean="0">
                <a:solidFill>
                  <a:srgbClr val="CC9900"/>
                </a:solidFill>
                <a:latin typeface="Monotype Corsiva" pitchFamily="66" charset="0"/>
              </a:rPr>
              <a:t> карьеры</a:t>
            </a:r>
            <a:endParaRPr lang="ru-RU" sz="10000" b="1" dirty="0">
              <a:solidFill>
                <a:srgbClr val="CC99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0" y="1600200"/>
            <a:ext cx="5292080" cy="5257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200" dirty="0" smtClean="0">
                <a:latin typeface="Impact" pitchFamily="34" charset="0"/>
              </a:rPr>
              <a:t>Принято</a:t>
            </a:r>
            <a:r>
              <a:rPr lang="ru-RU" sz="4200" dirty="0" smtClean="0">
                <a:solidFill>
                  <a:srgbClr val="CC9900"/>
                </a:solidFill>
                <a:latin typeface="Impact" pitchFamily="34" charset="0"/>
              </a:rPr>
              <a:t> различать </a:t>
            </a:r>
            <a:r>
              <a:rPr lang="ru-RU" sz="4200" b="1" dirty="0" smtClean="0">
                <a:solidFill>
                  <a:srgbClr val="CC9900"/>
                </a:solidFill>
                <a:latin typeface="Impact" pitchFamily="34" charset="0"/>
              </a:rPr>
              <a:t>два </a:t>
            </a:r>
            <a:r>
              <a:rPr lang="ru-RU" sz="4200" b="1" dirty="0" smtClean="0">
                <a:latin typeface="Impact" pitchFamily="34" charset="0"/>
              </a:rPr>
              <a:t>основных</a:t>
            </a:r>
            <a:r>
              <a:rPr lang="ru-RU" sz="4200" b="1" dirty="0" smtClean="0">
                <a:solidFill>
                  <a:srgbClr val="CC9900"/>
                </a:solidFill>
                <a:latin typeface="Impact" pitchFamily="34" charset="0"/>
              </a:rPr>
              <a:t> вида карьеры</a:t>
            </a:r>
            <a:r>
              <a:rPr lang="ru-RU" sz="4200" dirty="0" smtClean="0">
                <a:solidFill>
                  <a:srgbClr val="CC9900"/>
                </a:solidFill>
                <a:latin typeface="Impact" pitchFamily="34" charset="0"/>
              </a:rPr>
              <a:t>: </a:t>
            </a:r>
            <a:r>
              <a:rPr lang="ru-RU" sz="4200" dirty="0" smtClean="0">
                <a:latin typeface="Impact" pitchFamily="34" charset="0"/>
              </a:rPr>
              <a:t>профессиональную</a:t>
            </a:r>
            <a:r>
              <a:rPr lang="ru-RU" sz="4200" dirty="0" smtClean="0">
                <a:solidFill>
                  <a:srgbClr val="CC9900"/>
                </a:solidFill>
                <a:latin typeface="Impact" pitchFamily="34" charset="0"/>
              </a:rPr>
              <a:t> и должностную </a:t>
            </a:r>
            <a:r>
              <a:rPr lang="ru-RU" dirty="0" smtClean="0">
                <a:latin typeface="Impact" pitchFamily="34" charset="0"/>
              </a:rPr>
              <a:t>(внутриорганизационную)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6626" name="Picture 2" descr="http://t1.gstatic.com/images?q=tbn:ANd9GcSSc2MmnQkxYxHtigEtWWPvTfrebUj3A2pEsbNFgUSvECbk3h6PjLnybra9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3844255" cy="5301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0.gstatic.com/images?q=tbn:ANd9GcSmN5GdOKtqNtIcGr5Z_LgURE6xBIUMAQr2LV4PPbXKWhVyN5k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992" y="260650"/>
            <a:ext cx="8693488" cy="63367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640960" cy="1143000"/>
          </a:xfrm>
        </p:spPr>
        <p:txBody>
          <a:bodyPr>
            <a:noAutofit/>
          </a:bodyPr>
          <a:lstStyle/>
          <a:p>
            <a:r>
              <a:rPr lang="ru-RU" sz="53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Impact" pitchFamily="34" charset="0"/>
              </a:rPr>
              <a:t>Профессионал</a:t>
            </a:r>
            <a:r>
              <a:rPr lang="ru-RU" sz="5300" b="1" i="1" dirty="0" smtClean="0">
                <a:solidFill>
                  <a:schemeClr val="bg1"/>
                </a:solidFill>
                <a:latin typeface="Impact" pitchFamily="34" charset="0"/>
              </a:rPr>
              <a:t>ьная карьера</a:t>
            </a:r>
            <a:r>
              <a:rPr lang="ru-RU" sz="5300" b="1" dirty="0" smtClean="0">
                <a:solidFill>
                  <a:schemeClr val="bg1"/>
                </a:solidFill>
                <a:latin typeface="Impact" pitchFamily="34" charset="0"/>
              </a:rPr>
              <a:t> </a:t>
            </a:r>
            <a:endParaRPr lang="ru-RU" sz="5300" b="1" dirty="0"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147248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sz="32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sz="5000" b="1" dirty="0" smtClean="0">
                <a:solidFill>
                  <a:schemeClr val="bg1"/>
                </a:solidFill>
                <a:latin typeface="Monotype Corsiva" pitchFamily="66" charset="0"/>
              </a:rPr>
              <a:t>Это процесс постоянного накопления и приумножения человеческого капитала на протяжении всей трудовой жизни работника.</a:t>
            </a:r>
          </a:p>
          <a:p>
            <a:pPr algn="ctr">
              <a:buNone/>
            </a:pPr>
            <a:endParaRPr lang="ru-RU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t0.gstatic.com/images?q=tbn:ANd9GcQoILqHg5x1GTtxgKts_0N-81mM2IPKd78jJaZpv52Q3MkjdNpKz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7596337" cy="5328776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  <a:sp3d>
            <a:bevelT w="50800" h="1270000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Comic Sans MS" pitchFamily="66" charset="0"/>
              </a:rPr>
              <a:t>Внутриорганизационная карьера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1412776"/>
            <a:ext cx="4608512" cy="5256584"/>
          </a:xfrm>
        </p:spPr>
        <p:txBody>
          <a:bodyPr>
            <a:normAutofit fontScale="85000" lnSpcReduction="20000"/>
          </a:bodyPr>
          <a:lstStyle/>
          <a:p>
            <a:pPr algn="r">
              <a:buNone/>
            </a:pPr>
            <a:r>
              <a:rPr lang="ru-RU" sz="5000" i="1" dirty="0" smtClean="0">
                <a:latin typeface="Monotype Corsiva" pitchFamily="66" charset="0"/>
              </a:rPr>
              <a:t>Внутриорганизационная карьера </a:t>
            </a:r>
            <a:r>
              <a:rPr lang="ru-RU" sz="5000" dirty="0" smtClean="0">
                <a:latin typeface="Monotype Corsiva" pitchFamily="66" charset="0"/>
              </a:rPr>
              <a:t>– это последовательная смена работником стадий использования человеческого капитала в одной организации.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t1.gstatic.com/images?q=tbn:ANd9GcQHm2j2Hf_cGBH2wpQQbNINMF9zgsTISU6z31u3j9Z64fzL1Ppi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712968" cy="64087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Типы работников с точки зрения карьеры</a:t>
            </a:r>
            <a:endParaRPr lang="ru-RU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5259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5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Работники с низким стремлением к карьерному росту;</a:t>
            </a:r>
          </a:p>
          <a:p>
            <a:pPr lvl="1">
              <a:buFont typeface="Wingdings" pitchFamily="2" charset="2"/>
              <a:buChar char="ü"/>
            </a:pPr>
            <a:r>
              <a:rPr lang="ru-RU" sz="35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Работники со средним стремлением к карьерному росту;</a:t>
            </a:r>
          </a:p>
          <a:p>
            <a:pPr>
              <a:buFont typeface="Wingdings" pitchFamily="2" charset="2"/>
              <a:buChar char="ü"/>
            </a:pPr>
            <a:r>
              <a:rPr lang="ru-RU" sz="35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Работники с высоким стремлением к карьерному росту.</a:t>
            </a:r>
            <a:endParaRPr lang="ru-RU" sz="35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10600" cy="12538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Низкое стремление к карьерному росту </a:t>
            </a:r>
            <a:r>
              <a:rPr lang="ru-RU" sz="4800" dirty="0" smtClean="0">
                <a:effectLst>
                  <a:outerShdw blurRad="38100" dist="38100" dir="2700000" algn="tl">
                    <a:srgbClr val="602000"/>
                  </a:outerShdw>
                </a:effectLst>
              </a:rPr>
              <a:t/>
            </a:r>
            <a:br>
              <a:rPr lang="ru-RU" sz="4800" dirty="0" smtClean="0">
                <a:effectLst>
                  <a:outerShdw blurRad="38100" dist="38100" dir="2700000" algn="tl">
                    <a:srgbClr val="602000"/>
                  </a:outerShdw>
                </a:effectLst>
              </a:rPr>
            </a:br>
            <a:endParaRPr lang="ru-RU" dirty="0"/>
          </a:p>
        </p:txBody>
      </p:sp>
      <p:pic>
        <p:nvPicPr>
          <p:cNvPr id="6" name="Рисунок 5" descr="images.jpg"/>
          <p:cNvPicPr preferRelativeResize="0">
            <a:picLocks noGrp="1"/>
          </p:cNvPicPr>
          <p:nvPr>
            <p:ph type="pic" idx="1"/>
          </p:nvPr>
        </p:nvPicPr>
        <p:blipFill>
          <a:blip r:embed="rId2" cstate="print"/>
          <a:srcRect l="43100"/>
          <a:stretch>
            <a:fillRect/>
          </a:stretch>
        </p:blipFill>
        <p:spPr>
          <a:xfrm rot="882798">
            <a:off x="4810044" y="1227614"/>
            <a:ext cx="4176464" cy="4114800"/>
          </a:xfrm>
        </p:spPr>
      </p:pic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0" y="980728"/>
            <a:ext cx="5940152" cy="6120680"/>
          </a:xfrm>
        </p:spPr>
        <p:txBody>
          <a:bodyPr>
            <a:normAutofit fontScale="92500" lnSpcReduction="10000"/>
          </a:bodyPr>
          <a:lstStyle/>
          <a:p>
            <a:pPr marL="533400" indent="-533400" algn="ctr">
              <a:lnSpc>
                <a:spcPct val="90000"/>
              </a:lnSpc>
              <a:buSzPct val="110000"/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Этим работникам свойственна высокая зависимость от окружающих в деятельности, </a:t>
            </a:r>
            <a:r>
              <a:rPr lang="ru-RU" sz="3200" i="1" dirty="0" smtClean="0"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низкое желание добиваться цели</a:t>
            </a:r>
            <a:r>
              <a:rPr lang="ru-RU" sz="3200" dirty="0" smtClean="0"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, успеха, уклонение от лишних действий, характерны уход от ответственности и отсутствие стремления быть руководителями. Чаще главным интересом у них является осуществление совместной работы без большого интереса к самой задаче; их может интересовать не столько конечный результат работы, сколько </a:t>
            </a:r>
            <a:r>
              <a:rPr lang="ru-RU" sz="3200" b="1" i="1" dirty="0" smtClean="0"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процесс взаимодействия с членами группы</a:t>
            </a:r>
            <a:r>
              <a:rPr lang="ru-RU" sz="3200" dirty="0" smtClean="0"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Monotype Corsiva" pitchFamily="66" charset="0"/>
              </a:rPr>
              <a:t>Среднее стремление к карьерному росту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95936" y="1556792"/>
            <a:ext cx="5148064" cy="5301208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Адекватная оценка своих возможностей, добросовестность, лояльность к организации, деятельности, стремление к достижению коллективного успеха в деятельности. В установках присутствует стремление к достижению цели и успеха. Карьерные задачи ставятся в соответствии с действительными </a:t>
            </a:r>
            <a:r>
              <a:rPr lang="ru-RU" sz="3200" i="1" dirty="0" smtClean="0"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возможностями</a:t>
            </a:r>
            <a:r>
              <a:rPr lang="ru-RU" sz="3200" dirty="0" smtClean="0"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 их реализации в данной организации и в соответствии со своими личными способностями. </a:t>
            </a:r>
            <a:r>
              <a:rPr lang="ru-RU" sz="3600" dirty="0" smtClean="0">
                <a:effectLst>
                  <a:outerShdw blurRad="38100" dist="38100" dir="2700000" algn="tl">
                    <a:srgbClr val="602000"/>
                  </a:outerShdw>
                </a:effectLst>
                <a:latin typeface="Monotype Corsiva" pitchFamily="66" charset="0"/>
              </a:rPr>
              <a:t>Свойственно отсутствие страха перед ответственностью и руководством, так как они представляют определенную ценность для таких людей, которые часто оказываются неформальными лидерами.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5058" name="Picture 2" descr="http://t0.gstatic.com/images?q=tbn:ANd9GcTNTTghFlENhnIjRujQyTeOg44r_a-qZOp8sw5V3StwPR4QDFyIg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3960440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Autofit/>
          </a:bodyPr>
          <a:lstStyle/>
          <a:p>
            <a:pPr algn="ctr"/>
            <a:r>
              <a:rPr lang="ru-RU" sz="4500" dirty="0" smtClean="0">
                <a:latin typeface="Monotype Corsiva" pitchFamily="66" charset="0"/>
              </a:rPr>
              <a:t>Высокое стремление к карьерному росту</a:t>
            </a:r>
            <a:endParaRPr lang="ru-RU" sz="4500" dirty="0">
              <a:latin typeface="Monotype Corsiva" pitchFamily="66" charset="0"/>
            </a:endParaRPr>
          </a:p>
        </p:txBody>
      </p:sp>
      <p:pic>
        <p:nvPicPr>
          <p:cNvPr id="7" name="Рисунок 6" descr="images (1)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5242" r="15242"/>
          <a:stretch>
            <a:fillRect/>
          </a:stretch>
        </p:blipFill>
        <p:spPr>
          <a:xfrm>
            <a:off x="611560" y="1196752"/>
            <a:ext cx="4114800" cy="4114800"/>
          </a:xfrm>
        </p:spPr>
      </p:pic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4716016" y="1124744"/>
            <a:ext cx="4427984" cy="5733256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602000"/>
                  </a:outerShdw>
                </a:effectLst>
                <a:latin typeface="Comic Sans MS" pitchFamily="66" charset="0"/>
              </a:rPr>
              <a:t>Повышенное желание добиться определенного карьерного статуса, авантюризм, преобладают индивидуальные потребности и стремление достичь личного благополучия, престижа и уважения. Им чаще всего свойственен «нездоровый карьеризм». Любят быть в центре внимания, могут «шагать по головам». Способны пренебрегать интересами других в моменты достижения личных целей и получения собственной выгоды. Сильная зависимость от результата, повышенное желание власти, самоуверенность, агрессивность.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425</TotalTime>
  <Words>729</Words>
  <Application>Microsoft Office PowerPoint</Application>
  <PresentationFormat>Экран (4:3)</PresentationFormat>
  <Paragraphs>64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Техническая</vt:lpstr>
      <vt:lpstr>Слайд 1</vt:lpstr>
      <vt:lpstr>Понятие карьеры</vt:lpstr>
      <vt:lpstr>Виды карьеры</vt:lpstr>
      <vt:lpstr>Профессиональная карьера </vt:lpstr>
      <vt:lpstr>Внутриорганизационная карьера</vt:lpstr>
      <vt:lpstr>Типы работников с точки зрения карьеры</vt:lpstr>
      <vt:lpstr>Низкое стремление к карьерному росту  </vt:lpstr>
      <vt:lpstr>Среднее стремление к карьерному росту</vt:lpstr>
      <vt:lpstr>Высокое стремление к карьерному росту</vt:lpstr>
      <vt:lpstr>Управление карьерой</vt:lpstr>
      <vt:lpstr>Принципы управления карьерой</vt:lpstr>
      <vt:lpstr>Принципы управления карьерой (продолжение)</vt:lpstr>
      <vt:lpstr>Карьера – двухсторонний процесс</vt:lpstr>
      <vt:lpstr>Этапы карьеры</vt:lpstr>
      <vt:lpstr>Рекомендации по самоуправлению карьерой</vt:lpstr>
      <vt:lpstr>Презентацию подготовила: студентка группы 10ЦЖУ1 Балашова Е.В.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Your User Name</dc:creator>
  <cp:lastModifiedBy>Your User Name</cp:lastModifiedBy>
  <cp:revision>43</cp:revision>
  <dcterms:created xsi:type="dcterms:W3CDTF">2011-11-19T14:18:32Z</dcterms:created>
  <dcterms:modified xsi:type="dcterms:W3CDTF">2011-11-19T21:27:17Z</dcterms:modified>
</cp:coreProperties>
</file>