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4" r:id="rId8"/>
    <p:sldId id="263"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04" d="100"/>
          <a:sy n="104" d="100"/>
        </p:scale>
        <p:origin x="-90" y="-13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3EB7ED89-B7DC-4ED4-8144-41A6D6047275}" type="datetimeFigureOut">
              <a:rPr lang="ru-RU" smtClean="0"/>
              <a:pPr/>
              <a:t>24.03.2012</a:t>
            </a:fld>
            <a:endParaRPr lang="ru-RU"/>
          </a:p>
        </p:txBody>
      </p:sp>
      <p:sp>
        <p:nvSpPr>
          <p:cNvPr id="16" name="Номер слайда 15"/>
          <p:cNvSpPr>
            <a:spLocks noGrp="1"/>
          </p:cNvSpPr>
          <p:nvPr>
            <p:ph type="sldNum" sz="quarter" idx="11"/>
          </p:nvPr>
        </p:nvSpPr>
        <p:spPr/>
        <p:txBody>
          <a:bodyPr/>
          <a:lstStyle/>
          <a:p>
            <a:fld id="{E48FE7F2-F8E2-4C62-BEEC-CCD387B458D5}"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EB7ED89-B7DC-4ED4-8144-41A6D6047275}" type="datetimeFigureOut">
              <a:rPr lang="ru-RU" smtClean="0"/>
              <a:pPr/>
              <a:t>24.03.2012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8FE7F2-F8E2-4C62-BEEC-CCD387B458D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EB7ED89-B7DC-4ED4-8144-41A6D6047275}" type="datetimeFigureOut">
              <a:rPr lang="ru-RU" smtClean="0"/>
              <a:pPr/>
              <a:t>24.03.2012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8FE7F2-F8E2-4C62-BEEC-CCD387B458D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3EB7ED89-B7DC-4ED4-8144-41A6D6047275}" type="datetimeFigureOut">
              <a:rPr lang="ru-RU" smtClean="0"/>
              <a:pPr/>
              <a:t>24.03.2012</a:t>
            </a:fld>
            <a:endParaRPr lang="ru-RU"/>
          </a:p>
        </p:txBody>
      </p:sp>
      <p:sp>
        <p:nvSpPr>
          <p:cNvPr id="15" name="Номер слайда 14"/>
          <p:cNvSpPr>
            <a:spLocks noGrp="1"/>
          </p:cNvSpPr>
          <p:nvPr>
            <p:ph type="sldNum" sz="quarter" idx="15"/>
          </p:nvPr>
        </p:nvSpPr>
        <p:spPr/>
        <p:txBody>
          <a:bodyPr/>
          <a:lstStyle>
            <a:lvl1pPr algn="ctr">
              <a:defRPr/>
            </a:lvl1pPr>
          </a:lstStyle>
          <a:p>
            <a:fld id="{E48FE7F2-F8E2-4C62-BEEC-CCD387B458D5}"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3EB7ED89-B7DC-4ED4-8144-41A6D6047275}" type="datetimeFigureOut">
              <a:rPr lang="ru-RU" smtClean="0"/>
              <a:pPr/>
              <a:t>24.03.2012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8FE7F2-F8E2-4C62-BEEC-CCD387B458D5}"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3EB7ED89-B7DC-4ED4-8144-41A6D6047275}" type="datetimeFigureOut">
              <a:rPr lang="ru-RU" smtClean="0"/>
              <a:pPr/>
              <a:t>24.03.2012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8FE7F2-F8E2-4C62-BEEC-CCD387B458D5}"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E48FE7F2-F8E2-4C62-BEEC-CCD387B458D5}"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3EB7ED89-B7DC-4ED4-8144-41A6D6047275}" type="datetimeFigureOut">
              <a:rPr lang="ru-RU" smtClean="0"/>
              <a:pPr/>
              <a:t>24.03.2012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3EB7ED89-B7DC-4ED4-8144-41A6D6047275}" type="datetimeFigureOut">
              <a:rPr lang="ru-RU" smtClean="0"/>
              <a:pPr/>
              <a:t>24.03.2012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48FE7F2-F8E2-4C62-BEEC-CCD387B458D5}"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B7ED89-B7DC-4ED4-8144-41A6D6047275}" type="datetimeFigureOut">
              <a:rPr lang="ru-RU" smtClean="0"/>
              <a:pPr/>
              <a:t>24.03.2012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48FE7F2-F8E2-4C62-BEEC-CCD387B458D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3EB7ED89-B7DC-4ED4-8144-41A6D6047275}" type="datetimeFigureOut">
              <a:rPr lang="ru-RU" smtClean="0"/>
              <a:pPr/>
              <a:t>24.03.2012</a:t>
            </a:fld>
            <a:endParaRPr lang="ru-RU"/>
          </a:p>
        </p:txBody>
      </p:sp>
      <p:sp>
        <p:nvSpPr>
          <p:cNvPr id="9" name="Номер слайда 8"/>
          <p:cNvSpPr>
            <a:spLocks noGrp="1"/>
          </p:cNvSpPr>
          <p:nvPr>
            <p:ph type="sldNum" sz="quarter" idx="15"/>
          </p:nvPr>
        </p:nvSpPr>
        <p:spPr/>
        <p:txBody>
          <a:bodyPr/>
          <a:lstStyle/>
          <a:p>
            <a:fld id="{E48FE7F2-F8E2-4C62-BEEC-CCD387B458D5}"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3EB7ED89-B7DC-4ED4-8144-41A6D6047275}" type="datetimeFigureOut">
              <a:rPr lang="ru-RU" smtClean="0"/>
              <a:pPr/>
              <a:t>24.03.2012</a:t>
            </a:fld>
            <a:endParaRPr lang="ru-RU"/>
          </a:p>
        </p:txBody>
      </p:sp>
      <p:sp>
        <p:nvSpPr>
          <p:cNvPr id="9" name="Номер слайда 8"/>
          <p:cNvSpPr>
            <a:spLocks noGrp="1"/>
          </p:cNvSpPr>
          <p:nvPr>
            <p:ph type="sldNum" sz="quarter" idx="11"/>
          </p:nvPr>
        </p:nvSpPr>
        <p:spPr/>
        <p:txBody>
          <a:bodyPr/>
          <a:lstStyle/>
          <a:p>
            <a:fld id="{E48FE7F2-F8E2-4C62-BEEC-CCD387B458D5}"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EB7ED89-B7DC-4ED4-8144-41A6D6047275}" type="datetimeFigureOut">
              <a:rPr lang="ru-RU" smtClean="0"/>
              <a:pPr/>
              <a:t>24.03.2012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48FE7F2-F8E2-4C62-BEEC-CCD387B458D5}"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3568" y="476672"/>
            <a:ext cx="7859216" cy="1498100"/>
          </a:xfrm>
        </p:spPr>
        <p:style>
          <a:lnRef idx="0">
            <a:schemeClr val="dk1"/>
          </a:lnRef>
          <a:fillRef idx="1003">
            <a:schemeClr val="dk1"/>
          </a:fillRef>
          <a:effectRef idx="3">
            <a:schemeClr val="dk1"/>
          </a:effectRef>
          <a:fontRef idx="minor">
            <a:schemeClr val="lt1"/>
          </a:fontRef>
        </p:style>
        <p:txBody>
          <a:bodyPr/>
          <a:lstStyle/>
          <a:p>
            <a:r>
              <a:rPr lang="ru-RU" b="1"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rPr>
              <a:t>Васко да Гама - великий мореплаватель</a:t>
            </a: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143240" y="2129408"/>
            <a:ext cx="3156954" cy="3938300"/>
          </a:xfrm>
          <a:prstGeom prst="ellipse">
            <a:avLst/>
          </a:prstGeom>
          <a:ln w="63500" cap="rnd">
            <a:noFill/>
          </a:ln>
          <a:effectLst>
            <a:glow rad="101600">
              <a:schemeClr val="tx1">
                <a:lumMod val="95000"/>
                <a:alpha val="60000"/>
              </a:scheme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Рамка 4"/>
          <p:cNvSpPr/>
          <p:nvPr/>
        </p:nvSpPr>
        <p:spPr>
          <a:xfrm>
            <a:off x="3428992" y="6215082"/>
            <a:ext cx="2714644" cy="642918"/>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Prezentacii.com</a:t>
            </a:r>
            <a:endParaRPr lang="ru-RU" dirty="0">
              <a:solidFill>
                <a:schemeClr val="tx1"/>
              </a:solidFill>
            </a:endParaRPr>
          </a:p>
        </p:txBody>
      </p:sp>
    </p:spTree>
    <p:extLst>
      <p:ext uri="{BB962C8B-B14F-4D97-AF65-F5344CB8AC3E}">
        <p14:creationId xmlns:p14="http://schemas.microsoft.com/office/powerpoint/2010/main" xmlns="" val="3933044910"/>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ppt_w</p:attrName>
                                        </p:attrNameLst>
                                      </p:cBhvr>
                                      <p:tavLst>
                                        <p:tav tm="0">
                                          <p:val>
                                            <p:fltVal val="0"/>
                                          </p:val>
                                        </p:tav>
                                        <p:tav tm="100000">
                                          <p:val>
                                            <p:strVal val="#ppt_w"/>
                                          </p:val>
                                        </p:tav>
                                      </p:tavLst>
                                    </p:anim>
                                    <p:anim calcmode="lin" valueType="num">
                                      <p:cBhvr>
                                        <p:cTn id="8" dur="1000" fill="hold"/>
                                        <p:tgtEl>
                                          <p:spTgt spid="1027"/>
                                        </p:tgtEl>
                                        <p:attrNameLst>
                                          <p:attrName>ppt_h</p:attrName>
                                        </p:attrNameLst>
                                      </p:cBhvr>
                                      <p:tavLst>
                                        <p:tav tm="0">
                                          <p:val>
                                            <p:fltVal val="0"/>
                                          </p:val>
                                        </p:tav>
                                        <p:tav tm="100000">
                                          <p:val>
                                            <p:strVal val="#ppt_h"/>
                                          </p:val>
                                        </p:tav>
                                      </p:tavLst>
                                    </p:anim>
                                    <p:anim calcmode="lin" valueType="num">
                                      <p:cBhvr>
                                        <p:cTn id="9" dur="1000" fill="hold"/>
                                        <p:tgtEl>
                                          <p:spTgt spid="1027"/>
                                        </p:tgtEl>
                                        <p:attrNameLst>
                                          <p:attrName>style.rotation</p:attrName>
                                        </p:attrNameLst>
                                      </p:cBhvr>
                                      <p:tavLst>
                                        <p:tav tm="0">
                                          <p:val>
                                            <p:fltVal val="90"/>
                                          </p:val>
                                        </p:tav>
                                        <p:tav tm="100000">
                                          <p:val>
                                            <p:fltVal val="0"/>
                                          </p:val>
                                        </p:tav>
                                      </p:tavLst>
                                    </p:anim>
                                    <p:animEffect transition="in" filter="fade">
                                      <p:cBhvr>
                                        <p:cTn id="10"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764704"/>
            <a:ext cx="8229600" cy="5832648"/>
          </a:xfrm>
        </p:spPr>
        <p:txBody>
          <a:bodyPr>
            <a:noAutofit/>
          </a:bodyPr>
          <a:lstStyle/>
          <a:p>
            <a:pPr marL="0" indent="0">
              <a:buNone/>
            </a:pPr>
            <a:r>
              <a:rPr lang="ru-RU" sz="2400" dirty="0">
                <a:solidFill>
                  <a:schemeClr val="bg1"/>
                </a:solidFill>
                <a:latin typeface="Monotype Corsiva" pitchFamily="66" charset="0"/>
              </a:rPr>
              <a:t> </a:t>
            </a:r>
            <a:r>
              <a:rPr lang="ru-RU" sz="2400" dirty="0" smtClean="0">
                <a:solidFill>
                  <a:schemeClr val="bg1"/>
                </a:solidFill>
                <a:latin typeface="Monotype Corsiva" pitchFamily="66" charset="0"/>
              </a:rPr>
              <a:t>   8 </a:t>
            </a:r>
            <a:r>
              <a:rPr lang="ru-RU" sz="2400" dirty="0">
                <a:solidFill>
                  <a:schemeClr val="bg1"/>
                </a:solidFill>
                <a:latin typeface="Monotype Corsiva" pitchFamily="66" charset="0"/>
              </a:rPr>
              <a:t>июля 1497 года армада торжественно вышла из Лиссабона. Вскоре корабли португальцев достигли Канарских островов, но Васко да Гама приказал обойти их стороной, не желая выдавать испанцам цель экспедиции. Короткая остановка была сделана на принадлежащих Португалии островах Зеленого мыса, где флотилия смогла пополнить запасы. Где-то близ берегов Сьерра-Леоне Гама по </a:t>
            </a:r>
            <a:r>
              <a:rPr lang="ru-RU" sz="2400" dirty="0" smtClean="0">
                <a:solidFill>
                  <a:schemeClr val="bg1"/>
                </a:solidFill>
                <a:latin typeface="Monotype Corsiva" pitchFamily="66" charset="0"/>
              </a:rPr>
              <a:t>совету </a:t>
            </a:r>
            <a:r>
              <a:rPr lang="ru-RU" sz="2400" dirty="0">
                <a:solidFill>
                  <a:schemeClr val="bg1"/>
                </a:solidFill>
                <a:latin typeface="Monotype Corsiva" pitchFamily="66" charset="0"/>
              </a:rPr>
              <a:t>Бартоломеу Диаша (чей корабль первое время плыл с эскадрой, а затем направился к крепости Сан-Жоржи-да-Мина на гвинейском побережье, </a:t>
            </a:r>
            <a:r>
              <a:rPr lang="ru-RU" sz="2400" dirty="0" smtClean="0">
                <a:solidFill>
                  <a:schemeClr val="bg1"/>
                </a:solidFill>
                <a:latin typeface="Monotype Corsiva" pitchFamily="66" charset="0"/>
              </a:rPr>
              <a:t>куда </a:t>
            </a:r>
            <a:r>
              <a:rPr lang="ru-RU" sz="2400" dirty="0">
                <a:solidFill>
                  <a:schemeClr val="bg1"/>
                </a:solidFill>
                <a:latin typeface="Monotype Corsiva" pitchFamily="66" charset="0"/>
              </a:rPr>
              <a:t>Диаш был назначен </a:t>
            </a:r>
            <a:r>
              <a:rPr lang="ru-RU" sz="2400" dirty="0" smtClean="0">
                <a:solidFill>
                  <a:schemeClr val="bg1"/>
                </a:solidFill>
                <a:latin typeface="Monotype Corsiva" pitchFamily="66" charset="0"/>
              </a:rPr>
              <a:t>губернатором), </a:t>
            </a:r>
            <a:r>
              <a:rPr lang="ru-RU" sz="2400" dirty="0">
                <a:solidFill>
                  <a:schemeClr val="bg1"/>
                </a:solidFill>
                <a:latin typeface="Monotype Corsiva" pitchFamily="66" charset="0"/>
              </a:rPr>
              <a:t>чтобы избежать </a:t>
            </a:r>
            <a:r>
              <a:rPr lang="ru-RU" sz="2400" dirty="0" smtClean="0">
                <a:solidFill>
                  <a:schemeClr val="bg1"/>
                </a:solidFill>
                <a:latin typeface="Monotype Corsiva" pitchFamily="66" charset="0"/>
              </a:rPr>
              <a:t>встречных ветров</a:t>
            </a:r>
            <a:r>
              <a:rPr lang="ru-RU" sz="2400" dirty="0">
                <a:solidFill>
                  <a:schemeClr val="bg1"/>
                </a:solidFill>
                <a:latin typeface="Monotype Corsiva" pitchFamily="66" charset="0"/>
              </a:rPr>
              <a:t>, двинулся на </a:t>
            </a:r>
            <a:r>
              <a:rPr lang="ru-RU" sz="2400" dirty="0" smtClean="0">
                <a:solidFill>
                  <a:schemeClr val="bg1"/>
                </a:solidFill>
                <a:latin typeface="Monotype Corsiva" pitchFamily="66" charset="0"/>
              </a:rPr>
              <a:t>юго-запад </a:t>
            </a:r>
            <a:r>
              <a:rPr lang="ru-RU" sz="2400" dirty="0">
                <a:solidFill>
                  <a:schemeClr val="bg1"/>
                </a:solidFill>
                <a:latin typeface="Monotype Corsiva" pitchFamily="66" charset="0"/>
              </a:rPr>
              <a:t>и углубился в </a:t>
            </a:r>
            <a:r>
              <a:rPr lang="ru-RU" sz="2400" dirty="0" smtClean="0">
                <a:solidFill>
                  <a:schemeClr val="bg1"/>
                </a:solidFill>
                <a:latin typeface="Monotype Corsiva" pitchFamily="66" charset="0"/>
              </a:rPr>
              <a:t>Атлантический </a:t>
            </a:r>
            <a:r>
              <a:rPr lang="ru-RU" sz="2400" dirty="0">
                <a:solidFill>
                  <a:schemeClr val="bg1"/>
                </a:solidFill>
                <a:latin typeface="Monotype Corsiva" pitchFamily="66" charset="0"/>
              </a:rPr>
              <a:t>океан, </a:t>
            </a:r>
            <a:r>
              <a:rPr lang="ru-RU" sz="2400" dirty="0" smtClean="0">
                <a:solidFill>
                  <a:schemeClr val="bg1"/>
                </a:solidFill>
                <a:latin typeface="Monotype Corsiva" pitchFamily="66" charset="0"/>
              </a:rPr>
              <a:t>лишь после </a:t>
            </a:r>
            <a:r>
              <a:rPr lang="ru-RU" sz="2400" dirty="0">
                <a:solidFill>
                  <a:schemeClr val="bg1"/>
                </a:solidFill>
                <a:latin typeface="Monotype Corsiva" pitchFamily="66" charset="0"/>
              </a:rPr>
              <a:t>экватора </a:t>
            </a:r>
            <a:r>
              <a:rPr lang="ru-RU" sz="2400" dirty="0" smtClean="0">
                <a:solidFill>
                  <a:schemeClr val="bg1"/>
                </a:solidFill>
                <a:latin typeface="Monotype Corsiva" pitchFamily="66" charset="0"/>
              </a:rPr>
              <a:t>повернув </a:t>
            </a:r>
            <a:r>
              <a:rPr lang="ru-RU" sz="2400" dirty="0">
                <a:solidFill>
                  <a:schemeClr val="bg1"/>
                </a:solidFill>
                <a:latin typeface="Monotype Corsiva" pitchFamily="66" charset="0"/>
              </a:rPr>
              <a:t>снова на юго-восток. </a:t>
            </a:r>
            <a:r>
              <a:rPr lang="ru-RU" sz="2400" dirty="0" smtClean="0">
                <a:solidFill>
                  <a:schemeClr val="bg1"/>
                </a:solidFill>
                <a:latin typeface="Monotype Corsiva" pitchFamily="66" charset="0"/>
              </a:rPr>
              <a:t>Прошло </a:t>
            </a:r>
            <a:r>
              <a:rPr lang="ru-RU" sz="2400" dirty="0">
                <a:solidFill>
                  <a:schemeClr val="bg1"/>
                </a:solidFill>
                <a:latin typeface="Monotype Corsiva" pitchFamily="66" charset="0"/>
              </a:rPr>
              <a:t>больше трех месяцев,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прежде </a:t>
            </a:r>
            <a:r>
              <a:rPr lang="ru-RU" sz="2400" dirty="0">
                <a:solidFill>
                  <a:schemeClr val="bg1"/>
                </a:solidFill>
                <a:latin typeface="Monotype Corsiva" pitchFamily="66" charset="0"/>
              </a:rPr>
              <a:t>чем португальцы </a:t>
            </a:r>
            <a:r>
              <a:rPr lang="ru-RU" sz="2400" dirty="0" smtClean="0">
                <a:solidFill>
                  <a:schemeClr val="bg1"/>
                </a:solidFill>
                <a:latin typeface="Monotype Corsiva" pitchFamily="66" charset="0"/>
              </a:rPr>
              <a:t>вновь </a:t>
            </a:r>
            <a:r>
              <a:rPr lang="ru-RU" sz="2400" dirty="0">
                <a:solidFill>
                  <a:schemeClr val="bg1"/>
                </a:solidFill>
                <a:latin typeface="Monotype Corsiva" pitchFamily="66" charset="0"/>
              </a:rPr>
              <a:t>увидели землю.</a:t>
            </a:r>
          </a:p>
        </p:txBody>
      </p:sp>
      <p:sp>
        <p:nvSpPr>
          <p:cNvPr id="3" name="Заголовок 2"/>
          <p:cNvSpPr>
            <a:spLocks noGrp="1"/>
          </p:cNvSpPr>
          <p:nvPr>
            <p:ph type="title"/>
          </p:nvPr>
        </p:nvSpPr>
        <p:spPr>
          <a:xfrm>
            <a:off x="395536" y="116632"/>
            <a:ext cx="2304256" cy="606896"/>
          </a:xfrm>
        </p:spPr>
        <p:txBody>
          <a:bodyPr>
            <a:normAutofit/>
          </a:bodyPr>
          <a:lstStyle/>
          <a:p>
            <a:pPr algn="ctr"/>
            <a:r>
              <a:rPr lang="ru-RU" sz="2800" u="sng" dirty="0" smtClean="0">
                <a:solidFill>
                  <a:schemeClr val="bg1"/>
                </a:solidFill>
                <a:latin typeface="Monotype Corsiva" pitchFamily="66" charset="0"/>
              </a:rPr>
              <a:t>Путь.</a:t>
            </a:r>
            <a:endParaRPr lang="ru-RU" sz="2800" u="sng" dirty="0">
              <a:solidFill>
                <a:schemeClr val="bg1"/>
              </a:solidFill>
              <a:latin typeface="Monotype Corsiva" pitchFamily="66" charset="0"/>
            </a:endParaRPr>
          </a:p>
        </p:txBody>
      </p:sp>
    </p:spTree>
    <p:extLst>
      <p:ext uri="{BB962C8B-B14F-4D97-AF65-F5344CB8AC3E}">
        <p14:creationId xmlns:p14="http://schemas.microsoft.com/office/powerpoint/2010/main" xmlns="" val="2192539022"/>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576" y="188640"/>
            <a:ext cx="7575500" cy="56946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chemeClr val="accent1"/>
                </a:solidFill>
              </a14:hiddenFill>
            </a:ext>
          </a:extLst>
        </p:spPr>
      </p:pic>
      <p:sp>
        <p:nvSpPr>
          <p:cNvPr id="4" name="Прямоугольник 3"/>
          <p:cNvSpPr/>
          <p:nvPr/>
        </p:nvSpPr>
        <p:spPr>
          <a:xfrm>
            <a:off x="2049668" y="5911297"/>
            <a:ext cx="5009705" cy="523220"/>
          </a:xfrm>
          <a:prstGeom prst="rect">
            <a:avLst/>
          </a:prstGeom>
        </p:spPr>
        <p:txBody>
          <a:bodyPr wrap="none">
            <a:spAutoFit/>
          </a:bodyPr>
          <a:lstStyle/>
          <a:p>
            <a:r>
              <a:rPr lang="ru-RU" sz="2800" dirty="0" smtClean="0">
                <a:solidFill>
                  <a:schemeClr val="bg1"/>
                </a:solidFill>
                <a:latin typeface="Monotype Corsiva" pitchFamily="66" charset="0"/>
              </a:rPr>
              <a:t>Отплытие Васко да Гамы в Индию</a:t>
            </a:r>
            <a:endParaRPr lang="ru-RU" sz="2800" dirty="0">
              <a:solidFill>
                <a:schemeClr val="bg1"/>
              </a:solidFill>
              <a:latin typeface="Monotype Corsiva" pitchFamily="66" charset="0"/>
            </a:endParaRPr>
          </a:p>
        </p:txBody>
      </p:sp>
    </p:spTree>
    <p:extLst>
      <p:ext uri="{BB962C8B-B14F-4D97-AF65-F5344CB8AC3E}">
        <p14:creationId xmlns:p14="http://schemas.microsoft.com/office/powerpoint/2010/main" xmlns="" val="221958611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fltVal val="0"/>
                                          </p:val>
                                        </p:tav>
                                        <p:tav tm="100000">
                                          <p:val>
                                            <p:strVal val="#ppt_w"/>
                                          </p:val>
                                        </p:tav>
                                      </p:tavLst>
                                    </p:anim>
                                    <p:anim calcmode="lin" valueType="num">
                                      <p:cBhvr>
                                        <p:cTn id="8" dur="1000" fill="hold"/>
                                        <p:tgtEl>
                                          <p:spTgt spid="6146"/>
                                        </p:tgtEl>
                                        <p:attrNameLst>
                                          <p:attrName>ppt_h</p:attrName>
                                        </p:attrNameLst>
                                      </p:cBhvr>
                                      <p:tavLst>
                                        <p:tav tm="0">
                                          <p:val>
                                            <p:fltVal val="0"/>
                                          </p:val>
                                        </p:tav>
                                        <p:tav tm="100000">
                                          <p:val>
                                            <p:strVal val="#ppt_h"/>
                                          </p:val>
                                        </p:tav>
                                      </p:tavLst>
                                    </p:anim>
                                    <p:anim calcmode="lin" valueType="num">
                                      <p:cBhvr>
                                        <p:cTn id="9" dur="1000" fill="hold"/>
                                        <p:tgtEl>
                                          <p:spTgt spid="6146"/>
                                        </p:tgtEl>
                                        <p:attrNameLst>
                                          <p:attrName>style.rotation</p:attrName>
                                        </p:attrNameLst>
                                      </p:cBhvr>
                                      <p:tavLst>
                                        <p:tav tm="0">
                                          <p:val>
                                            <p:fltVal val="90"/>
                                          </p:val>
                                        </p:tav>
                                        <p:tav tm="100000">
                                          <p:val>
                                            <p:fltVal val="0"/>
                                          </p:val>
                                        </p:tav>
                                      </p:tavLst>
                                    </p:anim>
                                    <p:animEffect transition="in" filter="fade">
                                      <p:cBhvr>
                                        <p:cTn id="10" dur="1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404664"/>
            <a:ext cx="8229600" cy="6120680"/>
          </a:xfrm>
        </p:spPr>
        <p:txBody>
          <a:bodyPr>
            <a:normAutofit fontScale="92500" lnSpcReduction="20000"/>
          </a:bodyPr>
          <a:lstStyle/>
          <a:p>
            <a:pPr marL="0" indent="0">
              <a:buNone/>
            </a:pPr>
            <a:r>
              <a:rPr lang="ru-RU" sz="2400" dirty="0" smtClean="0">
                <a:solidFill>
                  <a:schemeClr val="bg1"/>
                </a:solidFill>
                <a:latin typeface="Monotype Corsiva" pitchFamily="66" charset="0"/>
              </a:rPr>
              <a:t>    4 </a:t>
            </a:r>
            <a:r>
              <a:rPr lang="ru-RU" sz="2400" dirty="0">
                <a:solidFill>
                  <a:schemeClr val="bg1"/>
                </a:solidFill>
                <a:latin typeface="Monotype Corsiva" pitchFamily="66" charset="0"/>
              </a:rPr>
              <a:t>ноября корабли бросили якорь в бухте, которой дали имя Святой Елены. Здесь Васко да Гама приказал остановиться для ремонта. Однако португальцы вскоре вступили в конфликт с местными жителями и произошло вооруженное столкновение. Серьезных потерь хорошо вооруженные моряки не понесли, однако стрелой в ногу был ранен сам Васко да Гама. Значительно позже этот эпизод весьма подробно опишет Камоэнс в своей поэме «Лузиады</a:t>
            </a:r>
            <a:r>
              <a:rPr lang="ru-RU" sz="2400" dirty="0" smtClean="0">
                <a:solidFill>
                  <a:schemeClr val="bg1"/>
                </a:solidFill>
                <a:latin typeface="Monotype Corsiva" pitchFamily="66" charset="0"/>
              </a:rPr>
              <a:t>».</a:t>
            </a:r>
          </a:p>
          <a:p>
            <a:pPr marL="0" indent="0">
              <a:buNone/>
            </a:pPr>
            <a:r>
              <a:rPr lang="ru-RU" sz="2400" dirty="0">
                <a:solidFill>
                  <a:schemeClr val="bg1"/>
                </a:solidFill>
                <a:latin typeface="Monotype Corsiva" pitchFamily="66" charset="0"/>
              </a:rPr>
              <a:t> К концу декабря 1497 года к религиозному празднику Рождества португальские суда, шедшие на северо-восток, находились приблизительно против высокого берега, названного Гамой Натал («Рождество»). 11 января 1498 года флотилия остановилась в устье какой-то реки. Когда моряки высадились на берег, к ним подошла толпа людей, резко отличавшихся от тех которых они встречали раньше в стране Конго и говоривший на местном языке банту, обратился с речью к подошедшим, и те его поняли (все языки семьи банту сходны). Страна была густо населена земледельцами, обрабатывающими железо и цветные металлы: моряки видели у них железные наконечники на стрелах и копьях, кинжалы, медные браслеты и другие украшения. Португальцев они встретили дружелюбно, и Гама назвал эту землю «Страной добрых людей». Продвигаясь на север, суда 25 января вошли в лиман, куда впадало несколько рек. Жители и здесь хорошо приняли чужеземцев.</a:t>
            </a:r>
          </a:p>
        </p:txBody>
      </p:sp>
    </p:spTree>
    <p:extLst>
      <p:ext uri="{BB962C8B-B14F-4D97-AF65-F5344CB8AC3E}">
        <p14:creationId xmlns:p14="http://schemas.microsoft.com/office/powerpoint/2010/main" xmlns="" val="1015558345"/>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332656"/>
            <a:ext cx="8496944" cy="6336704"/>
          </a:xfrm>
        </p:spPr>
        <p:txBody>
          <a:bodyPr>
            <a:noAutofit/>
          </a:bodyPr>
          <a:lstStyle/>
          <a:p>
            <a:pPr marL="0" indent="0">
              <a:buNone/>
            </a:pPr>
            <a:r>
              <a:rPr lang="ru-RU" sz="2400" dirty="0" smtClean="0">
                <a:solidFill>
                  <a:schemeClr val="bg1"/>
                </a:solidFill>
                <a:latin typeface="Monotype Corsiva" pitchFamily="66" charset="0"/>
              </a:rPr>
              <a:t>    Через </a:t>
            </a:r>
            <a:r>
              <a:rPr lang="ru-RU" sz="2400" dirty="0">
                <a:solidFill>
                  <a:schemeClr val="bg1"/>
                </a:solidFill>
                <a:latin typeface="Monotype Corsiva" pitchFamily="66" charset="0"/>
              </a:rPr>
              <a:t>неделю флотилия подошла к портовому городу Момбаса, Гама задержал в море арабское доу, разграбил его и захватил 30 человек. 14 апреля он стал на якорь в гавани Малинди. Местный шейх дружелюбно встретил Гаму, так как сам враждовал с Момбасой. Он заключил с португальцами союз против общего врага и дал им надежного старика лоцмана Ибн Маджида, который должен был довести их до Юго-Западной Индии. С ним португальцы вышли 24 апреля из Малинди. Ибн Маджид взял курс на северо-восток и, пользуясь попутным муссоном, довёл суда до Индии, берег которой показался 17 мая. Увидев индийскую землю, Ибн Маджид отошел подальше от опасного берега и повернул на юг. Через три дня показался высокий мыс, вероятно гора Дели. Тогда лоцман подошёл к адмиралу со словами: «Вот она страна, к которой вы стремились». К вечеру 20 мая 1498 года португальские суда, продвинувшись к югу на 100 километров, остановились на рейде против города Каликут (ныне Кожикоде).</a:t>
            </a:r>
          </a:p>
        </p:txBody>
      </p:sp>
    </p:spTree>
    <p:extLst>
      <p:ext uri="{BB962C8B-B14F-4D97-AF65-F5344CB8AC3E}">
        <p14:creationId xmlns:p14="http://schemas.microsoft.com/office/powerpoint/2010/main" xmlns="" val="3027662395"/>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188640"/>
            <a:ext cx="8424936" cy="6480720"/>
          </a:xfrm>
        </p:spPr>
        <p:txBody>
          <a:bodyPr>
            <a:normAutofit fontScale="92500" lnSpcReduction="10000"/>
          </a:bodyPr>
          <a:lstStyle/>
          <a:p>
            <a:pPr marL="0" indent="0">
              <a:buNone/>
            </a:pPr>
            <a:r>
              <a:rPr lang="ru-RU" dirty="0" smtClean="0">
                <a:solidFill>
                  <a:schemeClr val="bg1"/>
                </a:solidFill>
                <a:latin typeface="Monotype Corsiva" pitchFamily="66" charset="0"/>
              </a:rPr>
              <a:t>    На </a:t>
            </a:r>
            <a:r>
              <a:rPr lang="ru-RU" dirty="0">
                <a:solidFill>
                  <a:schemeClr val="bg1"/>
                </a:solidFill>
                <a:latin typeface="Monotype Corsiva" pitchFamily="66" charset="0"/>
              </a:rPr>
              <a:t>обратном маршруте португальцы захватили несколько торговых судов. В свою очередь, правитель Гоа хотел заманить и захватить эскадру, чтобы использовать суда в </a:t>
            </a:r>
            <a:r>
              <a:rPr lang="ru-RU" dirty="0" err="1">
                <a:solidFill>
                  <a:schemeClr val="bg1"/>
                </a:solidFill>
                <a:latin typeface="Monotype Corsiva" pitchFamily="66" charset="0"/>
              </a:rPr>
              <a:t>борэбе</a:t>
            </a:r>
            <a:r>
              <a:rPr lang="ru-RU" dirty="0">
                <a:solidFill>
                  <a:schemeClr val="bg1"/>
                </a:solidFill>
                <a:latin typeface="Monotype Corsiva" pitchFamily="66" charset="0"/>
              </a:rPr>
              <a:t> с соседями. Приходилось отбиваться от пиратов. Трехмесячный маршрут к берегам Африки сопровождали жара и болезни экипажей. И только 2 января 1499 года моряки увидели богатый город Могадишо. Не решаясь высадиться с немногочисленной измученной лишениями командой, да Гама приказал «для острастки» обстрелять город из бомбард. 7 января мореплаватели прибыли в Малинди, где за пять дней благодаря хорошей пище и фруктам, предоставленным шейхом, моряки окрепли. Но все равно экипажи так уменьшились, что 13 января на стоянке южнее Момбасы пришлось сжечь одно из судов. 28 января миновали остров Занзибар, а 1 февраля сделали остановку у острова Сан-Жоржи, у Мозамбика, 20 марта обогнули мыс Доброй Надежды. 16 апреля попутный ветер донес суда до островов Зеленого мыса. Оттуда Васко да Гама послал вперед корабль, который 10 июля доставил в Португалию весть об успехе экспедиции. Сам капитан-командир задержался из-за болезни брата.</a:t>
            </a:r>
          </a:p>
        </p:txBody>
      </p:sp>
    </p:spTree>
    <p:extLst>
      <p:ext uri="{BB962C8B-B14F-4D97-AF65-F5344CB8AC3E}">
        <p14:creationId xmlns:p14="http://schemas.microsoft.com/office/powerpoint/2010/main" xmlns="" val="1746366070"/>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7504" y="332656"/>
            <a:ext cx="8676456" cy="6480720"/>
          </a:xfrm>
        </p:spPr>
        <p:txBody>
          <a:bodyPr>
            <a:normAutofit/>
          </a:bodyPr>
          <a:lstStyle/>
          <a:p>
            <a:pPr marL="0" indent="0">
              <a:buNone/>
            </a:pPr>
            <a:r>
              <a:rPr lang="ru-RU" sz="2400" dirty="0" smtClean="0">
                <a:solidFill>
                  <a:schemeClr val="bg1"/>
                </a:solidFill>
                <a:latin typeface="Monotype Corsiva" pitchFamily="66" charset="0"/>
              </a:rPr>
              <a:t>    Только </a:t>
            </a:r>
            <a:r>
              <a:rPr lang="ru-RU" sz="2400" dirty="0">
                <a:solidFill>
                  <a:schemeClr val="bg1"/>
                </a:solidFill>
                <a:latin typeface="Monotype Corsiva" pitchFamily="66" charset="0"/>
              </a:rPr>
              <a:t>18 сентября 1499 года Васко да Гама торжественно вернулся в Лиссабон. Возвратились лишь два судна и 55 человек. Ценой гибели остальных был открыт путь в Южную Азию вокруг Африки. Уже в 1500—1501 годах португальцы начали торговлю с Индией, затем, пользуясь </a:t>
            </a:r>
            <a:r>
              <a:rPr lang="ru-RU" sz="2400" dirty="0" smtClean="0">
                <a:solidFill>
                  <a:schemeClr val="bg1"/>
                </a:solidFill>
                <a:latin typeface="Monotype Corsiva" pitchFamily="66" charset="0"/>
              </a:rPr>
              <a:t>вооруженной</a:t>
            </a:r>
          </a:p>
          <a:p>
            <a:pPr marL="0" indent="0">
              <a:buNone/>
            </a:pPr>
            <a:r>
              <a:rPr lang="ru-RU" sz="2400" dirty="0" smtClean="0">
                <a:solidFill>
                  <a:schemeClr val="bg1"/>
                </a:solidFill>
                <a:latin typeface="Monotype Corsiva" pitchFamily="66" charset="0"/>
              </a:rPr>
              <a:t> </a:t>
            </a:r>
            <a:r>
              <a:rPr lang="ru-RU" sz="2400" dirty="0">
                <a:solidFill>
                  <a:schemeClr val="bg1"/>
                </a:solidFill>
                <a:latin typeface="Monotype Corsiva" pitchFamily="66" charset="0"/>
              </a:rPr>
              <a:t>силой, основали свои опорные пункты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на </a:t>
            </a:r>
            <a:r>
              <a:rPr lang="ru-RU" sz="2400" dirty="0">
                <a:solidFill>
                  <a:schemeClr val="bg1"/>
                </a:solidFill>
                <a:latin typeface="Monotype Corsiva" pitchFamily="66" charset="0"/>
              </a:rPr>
              <a:t>территории полуострова,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а </a:t>
            </a:r>
            <a:r>
              <a:rPr lang="ru-RU" sz="2400" dirty="0">
                <a:solidFill>
                  <a:schemeClr val="bg1"/>
                </a:solidFill>
                <a:latin typeface="Monotype Corsiva" pitchFamily="66" charset="0"/>
              </a:rPr>
              <a:t>в 1511 году овладели Малаккой </a:t>
            </a:r>
            <a:r>
              <a:rPr lang="ru-RU" sz="2400" dirty="0" smtClean="0">
                <a:solidFill>
                  <a:schemeClr val="bg1"/>
                </a:solidFill>
                <a:latin typeface="Monotype Corsiva" pitchFamily="66" charset="0"/>
              </a:rPr>
              <a:t>—</a:t>
            </a:r>
          </a:p>
          <a:p>
            <a:pPr marL="0" indent="0">
              <a:buNone/>
            </a:pPr>
            <a:r>
              <a:rPr lang="ru-RU" sz="2400" dirty="0" smtClean="0">
                <a:solidFill>
                  <a:schemeClr val="bg1"/>
                </a:solidFill>
                <a:latin typeface="Monotype Corsiva" pitchFamily="66" charset="0"/>
              </a:rPr>
              <a:t> </a:t>
            </a:r>
            <a:r>
              <a:rPr lang="ru-RU" sz="2400" dirty="0">
                <a:solidFill>
                  <a:schemeClr val="bg1"/>
                </a:solidFill>
                <a:latin typeface="Monotype Corsiva" pitchFamily="66" charset="0"/>
              </a:rPr>
              <a:t>истинной страной пряностей.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Король </a:t>
            </a:r>
            <a:r>
              <a:rPr lang="ru-RU" sz="2400" dirty="0">
                <a:solidFill>
                  <a:schemeClr val="bg1"/>
                </a:solidFill>
                <a:latin typeface="Monotype Corsiva" pitchFamily="66" charset="0"/>
              </a:rPr>
              <a:t>по возвращении присвоил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Васко </a:t>
            </a:r>
            <a:r>
              <a:rPr lang="ru-RU" sz="2400" dirty="0">
                <a:solidFill>
                  <a:schemeClr val="bg1"/>
                </a:solidFill>
                <a:latin typeface="Monotype Corsiva" pitchFamily="66" charset="0"/>
              </a:rPr>
              <a:t>да Гаме титул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a:t>
            </a:r>
            <a:r>
              <a:rPr lang="ru-RU" sz="2400" dirty="0">
                <a:solidFill>
                  <a:schemeClr val="bg1"/>
                </a:solidFill>
                <a:latin typeface="Monotype Corsiva" pitchFamily="66" charset="0"/>
              </a:rPr>
              <a:t>дон», как представителю знати,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и </a:t>
            </a:r>
            <a:r>
              <a:rPr lang="ru-RU" sz="2400" dirty="0">
                <a:solidFill>
                  <a:schemeClr val="bg1"/>
                </a:solidFill>
                <a:latin typeface="Monotype Corsiva" pitchFamily="66" charset="0"/>
              </a:rPr>
              <a:t>пенсию в 1000 крузаду.</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0" y="1954552"/>
            <a:ext cx="4472487" cy="426556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14614522"/>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908720"/>
            <a:ext cx="8229600" cy="5616624"/>
          </a:xfrm>
        </p:spPr>
        <p:txBody>
          <a:bodyPr>
            <a:noAutofit/>
          </a:bodyPr>
          <a:lstStyle/>
          <a:p>
            <a:r>
              <a:rPr lang="ru-RU" sz="2400" dirty="0" smtClean="0">
                <a:solidFill>
                  <a:schemeClr val="bg1"/>
                </a:solidFill>
                <a:latin typeface="Monotype Corsiva" pitchFamily="66" charset="0"/>
              </a:rPr>
              <a:t>Во </a:t>
            </a:r>
            <a:r>
              <a:rPr lang="ru-RU" sz="2400" dirty="0">
                <a:solidFill>
                  <a:schemeClr val="bg1"/>
                </a:solidFill>
                <a:latin typeface="Monotype Corsiva" pitchFamily="66" charset="0"/>
              </a:rPr>
              <a:t>время одного из путешествий Васко да Гама выменял у африканских туземцев быка и изделия из слоновой кости за несколько красных шапок.</a:t>
            </a:r>
          </a:p>
          <a:p>
            <a:r>
              <a:rPr lang="ru-RU" sz="2400" dirty="0">
                <a:solidFill>
                  <a:schemeClr val="bg1"/>
                </a:solidFill>
                <a:latin typeface="Monotype Corsiva" pitchFamily="66" charset="0"/>
              </a:rPr>
              <a:t>Во время экспедиции из сотни моряков выжило всего 55.</a:t>
            </a:r>
          </a:p>
          <a:p>
            <a:r>
              <a:rPr lang="ru-RU" sz="2400" dirty="0">
                <a:solidFill>
                  <a:schemeClr val="bg1"/>
                </a:solidFill>
                <a:latin typeface="Monotype Corsiva" pitchFamily="66" charset="0"/>
              </a:rPr>
              <a:t>Васко да Гама отличался жестокостью по отношению к населению Индии, аргументируя это тем, что среди них много мусульман. Так, он уничтожил несколько десятков кораблей каликутских и арабских купцов и торговцев, обстрелял Гоа и Каликут.</a:t>
            </a:r>
          </a:p>
          <a:p>
            <a:r>
              <a:rPr lang="ru-RU" sz="2400" dirty="0">
                <a:solidFill>
                  <a:schemeClr val="bg1"/>
                </a:solidFill>
                <a:latin typeface="Monotype Corsiva" pitchFamily="66" charset="0"/>
              </a:rPr>
              <a:t>В честь Васко да Гамы назван бразильский футбольный клуб.</a:t>
            </a:r>
          </a:p>
          <a:p>
            <a:r>
              <a:rPr lang="ru-RU" sz="2400" dirty="0">
                <a:solidFill>
                  <a:schemeClr val="bg1"/>
                </a:solidFill>
                <a:latin typeface="Monotype Corsiva" pitchFamily="66" charset="0"/>
              </a:rPr>
              <a:t>В 1998 широко отмечалось 500-летие первого путешествия Васко да Гамы. 4 апреля в устье Тежу (Лиссабон) был торжественно открыт самый длинный в Европе мост, названный в честь великого мореплавателя.</a:t>
            </a:r>
          </a:p>
          <a:p>
            <a:r>
              <a:rPr lang="ru-RU" sz="2400" dirty="0">
                <a:solidFill>
                  <a:schemeClr val="bg1"/>
                </a:solidFill>
                <a:latin typeface="Monotype Corsiva" pitchFamily="66" charset="0"/>
              </a:rPr>
              <a:t>В честь Васко да Гамы назван город в Гоа.</a:t>
            </a:r>
          </a:p>
        </p:txBody>
      </p:sp>
      <p:sp>
        <p:nvSpPr>
          <p:cNvPr id="4" name="Заголовок 3"/>
          <p:cNvSpPr>
            <a:spLocks noGrp="1"/>
          </p:cNvSpPr>
          <p:nvPr>
            <p:ph type="title"/>
          </p:nvPr>
        </p:nvSpPr>
        <p:spPr>
          <a:xfrm>
            <a:off x="467544" y="260648"/>
            <a:ext cx="3096344" cy="571128"/>
          </a:xfrm>
        </p:spPr>
        <p:txBody>
          <a:bodyPr>
            <a:normAutofit/>
          </a:bodyPr>
          <a:lstStyle/>
          <a:p>
            <a:r>
              <a:rPr lang="ru-RU" sz="2800" u="sng" dirty="0">
                <a:solidFill>
                  <a:schemeClr val="bg1"/>
                </a:solidFill>
                <a:latin typeface="Monotype Corsiva" pitchFamily="66" charset="0"/>
              </a:rPr>
              <a:t>Интересные </a:t>
            </a:r>
            <a:r>
              <a:rPr lang="ru-RU" sz="2800" u="sng" dirty="0" smtClean="0">
                <a:solidFill>
                  <a:schemeClr val="bg1"/>
                </a:solidFill>
                <a:latin typeface="Monotype Corsiva" pitchFamily="66" charset="0"/>
              </a:rPr>
              <a:t>факты</a:t>
            </a:r>
            <a:endParaRPr lang="ru-RU" sz="2800" u="sng" dirty="0">
              <a:solidFill>
                <a:schemeClr val="bg1"/>
              </a:solidFill>
              <a:latin typeface="Monotype Corsiva" pitchFamily="66" charset="0"/>
            </a:endParaRPr>
          </a:p>
        </p:txBody>
      </p:sp>
    </p:spTree>
    <p:extLst>
      <p:ext uri="{BB962C8B-B14F-4D97-AF65-F5344CB8AC3E}">
        <p14:creationId xmlns:p14="http://schemas.microsoft.com/office/powerpoint/2010/main" xmlns="" val="24966078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b="2823"/>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Заголовок 2"/>
          <p:cNvSpPr>
            <a:spLocks noGrp="1"/>
          </p:cNvSpPr>
          <p:nvPr>
            <p:ph type="title"/>
          </p:nvPr>
        </p:nvSpPr>
        <p:spPr>
          <a:xfrm>
            <a:off x="3419872" y="5805264"/>
            <a:ext cx="2746648" cy="966936"/>
          </a:xfrm>
        </p:spPr>
        <p:txBody>
          <a:bodyPr>
            <a:normAutofit/>
          </a:bodyPr>
          <a:lstStyle/>
          <a:p>
            <a:r>
              <a:rPr lang="ru-RU" sz="5400" b="1" u="sng"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rPr>
              <a:t>Конец</a:t>
            </a:r>
            <a:endParaRPr lang="ru-RU" sz="5400" b="1" u="sng"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77041116"/>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332656"/>
            <a:ext cx="8229600" cy="6192688"/>
          </a:xfrm>
        </p:spPr>
        <p:txBody>
          <a:bodyPr>
            <a:normAutofit lnSpcReduction="10000"/>
          </a:bodyPr>
          <a:lstStyle/>
          <a:p>
            <a:pPr marL="0" indent="0">
              <a:buNone/>
            </a:pPr>
            <a:r>
              <a:rPr lang="ru-RU" sz="2400" dirty="0" smtClean="0">
                <a:solidFill>
                  <a:schemeClr val="bg1"/>
                </a:solidFill>
                <a:latin typeface="Monotype Corsiva" pitchFamily="66" charset="0"/>
              </a:rPr>
              <a:t>    Васко </a:t>
            </a:r>
            <a:r>
              <a:rPr lang="ru-RU" sz="2400" dirty="0">
                <a:solidFill>
                  <a:schemeClr val="bg1"/>
                </a:solidFill>
                <a:latin typeface="Monotype Corsiva" pitchFamily="66" charset="0"/>
              </a:rPr>
              <a:t>да Гама родился в 1460 (по другой версии — в 1469 году) в семье алкайда города Синеш, португальского рыцаря Эштевана да Гама (1430—1497) и Изабел Содре. У будущего великого мореплавателя было несколько братьев, старший из которых, Паулу, позже тоже участвовал в плавании в Индию. Род да Гама был хоть и не самым знатным в королевстве, но все же довольно древним и заслуженным — так, один из предков Васко, Алвару Анниш да Гама, служил во время Реконкисты королю Афонсу III, и, отличившись в боях с маврами, получил рыцарское </a:t>
            </a:r>
            <a:r>
              <a:rPr lang="ru-RU" sz="2400" dirty="0" smtClean="0">
                <a:solidFill>
                  <a:schemeClr val="bg1"/>
                </a:solidFill>
                <a:latin typeface="Monotype Corsiva" pitchFamily="66" charset="0"/>
              </a:rPr>
              <a:t>звание.</a:t>
            </a:r>
          </a:p>
          <a:p>
            <a:pPr marL="0" indent="0">
              <a:buNone/>
            </a:pPr>
            <a:r>
              <a:rPr lang="ru-RU" sz="2400" dirty="0">
                <a:solidFill>
                  <a:schemeClr val="bg1"/>
                </a:solidFill>
                <a:latin typeface="Monotype Corsiva" pitchFamily="66" charset="0"/>
              </a:rPr>
              <a:t>    В 1480-х вместе с братьями Васко да Гама вступил в орден Сантьяго. Образование и знания о навигации получил в </a:t>
            </a:r>
            <a:r>
              <a:rPr lang="ru-RU" sz="2400" dirty="0" err="1">
                <a:solidFill>
                  <a:schemeClr val="bg1"/>
                </a:solidFill>
                <a:latin typeface="Monotype Corsiva" pitchFamily="66" charset="0"/>
              </a:rPr>
              <a:t>Эворе</a:t>
            </a:r>
            <a:r>
              <a:rPr lang="ru-RU" sz="2400" dirty="0">
                <a:solidFill>
                  <a:schemeClr val="bg1"/>
                </a:solidFill>
                <a:latin typeface="Monotype Corsiva" pitchFamily="66" charset="0"/>
              </a:rPr>
              <a:t>. Васко с молодых лет участвовал в морских сражениях. Когда в 1492 г. французские корсары захватили португальскую каравеллу с золотом, шедшую из Гвинеи в Португалию, король поручил ему пройти вдоль французского побережья и захватить все французские суда на рейдах. Молодой дворянин выполнил это поручение весьма быстро и эффективно, и после этого королю Франции пришлось вернуть захваченное судно. Тогда впервые о Васко да Гаме узнали.</a:t>
            </a:r>
          </a:p>
        </p:txBody>
      </p:sp>
    </p:spTree>
    <p:extLst>
      <p:ext uri="{BB962C8B-B14F-4D97-AF65-F5344CB8AC3E}">
        <p14:creationId xmlns:p14="http://schemas.microsoft.com/office/powerpoint/2010/main" xmlns="" val="2098697769"/>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836711"/>
            <a:ext cx="8496944" cy="5846415"/>
          </a:xfrm>
        </p:spPr>
        <p:txBody>
          <a:bodyPr>
            <a:normAutofit fontScale="92500"/>
          </a:bodyPr>
          <a:lstStyle/>
          <a:p>
            <a:pPr marL="0" indent="0">
              <a:buNone/>
            </a:pPr>
            <a:r>
              <a:rPr lang="ru-RU" sz="2400" dirty="0" smtClean="0">
                <a:solidFill>
                  <a:schemeClr val="bg1"/>
                </a:solidFill>
                <a:latin typeface="Monotype Corsiva" pitchFamily="66" charset="0"/>
              </a:rPr>
              <a:t>    Поиск </a:t>
            </a:r>
            <a:r>
              <a:rPr lang="ru-RU" sz="2400" dirty="0">
                <a:solidFill>
                  <a:schemeClr val="bg1"/>
                </a:solidFill>
                <a:latin typeface="Monotype Corsiva" pitchFamily="66" charset="0"/>
              </a:rPr>
              <a:t>морского пути в Индию был для Португалии, по сути, задачей века. Страна, расположенная в стороне от главных торговых маршрутов того времени, не могла с большой выгодой для себя участвовать в мировой торговле. Экспорт был невелик, а ценные товары Востока, такие, как пряности, португальцам приходилось покупать по очень высоким ценам, тогда как страна после Реконкисты и войн с Кастилией была бедна и не имела для этого финансовых возможностей</a:t>
            </a:r>
            <a:r>
              <a:rPr lang="ru-RU" sz="2400" dirty="0" smtClean="0">
                <a:solidFill>
                  <a:schemeClr val="bg1"/>
                </a:solidFill>
                <a:latin typeface="Monotype Corsiva" pitchFamily="66" charset="0"/>
              </a:rPr>
              <a:t>.</a:t>
            </a:r>
          </a:p>
          <a:p>
            <a:pPr marL="0" indent="0">
              <a:buNone/>
            </a:pPr>
            <a:r>
              <a:rPr lang="ru-RU" sz="2400" dirty="0">
                <a:solidFill>
                  <a:schemeClr val="bg1"/>
                </a:solidFill>
                <a:latin typeface="Monotype Corsiva" pitchFamily="66" charset="0"/>
              </a:rPr>
              <a:t>    Однако географическое положение Португалии весьма благоприятствовало </a:t>
            </a:r>
            <a:r>
              <a:rPr lang="ru-RU" sz="2400" dirty="0" smtClean="0">
                <a:solidFill>
                  <a:schemeClr val="bg1"/>
                </a:solidFill>
                <a:latin typeface="Monotype Corsiva" pitchFamily="66" charset="0"/>
              </a:rPr>
              <a:t>				открытиям </a:t>
            </a:r>
          </a:p>
          <a:p>
            <a:pPr marL="0" indent="0">
              <a:buNone/>
            </a:pPr>
            <a:r>
              <a:rPr lang="ru-RU" sz="2400" dirty="0" smtClean="0">
                <a:solidFill>
                  <a:schemeClr val="bg1"/>
                </a:solidFill>
                <a:latin typeface="Monotype Corsiva" pitchFamily="66" charset="0"/>
              </a:rPr>
              <a:t>			на </a:t>
            </a:r>
            <a:r>
              <a:rPr lang="ru-RU" sz="2400" dirty="0">
                <a:solidFill>
                  <a:schemeClr val="bg1"/>
                </a:solidFill>
                <a:latin typeface="Monotype Corsiva" pitchFamily="66" charset="0"/>
              </a:rPr>
              <a:t>западном берегу Африки </a:t>
            </a:r>
            <a:r>
              <a:rPr lang="ru-RU" sz="2400" dirty="0" smtClean="0">
                <a:solidFill>
                  <a:schemeClr val="bg1"/>
                </a:solidFill>
                <a:latin typeface="Monotype Corsiva" pitchFamily="66" charset="0"/>
              </a:rPr>
              <a:t>и</a:t>
            </a:r>
          </a:p>
          <a:p>
            <a:pPr marL="0" indent="0">
              <a:buNone/>
            </a:pPr>
            <a:r>
              <a:rPr lang="ru-RU" sz="2400" dirty="0" smtClean="0">
                <a:solidFill>
                  <a:schemeClr val="bg1"/>
                </a:solidFill>
                <a:latin typeface="Monotype Corsiva" pitchFamily="66" charset="0"/>
              </a:rPr>
              <a:t> 			попыткам </a:t>
            </a:r>
            <a:r>
              <a:rPr lang="ru-RU" sz="2400" dirty="0">
                <a:solidFill>
                  <a:schemeClr val="bg1"/>
                </a:solidFill>
                <a:latin typeface="Monotype Corsiva" pitchFamily="66" charset="0"/>
              </a:rPr>
              <a:t>найти морской путь в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			«</a:t>
            </a:r>
            <a:r>
              <a:rPr lang="ru-RU" sz="2400" dirty="0">
                <a:solidFill>
                  <a:schemeClr val="bg1"/>
                </a:solidFill>
                <a:latin typeface="Monotype Corsiva" pitchFamily="66" charset="0"/>
              </a:rPr>
              <a:t>страну пряностей». Эту идею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			начал </a:t>
            </a:r>
            <a:r>
              <a:rPr lang="ru-RU" sz="2400" dirty="0">
                <a:solidFill>
                  <a:schemeClr val="bg1"/>
                </a:solidFill>
                <a:latin typeface="Monotype Corsiva" pitchFamily="66" charset="0"/>
              </a:rPr>
              <a:t>претворять в жизнь </a:t>
            </a:r>
            <a:r>
              <a:rPr lang="ru-RU" sz="2400" dirty="0" smtClean="0">
                <a:solidFill>
                  <a:schemeClr val="bg1"/>
                </a:solidFill>
                <a:latin typeface="Monotype Corsiva" pitchFamily="66" charset="0"/>
              </a:rPr>
              <a:t>португальский</a:t>
            </a:r>
          </a:p>
          <a:p>
            <a:pPr marL="0" indent="0">
              <a:buNone/>
            </a:pPr>
            <a:r>
              <a:rPr lang="ru-RU" sz="2400" dirty="0" smtClean="0">
                <a:solidFill>
                  <a:schemeClr val="bg1"/>
                </a:solidFill>
                <a:latin typeface="Monotype Corsiva" pitchFamily="66" charset="0"/>
              </a:rPr>
              <a:t>			 </a:t>
            </a:r>
            <a:r>
              <a:rPr lang="ru-RU" sz="2400" dirty="0">
                <a:solidFill>
                  <a:schemeClr val="bg1"/>
                </a:solidFill>
                <a:latin typeface="Monotype Corsiva" pitchFamily="66" charset="0"/>
              </a:rPr>
              <a:t>инфант Энрике, вошедший в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			историю </a:t>
            </a:r>
            <a:r>
              <a:rPr lang="ru-RU" sz="2400" dirty="0">
                <a:solidFill>
                  <a:schemeClr val="bg1"/>
                </a:solidFill>
                <a:latin typeface="Monotype Corsiva" pitchFamily="66" charset="0"/>
              </a:rPr>
              <a:t>как Генрих Мореплаватель.</a:t>
            </a:r>
          </a:p>
        </p:txBody>
      </p:sp>
      <p:sp>
        <p:nvSpPr>
          <p:cNvPr id="3" name="Заголовок 2"/>
          <p:cNvSpPr>
            <a:spLocks noGrp="1"/>
          </p:cNvSpPr>
          <p:nvPr>
            <p:ph type="title"/>
          </p:nvPr>
        </p:nvSpPr>
        <p:spPr>
          <a:xfrm>
            <a:off x="467544" y="116632"/>
            <a:ext cx="6131024" cy="678904"/>
          </a:xfrm>
        </p:spPr>
        <p:txBody>
          <a:bodyPr>
            <a:normAutofit/>
          </a:bodyPr>
          <a:lstStyle/>
          <a:p>
            <a:r>
              <a:rPr lang="ru-RU" sz="2800" u="sng" dirty="0">
                <a:solidFill>
                  <a:schemeClr val="bg1"/>
                </a:solidFill>
                <a:latin typeface="Monotype Corsiva" pitchFamily="66" charset="0"/>
              </a:rPr>
              <a:t>Предшественники Васко да </a:t>
            </a:r>
            <a:r>
              <a:rPr lang="ru-RU" sz="2800" u="sng" dirty="0" smtClean="0">
                <a:solidFill>
                  <a:schemeClr val="bg1"/>
                </a:solidFill>
                <a:latin typeface="Monotype Corsiva" pitchFamily="66" charset="0"/>
              </a:rPr>
              <a:t>Гамы.</a:t>
            </a:r>
            <a:endParaRPr lang="ru-RU" sz="2800" u="sng" dirty="0">
              <a:solidFill>
                <a:schemeClr val="bg1"/>
              </a:solidFill>
              <a:latin typeface="Monotype Corsiva" pitchFamily="66"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3545588"/>
            <a:ext cx="2592288" cy="2950636"/>
          </a:xfrm>
          <a:prstGeom prst="ellipse">
            <a:avLst/>
          </a:prstGeom>
          <a:ln>
            <a:noFill/>
          </a:ln>
          <a:effectLst>
            <a:glow rad="101600">
              <a:schemeClr val="tx1">
                <a:alpha val="60000"/>
              </a:schemeClr>
            </a:glow>
            <a:outerShdw dist="35921" dir="2700000" algn="ctr" rotWithShape="0">
              <a:schemeClr val="bg2"/>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Прямоугольник 3"/>
          <p:cNvSpPr/>
          <p:nvPr/>
        </p:nvSpPr>
        <p:spPr>
          <a:xfrm>
            <a:off x="659058" y="6246604"/>
            <a:ext cx="2209259" cy="369332"/>
          </a:xfrm>
          <a:prstGeom prst="rect">
            <a:avLst/>
          </a:prstGeom>
        </p:spPr>
        <p:txBody>
          <a:bodyPr wrap="none">
            <a:spAutoFit/>
          </a:bodyPr>
          <a:lstStyle/>
          <a:p>
            <a:r>
              <a:rPr lang="ru-RU" dirty="0" smtClean="0">
                <a:latin typeface="Monotype Corsiva" pitchFamily="66" charset="0"/>
              </a:rPr>
              <a:t>Генрих Мореплаватель</a:t>
            </a:r>
            <a:endParaRPr lang="ru-RU" dirty="0"/>
          </a:p>
        </p:txBody>
      </p:sp>
    </p:spTree>
    <p:extLst>
      <p:ext uri="{BB962C8B-B14F-4D97-AF65-F5344CB8AC3E}">
        <p14:creationId xmlns:p14="http://schemas.microsoft.com/office/powerpoint/2010/main" xmlns="" val="2568793863"/>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44624"/>
            <a:ext cx="8784976" cy="6768752"/>
          </a:xfrm>
        </p:spPr>
        <p:txBody>
          <a:bodyPr>
            <a:normAutofit fontScale="92500" lnSpcReduction="10000"/>
          </a:bodyPr>
          <a:lstStyle/>
          <a:p>
            <a:pPr marL="0" indent="0">
              <a:buNone/>
            </a:pPr>
            <a:r>
              <a:rPr lang="ru-RU" sz="2400" dirty="0" smtClean="0">
                <a:solidFill>
                  <a:schemeClr val="bg1"/>
                </a:solidFill>
                <a:latin typeface="Monotype Corsiva" pitchFamily="66" charset="0"/>
              </a:rPr>
              <a:t>     </a:t>
            </a:r>
            <a:r>
              <a:rPr lang="ru-RU" sz="2400" dirty="0">
                <a:solidFill>
                  <a:schemeClr val="bg1"/>
                </a:solidFill>
                <a:latin typeface="Monotype Corsiva" pitchFamily="66" charset="0"/>
              </a:rPr>
              <a:t> Генрих Мореплаватель умер в 1460 году. В этот же год, как считается, родился Васко да Гама, которому и было суждено завершить дело, начатое инфантом и его капитанами. К тому времени корабли португальцев, несмотря на все успехи, не достигли даже экватора, а после смерти Энрике экспедиции на какое-то время прекратились. Однако после 1470 года интерес к ним вновь возрос, были достигнуты острова Сан-Томе и Принсипи, а в 1482—1486 Диогу Кан открыл большой отрезок африканского берега к югу от экватора.</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    В </a:t>
            </a:r>
            <a:r>
              <a:rPr lang="ru-RU" sz="2400" dirty="0">
                <a:solidFill>
                  <a:schemeClr val="bg1"/>
                </a:solidFill>
                <a:latin typeface="Monotype Corsiva" pitchFamily="66" charset="0"/>
              </a:rPr>
              <a:t>1487 году Жуан II по суше направил двух офицеров, Перу да Ковильяна и Афонсу ди Паива, на поиски пресвитера Иоанна и «страны пряностей». Ковильяну удалось достичь Индии, однако на обратном пути, узнав о том, что его спутник погиб в Эфиопии, он направился туда и был задержан там по приказу императора. Однако Ковильян сумел передать на родину отчет о своем путешествии, в котором подтвердил, что вполне реально достичь Индии по морю, обогнув Африку</a:t>
            </a:r>
            <a:r>
              <a:rPr lang="ru-RU" sz="2400" dirty="0" smtClean="0">
                <a:solidFill>
                  <a:schemeClr val="bg1"/>
                </a:solidFill>
                <a:latin typeface="Monotype Corsiva" pitchFamily="66" charset="0"/>
              </a:rPr>
              <a:t>.</a:t>
            </a:r>
          </a:p>
          <a:p>
            <a:pPr marL="0" indent="0">
              <a:buNone/>
            </a:pPr>
            <a:r>
              <a:rPr lang="ru-RU" sz="2400" dirty="0" smtClean="0">
                <a:solidFill>
                  <a:schemeClr val="bg1"/>
                </a:solidFill>
                <a:latin typeface="Monotype Corsiva" pitchFamily="66" charset="0"/>
              </a:rPr>
              <a:t>    Почти </a:t>
            </a:r>
            <a:r>
              <a:rPr lang="ru-RU" sz="2400" dirty="0">
                <a:solidFill>
                  <a:schemeClr val="bg1"/>
                </a:solidFill>
                <a:latin typeface="Monotype Corsiva" pitchFamily="66" charset="0"/>
              </a:rPr>
              <a:t>в то же время Бартоломеу Диаш открыл мыс Доброй Надежды, обогнул Африку и вышел в Индийский океан, окончательно доказав тем самым, что Африка не простирается до самого полюса, как полагали древние ученые. Однако матросы флотилии Диаша отказались плыть дальше, из-за чего мореплаватель не сумел достичь Индии и вынужден был вернуться в Португалию.</a:t>
            </a:r>
          </a:p>
        </p:txBody>
      </p:sp>
    </p:spTree>
    <p:extLst>
      <p:ext uri="{BB962C8B-B14F-4D97-AF65-F5344CB8AC3E}">
        <p14:creationId xmlns:p14="http://schemas.microsoft.com/office/powerpoint/2010/main" xmlns="" val="3330534156"/>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548680"/>
            <a:ext cx="8229600" cy="5547320"/>
          </a:xfrm>
        </p:spPr>
        <p:txBody>
          <a:bodyPr>
            <a:normAutofit/>
          </a:bodyPr>
          <a:lstStyle/>
          <a:p>
            <a:pPr marL="0" indent="0">
              <a:buNone/>
            </a:pPr>
            <a:r>
              <a:rPr lang="ru-RU" sz="2400" dirty="0" smtClean="0">
                <a:solidFill>
                  <a:schemeClr val="bg1"/>
                </a:solidFill>
                <a:latin typeface="Monotype Corsiva" pitchFamily="66" charset="0"/>
              </a:rPr>
              <a:t>    Основываясь </a:t>
            </a:r>
            <a:r>
              <a:rPr lang="ru-RU" sz="2400" dirty="0">
                <a:solidFill>
                  <a:schemeClr val="bg1"/>
                </a:solidFill>
                <a:latin typeface="Monotype Corsiva" pitchFamily="66" charset="0"/>
              </a:rPr>
              <a:t>на открытиях </a:t>
            </a:r>
            <a:r>
              <a:rPr lang="ru-RU" sz="2400" dirty="0" smtClean="0">
                <a:solidFill>
                  <a:schemeClr val="bg1"/>
                </a:solidFill>
                <a:latin typeface="Monotype Corsiva" pitchFamily="66" charset="0"/>
              </a:rPr>
              <a:t>Диаша </a:t>
            </a:r>
            <a:r>
              <a:rPr lang="ru-RU" sz="2400" dirty="0">
                <a:solidFill>
                  <a:schemeClr val="bg1"/>
                </a:solidFill>
                <a:latin typeface="Monotype Corsiva" pitchFamily="66" charset="0"/>
              </a:rPr>
              <a:t>и сведениях, присланных </a:t>
            </a:r>
            <a:r>
              <a:rPr lang="ru-RU" sz="2400" dirty="0" smtClean="0">
                <a:solidFill>
                  <a:schemeClr val="bg1"/>
                </a:solidFill>
                <a:latin typeface="Monotype Corsiva" pitchFamily="66" charset="0"/>
              </a:rPr>
              <a:t>Ковильяном</a:t>
            </a:r>
            <a:r>
              <a:rPr lang="ru-RU" sz="2400" dirty="0">
                <a:solidFill>
                  <a:schemeClr val="bg1"/>
                </a:solidFill>
                <a:latin typeface="Monotype Corsiva" pitchFamily="66" charset="0"/>
              </a:rPr>
              <a:t>, король планировал </a:t>
            </a:r>
            <a:r>
              <a:rPr lang="ru-RU" sz="2400" dirty="0" smtClean="0">
                <a:solidFill>
                  <a:schemeClr val="bg1"/>
                </a:solidFill>
                <a:latin typeface="Monotype Corsiva" pitchFamily="66" charset="0"/>
              </a:rPr>
              <a:t>отправить </a:t>
            </a:r>
            <a:r>
              <a:rPr lang="ru-RU" sz="2400" dirty="0">
                <a:solidFill>
                  <a:schemeClr val="bg1"/>
                </a:solidFill>
                <a:latin typeface="Monotype Corsiva" pitchFamily="66" charset="0"/>
              </a:rPr>
              <a:t>новую экспедицию. </a:t>
            </a:r>
            <a:r>
              <a:rPr lang="ru-RU" sz="2400" dirty="0" smtClean="0">
                <a:solidFill>
                  <a:schemeClr val="bg1"/>
                </a:solidFill>
                <a:latin typeface="Monotype Corsiva" pitchFamily="66" charset="0"/>
              </a:rPr>
              <a:t>Однако </a:t>
            </a:r>
            <a:r>
              <a:rPr lang="ru-RU" sz="2400" dirty="0">
                <a:solidFill>
                  <a:schemeClr val="bg1"/>
                </a:solidFill>
                <a:latin typeface="Monotype Corsiva" pitchFamily="66" charset="0"/>
              </a:rPr>
              <a:t>за последующие несколько </a:t>
            </a:r>
            <a:r>
              <a:rPr lang="ru-RU" sz="2400" dirty="0" smtClean="0">
                <a:solidFill>
                  <a:schemeClr val="bg1"/>
                </a:solidFill>
                <a:latin typeface="Monotype Corsiva" pitchFamily="66" charset="0"/>
              </a:rPr>
              <a:t>лет </a:t>
            </a:r>
            <a:r>
              <a:rPr lang="ru-RU" sz="2400" dirty="0">
                <a:solidFill>
                  <a:schemeClr val="bg1"/>
                </a:solidFill>
                <a:latin typeface="Monotype Corsiva" pitchFamily="66" charset="0"/>
              </a:rPr>
              <a:t>она так и не была </a:t>
            </a:r>
            <a:r>
              <a:rPr lang="ru-RU" sz="2400" dirty="0" smtClean="0">
                <a:solidFill>
                  <a:schemeClr val="bg1"/>
                </a:solidFill>
                <a:latin typeface="Monotype Corsiva" pitchFamily="66" charset="0"/>
              </a:rPr>
              <a:t>полностью </a:t>
            </a:r>
            <a:r>
              <a:rPr lang="ru-RU" sz="2400" dirty="0">
                <a:solidFill>
                  <a:schemeClr val="bg1"/>
                </a:solidFill>
                <a:latin typeface="Monotype Corsiva" pitchFamily="66" charset="0"/>
              </a:rPr>
              <a:t>снаряжена, возможно, по причине </a:t>
            </a:r>
            <a:r>
              <a:rPr lang="ru-RU" sz="2400" dirty="0" smtClean="0">
                <a:solidFill>
                  <a:schemeClr val="bg1"/>
                </a:solidFill>
                <a:latin typeface="Monotype Corsiva" pitchFamily="66" charset="0"/>
              </a:rPr>
              <a:t>того</a:t>
            </a:r>
            <a:r>
              <a:rPr lang="ru-RU" sz="2400" dirty="0">
                <a:solidFill>
                  <a:schemeClr val="bg1"/>
                </a:solidFill>
                <a:latin typeface="Monotype Corsiva" pitchFamily="66" charset="0"/>
              </a:rPr>
              <a:t>, что внезапная смерть </a:t>
            </a:r>
            <a:r>
              <a:rPr lang="ru-RU" sz="2400" dirty="0" smtClean="0">
                <a:solidFill>
                  <a:schemeClr val="bg1"/>
                </a:solidFill>
                <a:latin typeface="Monotype Corsiva" pitchFamily="66" charset="0"/>
              </a:rPr>
              <a:t>в </a:t>
            </a:r>
            <a:r>
              <a:rPr lang="ru-RU" sz="2400" dirty="0">
                <a:solidFill>
                  <a:schemeClr val="bg1"/>
                </a:solidFill>
                <a:latin typeface="Monotype Corsiva" pitchFamily="66" charset="0"/>
              </a:rPr>
              <a:t>результате несчастного случая </a:t>
            </a:r>
            <a:r>
              <a:rPr lang="ru-RU" sz="2400" dirty="0" smtClean="0">
                <a:solidFill>
                  <a:schemeClr val="bg1"/>
                </a:solidFill>
                <a:latin typeface="Monotype Corsiva" pitchFamily="66" charset="0"/>
              </a:rPr>
              <a:t>любимого </a:t>
            </a:r>
            <a:r>
              <a:rPr lang="ru-RU" sz="2400" dirty="0">
                <a:solidFill>
                  <a:schemeClr val="bg1"/>
                </a:solidFill>
                <a:latin typeface="Monotype Corsiva" pitchFamily="66" charset="0"/>
              </a:rPr>
              <a:t>сына короля, наследника </a:t>
            </a:r>
            <a:r>
              <a:rPr lang="ru-RU" sz="2400" dirty="0" smtClean="0">
                <a:solidFill>
                  <a:schemeClr val="bg1"/>
                </a:solidFill>
                <a:latin typeface="Monotype Corsiva" pitchFamily="66" charset="0"/>
              </a:rPr>
              <a:t>престола</a:t>
            </a:r>
            <a:r>
              <a:rPr lang="ru-RU" sz="2400" dirty="0">
                <a:solidFill>
                  <a:schemeClr val="bg1"/>
                </a:solidFill>
                <a:latin typeface="Monotype Corsiva" pitchFamily="66" charset="0"/>
              </a:rPr>
              <a:t>, ввергла его в глубокое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горе </a:t>
            </a:r>
            <a:r>
              <a:rPr lang="ru-RU" sz="2400" dirty="0">
                <a:solidFill>
                  <a:schemeClr val="bg1"/>
                </a:solidFill>
                <a:latin typeface="Monotype Corsiva" pitchFamily="66" charset="0"/>
              </a:rPr>
              <a:t>и отвлекла от государственных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дел</a:t>
            </a:r>
            <a:r>
              <a:rPr lang="ru-RU" sz="2400" dirty="0">
                <a:solidFill>
                  <a:schemeClr val="bg1"/>
                </a:solidFill>
                <a:latin typeface="Monotype Corsiva" pitchFamily="66" charset="0"/>
              </a:rPr>
              <a:t>; и только после смерти Жуана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II </a:t>
            </a:r>
            <a:r>
              <a:rPr lang="ru-RU" sz="2400" dirty="0">
                <a:solidFill>
                  <a:schemeClr val="bg1"/>
                </a:solidFill>
                <a:latin typeface="Monotype Corsiva" pitchFamily="66" charset="0"/>
              </a:rPr>
              <a:t>в 1495 году, когда на престол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вступил </a:t>
            </a:r>
            <a:r>
              <a:rPr lang="ru-RU" sz="2400" dirty="0">
                <a:solidFill>
                  <a:schemeClr val="bg1"/>
                </a:solidFill>
                <a:latin typeface="Monotype Corsiva" pitchFamily="66" charset="0"/>
              </a:rPr>
              <a:t>Мануэл I, </a:t>
            </a:r>
            <a:r>
              <a:rPr lang="ru-RU" sz="2400" dirty="0" smtClean="0">
                <a:solidFill>
                  <a:schemeClr val="bg1"/>
                </a:solidFill>
                <a:latin typeface="Monotype Corsiva" pitchFamily="66" charset="0"/>
              </a:rPr>
              <a:t>продолжилась</a:t>
            </a:r>
          </a:p>
          <a:p>
            <a:pPr marL="0" indent="0">
              <a:buNone/>
            </a:pPr>
            <a:r>
              <a:rPr lang="ru-RU" sz="2400" dirty="0" smtClean="0">
                <a:solidFill>
                  <a:schemeClr val="bg1"/>
                </a:solidFill>
                <a:latin typeface="Monotype Corsiva" pitchFamily="66" charset="0"/>
              </a:rPr>
              <a:t> </a:t>
            </a:r>
            <a:r>
              <a:rPr lang="ru-RU" sz="2400" dirty="0">
                <a:solidFill>
                  <a:schemeClr val="bg1"/>
                </a:solidFill>
                <a:latin typeface="Monotype Corsiva" pitchFamily="66" charset="0"/>
              </a:rPr>
              <a:t>серьезная подготовка новой </a:t>
            </a:r>
            <a:endParaRPr lang="ru-RU" sz="2400" dirty="0" smtClean="0">
              <a:solidFill>
                <a:schemeClr val="bg1"/>
              </a:solidFill>
              <a:latin typeface="Monotype Corsiva" pitchFamily="66" charset="0"/>
            </a:endParaRPr>
          </a:p>
          <a:p>
            <a:pPr marL="0" indent="0">
              <a:buNone/>
            </a:pPr>
            <a:r>
              <a:rPr lang="ru-RU" sz="2400" dirty="0" smtClean="0">
                <a:solidFill>
                  <a:schemeClr val="bg1"/>
                </a:solidFill>
                <a:latin typeface="Monotype Corsiva" pitchFamily="66" charset="0"/>
              </a:rPr>
              <a:t>морской </a:t>
            </a:r>
            <a:r>
              <a:rPr lang="ru-RU" sz="2400" dirty="0">
                <a:solidFill>
                  <a:schemeClr val="bg1"/>
                </a:solidFill>
                <a:latin typeface="Monotype Corsiva" pitchFamily="66" charset="0"/>
              </a:rPr>
              <a:t>экспедиции в Индию.</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25992" y="2492896"/>
            <a:ext cx="3260293" cy="4037979"/>
          </a:xfrm>
          <a:prstGeom prst="roundRect">
            <a:avLst>
              <a:gd name="adj" fmla="val 16667"/>
            </a:avLst>
          </a:prstGeom>
          <a:ln>
            <a:noFill/>
          </a:ln>
          <a:effectLst>
            <a:glow rad="228600">
              <a:schemeClr val="tx1">
                <a:alpha val="40000"/>
              </a:schemeClr>
            </a:glow>
            <a:outerShdw dist="35921" dir="2700000" algn="ctr" rotWithShape="0">
              <a:schemeClr val="bg2"/>
            </a:outerShdw>
          </a:effectLst>
          <a:scene3d>
            <a:camera prst="perspective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Прямоугольник 3"/>
          <p:cNvSpPr/>
          <p:nvPr/>
        </p:nvSpPr>
        <p:spPr>
          <a:xfrm>
            <a:off x="5756038" y="5935017"/>
            <a:ext cx="1800200" cy="584775"/>
          </a:xfrm>
          <a:prstGeom prst="rect">
            <a:avLst/>
          </a:prstGeom>
        </p:spPr>
        <p:txBody>
          <a:bodyPr wrap="square">
            <a:spAutoFit/>
          </a:bodyPr>
          <a:lstStyle/>
          <a:p>
            <a:pPr algn="ctr"/>
            <a:r>
              <a:rPr lang="ru-RU" sz="3200" dirty="0" smtClean="0">
                <a:solidFill>
                  <a:schemeClr val="bg1"/>
                </a:solidFill>
                <a:latin typeface="Monotype Corsiva" pitchFamily="66" charset="0"/>
              </a:rPr>
              <a:t>Мануэл I</a:t>
            </a:r>
            <a:endParaRPr lang="ru-RU" sz="3200" dirty="0">
              <a:solidFill>
                <a:schemeClr val="bg1"/>
              </a:solidFill>
            </a:endParaRPr>
          </a:p>
        </p:txBody>
      </p:sp>
    </p:spTree>
    <p:extLst>
      <p:ext uri="{BB962C8B-B14F-4D97-AF65-F5344CB8AC3E}">
        <p14:creationId xmlns:p14="http://schemas.microsoft.com/office/powerpoint/2010/main" xmlns="" val="2612807762"/>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heel(1)">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332656"/>
            <a:ext cx="8229600" cy="5904656"/>
          </a:xfrm>
        </p:spPr>
        <p:txBody>
          <a:bodyPr>
            <a:normAutofit/>
          </a:bodyPr>
          <a:lstStyle/>
          <a:p>
            <a:pPr marL="0" indent="0">
              <a:buNone/>
            </a:pPr>
            <a:r>
              <a:rPr lang="ru-RU" dirty="0" smtClean="0">
                <a:solidFill>
                  <a:schemeClr val="bg1"/>
                </a:solidFill>
                <a:latin typeface="Monotype Corsiva" pitchFamily="66" charset="0"/>
              </a:rPr>
              <a:t>    Экспедиция </a:t>
            </a:r>
            <a:r>
              <a:rPr lang="ru-RU" dirty="0">
                <a:solidFill>
                  <a:schemeClr val="bg1"/>
                </a:solidFill>
                <a:latin typeface="Monotype Corsiva" pitchFamily="66" charset="0"/>
              </a:rPr>
              <a:t>была тщательно подготовлена. Специально для нее еще при жизни короля Жуана II под руководством опытного мореплавателя Бартоломеу Диаша, который ранее разведал путь вокруг Африки и знал, какой конструкции суда нужны для плавания в тех водах, были построены четыре корабля. «</a:t>
            </a:r>
            <a:r>
              <a:rPr lang="ru-RU" dirty="0" smtClean="0">
                <a:solidFill>
                  <a:schemeClr val="bg1"/>
                </a:solidFill>
                <a:latin typeface="Monotype Corsiva" pitchFamily="66" charset="0"/>
              </a:rPr>
              <a:t>Сан-Габриэль» </a:t>
            </a:r>
            <a:r>
              <a:rPr lang="ru-RU" dirty="0">
                <a:solidFill>
                  <a:schemeClr val="bg1"/>
                </a:solidFill>
                <a:latin typeface="Monotype Corsiva" pitchFamily="66" charset="0"/>
              </a:rPr>
              <a:t>(флагманский корабль) и «</a:t>
            </a:r>
            <a:r>
              <a:rPr lang="ru-RU" dirty="0" smtClean="0">
                <a:solidFill>
                  <a:schemeClr val="bg1"/>
                </a:solidFill>
                <a:latin typeface="Monotype Corsiva" pitchFamily="66" charset="0"/>
              </a:rPr>
              <a:t>Сан-Рафаэль» </a:t>
            </a:r>
            <a:r>
              <a:rPr lang="ru-RU" dirty="0">
                <a:solidFill>
                  <a:schemeClr val="bg1"/>
                </a:solidFill>
                <a:latin typeface="Monotype Corsiva" pitchFamily="66" charset="0"/>
              </a:rPr>
              <a:t>под командованием брата Васко да Гамы, Паулу, представлявшие собой так называемые «нау» — крупные трёхмачтовые корабли водоизмещением 120—150 тонн, с четырёхугольными парусами, более лёгкая и маневренная каравелла «Берриу» с косыми парусами (капитан — Николау Коэльо) и транспортное судно для перевозки припасов под командованием Гонсалу Нуньеша.</a:t>
            </a:r>
          </a:p>
        </p:txBody>
      </p:sp>
    </p:spTree>
    <p:extLst>
      <p:ext uri="{BB962C8B-B14F-4D97-AF65-F5344CB8AC3E}">
        <p14:creationId xmlns:p14="http://schemas.microsoft.com/office/powerpoint/2010/main" xmlns="" val="32954036"/>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b="3540"/>
          <a:stretch/>
        </p:blipFill>
        <p:spPr bwMode="auto">
          <a:xfrm>
            <a:off x="395536" y="1052736"/>
            <a:ext cx="4189664" cy="4537633"/>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b="3271"/>
          <a:stretch/>
        </p:blipFill>
        <p:spPr bwMode="auto">
          <a:xfrm>
            <a:off x="4810927" y="1495512"/>
            <a:ext cx="4141839" cy="351437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103140" y="5128704"/>
            <a:ext cx="4774456" cy="461665"/>
          </a:xfrm>
          <a:prstGeom prst="rect">
            <a:avLst/>
          </a:prstGeom>
        </p:spPr>
        <p:txBody>
          <a:bodyPr wrap="square">
            <a:spAutoFit/>
          </a:bodyPr>
          <a:lstStyle/>
          <a:p>
            <a:pPr algn="ctr"/>
            <a:r>
              <a:rPr lang="ru-RU" sz="2400" dirty="0" smtClean="0">
                <a:solidFill>
                  <a:schemeClr val="bg1"/>
                </a:solidFill>
                <a:latin typeface="Monotype Corsiva" pitchFamily="66" charset="0"/>
              </a:rPr>
              <a:t>Флагманское судно «Сан-Габриель»</a:t>
            </a:r>
            <a:endParaRPr lang="ru-RU" sz="2400" dirty="0">
              <a:solidFill>
                <a:schemeClr val="bg1"/>
              </a:solidFill>
              <a:latin typeface="Monotype Corsiva" pitchFamily="66" charset="0"/>
            </a:endParaRPr>
          </a:p>
        </p:txBody>
      </p:sp>
      <p:sp>
        <p:nvSpPr>
          <p:cNvPr id="5" name="Прямоугольник 4"/>
          <p:cNvSpPr/>
          <p:nvPr/>
        </p:nvSpPr>
        <p:spPr>
          <a:xfrm>
            <a:off x="5584856" y="4436207"/>
            <a:ext cx="2593980" cy="461665"/>
          </a:xfrm>
          <a:prstGeom prst="rect">
            <a:avLst/>
          </a:prstGeom>
        </p:spPr>
        <p:txBody>
          <a:bodyPr wrap="none">
            <a:spAutoFit/>
          </a:bodyPr>
          <a:lstStyle/>
          <a:p>
            <a:r>
              <a:rPr lang="ru-RU" sz="2400" dirty="0" smtClean="0">
                <a:solidFill>
                  <a:schemeClr val="bg1"/>
                </a:solidFill>
                <a:latin typeface="Monotype Corsiva" pitchFamily="66" charset="0"/>
              </a:rPr>
              <a:t>судно «Сан-Рафаэль»</a:t>
            </a:r>
            <a:endParaRPr lang="ru-RU" sz="2400" dirty="0">
              <a:solidFill>
                <a:schemeClr val="bg1"/>
              </a:solidFill>
              <a:latin typeface="Monotype Corsiva" pitchFamily="66" charset="0"/>
            </a:endParaRPr>
          </a:p>
        </p:txBody>
      </p:sp>
    </p:spTree>
    <p:extLst>
      <p:ext uri="{BB962C8B-B14F-4D97-AF65-F5344CB8AC3E}">
        <p14:creationId xmlns:p14="http://schemas.microsoft.com/office/powerpoint/2010/main" xmlns="" val="1388824236"/>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ppt_w</p:attrName>
                                        </p:attrNameLst>
                                      </p:cBhvr>
                                      <p:tavLst>
                                        <p:tav tm="0">
                                          <p:val>
                                            <p:fltVal val="0"/>
                                          </p:val>
                                        </p:tav>
                                        <p:tav tm="100000">
                                          <p:val>
                                            <p:strVal val="#ppt_w"/>
                                          </p:val>
                                        </p:tav>
                                      </p:tavLst>
                                    </p:anim>
                                    <p:anim calcmode="lin" valueType="num">
                                      <p:cBhvr>
                                        <p:cTn id="8" dur="500" fill="hold"/>
                                        <p:tgtEl>
                                          <p:spTgt spid="4098"/>
                                        </p:tgtEl>
                                        <p:attrNameLst>
                                          <p:attrName>ppt_h</p:attrName>
                                        </p:attrNameLst>
                                      </p:cBhvr>
                                      <p:tavLst>
                                        <p:tav tm="0">
                                          <p:val>
                                            <p:fltVal val="0"/>
                                          </p:val>
                                        </p:tav>
                                        <p:tav tm="100000">
                                          <p:val>
                                            <p:strVal val="#ppt_h"/>
                                          </p:val>
                                        </p:tav>
                                      </p:tavLst>
                                    </p:anim>
                                    <p:animEffect transition="in" filter="fade">
                                      <p:cBhvr>
                                        <p:cTn id="9" dur="500"/>
                                        <p:tgtEl>
                                          <p:spTgt spid="4098"/>
                                        </p:tgtEl>
                                      </p:cBhvr>
                                    </p:animEffect>
                                  </p:childTnLst>
                                </p:cTn>
                              </p:par>
                              <p:par>
                                <p:cTn id="10" presetID="53" presetClass="entr" presetSubtype="16" fill="hold" nodeType="withEffect">
                                  <p:stCondLst>
                                    <p:cond delay="0"/>
                                  </p:stCondLst>
                                  <p:childTnLst>
                                    <p:set>
                                      <p:cBhvr>
                                        <p:cTn id="11" dur="1" fill="hold">
                                          <p:stCondLst>
                                            <p:cond delay="0"/>
                                          </p:stCondLst>
                                        </p:cTn>
                                        <p:tgtEl>
                                          <p:spTgt spid="4099"/>
                                        </p:tgtEl>
                                        <p:attrNameLst>
                                          <p:attrName>style.visibility</p:attrName>
                                        </p:attrNameLst>
                                      </p:cBhvr>
                                      <p:to>
                                        <p:strVal val="visible"/>
                                      </p:to>
                                    </p:set>
                                    <p:anim calcmode="lin" valueType="num">
                                      <p:cBhvr>
                                        <p:cTn id="12" dur="500" fill="hold"/>
                                        <p:tgtEl>
                                          <p:spTgt spid="4099"/>
                                        </p:tgtEl>
                                        <p:attrNameLst>
                                          <p:attrName>ppt_w</p:attrName>
                                        </p:attrNameLst>
                                      </p:cBhvr>
                                      <p:tavLst>
                                        <p:tav tm="0">
                                          <p:val>
                                            <p:fltVal val="0"/>
                                          </p:val>
                                        </p:tav>
                                        <p:tav tm="100000">
                                          <p:val>
                                            <p:strVal val="#ppt_w"/>
                                          </p:val>
                                        </p:tav>
                                      </p:tavLst>
                                    </p:anim>
                                    <p:anim calcmode="lin" valueType="num">
                                      <p:cBhvr>
                                        <p:cTn id="13" dur="500" fill="hold"/>
                                        <p:tgtEl>
                                          <p:spTgt spid="4099"/>
                                        </p:tgtEl>
                                        <p:attrNameLst>
                                          <p:attrName>ppt_h</p:attrName>
                                        </p:attrNameLst>
                                      </p:cBhvr>
                                      <p:tavLst>
                                        <p:tav tm="0">
                                          <p:val>
                                            <p:fltVal val="0"/>
                                          </p:val>
                                        </p:tav>
                                        <p:tav tm="100000">
                                          <p:val>
                                            <p:strVal val="#ppt_h"/>
                                          </p:val>
                                        </p:tav>
                                      </p:tavLst>
                                    </p:anim>
                                    <p:animEffect transition="in" filter="fade">
                                      <p:cBhvr>
                                        <p:cTn id="14"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188640"/>
            <a:ext cx="8568952" cy="6408712"/>
          </a:xfrm>
        </p:spPr>
        <p:txBody>
          <a:bodyPr>
            <a:normAutofit fontScale="92500" lnSpcReduction="10000"/>
          </a:bodyPr>
          <a:lstStyle/>
          <a:p>
            <a:pPr marL="0" indent="0">
              <a:buNone/>
            </a:pPr>
            <a:r>
              <a:rPr lang="ru-RU" dirty="0" smtClean="0">
                <a:solidFill>
                  <a:schemeClr val="bg1"/>
                </a:solidFill>
                <a:latin typeface="Monotype Corsiva" pitchFamily="66" charset="0"/>
              </a:rPr>
              <a:t>    В </a:t>
            </a:r>
            <a:r>
              <a:rPr lang="ru-RU" dirty="0">
                <a:solidFill>
                  <a:schemeClr val="bg1"/>
                </a:solidFill>
                <a:latin typeface="Monotype Corsiva" pitchFamily="66" charset="0"/>
              </a:rPr>
              <a:t>распоряжении экспедиции были лучшие карты и навигационные приборы. Главным штурманом был назначен выдающийся моряк Перу Аленкер, ранее плававший к мысу Доброй Надежды с Диашем. В плаванье отправлялись не только моряки, но и священник, писарь, астроном, а также несколько переводчиков, знающих арабский и туземные языки экваториальной Африки. Общая численность экипажа, по разным оценкам, составляла от 100 до 170 человек. 10 из них являлись осуждёнными преступниками, которых предполагалось использовать для самых опасных поручений</a:t>
            </a:r>
            <a:r>
              <a:rPr lang="ru-RU" dirty="0" smtClean="0">
                <a:solidFill>
                  <a:schemeClr val="bg1"/>
                </a:solidFill>
                <a:latin typeface="Monotype Corsiva" pitchFamily="66" charset="0"/>
              </a:rPr>
              <a:t>.</a:t>
            </a:r>
          </a:p>
          <a:p>
            <a:pPr marL="0" indent="0">
              <a:buNone/>
            </a:pPr>
            <a:r>
              <a:rPr lang="ru-RU" dirty="0">
                <a:solidFill>
                  <a:schemeClr val="bg1"/>
                </a:solidFill>
                <a:latin typeface="Monotype Corsiva" pitchFamily="66" charset="0"/>
              </a:rPr>
              <a:t> Учитывая то, что плаванье должно было продлиться много месяцев, в трюмы кораблей постарались загрузить как можно больше питьевой воды и провизии. Рацион матросов был стандартным для дальних плаваний того времени: основу питания составляли сухари и каша из гороха или чечевицы. Также каждому участнику в день полагалось полфунта солонины (в постные дни заменялась рыбой, которую ловили по пути), 1,25 литра воды и две кружки вина, немного уксуса и оливкового масла. Иногда, чтобы разнообразить питание, выдавались лук, чеснок, сыр и чернослив.</a:t>
            </a:r>
          </a:p>
        </p:txBody>
      </p:sp>
    </p:spTree>
    <p:extLst>
      <p:ext uri="{BB962C8B-B14F-4D97-AF65-F5344CB8AC3E}">
        <p14:creationId xmlns:p14="http://schemas.microsoft.com/office/powerpoint/2010/main" xmlns="" val="2883277374"/>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260648"/>
            <a:ext cx="8229600" cy="6192688"/>
          </a:xfrm>
        </p:spPr>
        <p:txBody>
          <a:bodyPr>
            <a:normAutofit/>
          </a:bodyPr>
          <a:lstStyle/>
          <a:p>
            <a:pPr marL="0" indent="0">
              <a:buNone/>
            </a:pPr>
            <a:r>
              <a:rPr lang="ru-RU" dirty="0" smtClean="0">
                <a:solidFill>
                  <a:schemeClr val="bg1"/>
                </a:solidFill>
                <a:latin typeface="Monotype Corsiva" pitchFamily="66" charset="0"/>
              </a:rPr>
              <a:t>    Кроме </a:t>
            </a:r>
            <a:r>
              <a:rPr lang="ru-RU" dirty="0">
                <a:solidFill>
                  <a:schemeClr val="bg1"/>
                </a:solidFill>
                <a:latin typeface="Monotype Corsiva" pitchFamily="66" charset="0"/>
              </a:rPr>
              <a:t>казённого довольствия, каждому матросу полагалось жалованье — по 5 крузаду за каждый месяц плавания, а также право на определённую долю в добыче. Офицеры и штурманы, разумеется, получали намного больше.</a:t>
            </a:r>
          </a:p>
          <a:p>
            <a:pPr marL="0" indent="0">
              <a:buNone/>
            </a:pPr>
            <a:r>
              <a:rPr lang="ru-RU" dirty="0" smtClean="0">
                <a:solidFill>
                  <a:schemeClr val="bg1"/>
                </a:solidFill>
                <a:latin typeface="Monotype Corsiva" pitchFamily="66" charset="0"/>
              </a:rPr>
              <a:t>    С </a:t>
            </a:r>
            <a:r>
              <a:rPr lang="ru-RU" dirty="0">
                <a:solidFill>
                  <a:schemeClr val="bg1"/>
                </a:solidFill>
                <a:latin typeface="Monotype Corsiva" pitchFamily="66" charset="0"/>
              </a:rPr>
              <a:t>максимальной серьёзностью португальцы отнеслись к вопросу вооружения экипажа. Моряки флотилии были вооружены разнообразным холодным клинковым оружием, пиками, алебардами и мощными арбалетами, носили в качестве защиты кожаные нагрудники, а офицеры и часть солдат имели металлические кирасы. О наличии какого-либо ручного огнестрельного оружия не упоминалось, а вот артиллерией армада была снабжена превосходно: даже на небольшом «Берриу» было размещено 12 пушек, «Сан-</a:t>
            </a:r>
            <a:r>
              <a:rPr lang="ru-RU" dirty="0" err="1">
                <a:solidFill>
                  <a:schemeClr val="bg1"/>
                </a:solidFill>
                <a:latin typeface="Monotype Corsiva" pitchFamily="66" charset="0"/>
              </a:rPr>
              <a:t>Габриэл</a:t>
            </a:r>
            <a:r>
              <a:rPr lang="ru-RU" dirty="0">
                <a:solidFill>
                  <a:schemeClr val="bg1"/>
                </a:solidFill>
                <a:latin typeface="Monotype Corsiva" pitchFamily="66" charset="0"/>
              </a:rPr>
              <a:t>» и «Сан </a:t>
            </a:r>
            <a:r>
              <a:rPr lang="ru-RU" dirty="0" smtClean="0">
                <a:solidFill>
                  <a:schemeClr val="bg1"/>
                </a:solidFill>
                <a:latin typeface="Monotype Corsiva" pitchFamily="66" charset="0"/>
              </a:rPr>
              <a:t>Рафаэль» </a:t>
            </a:r>
            <a:r>
              <a:rPr lang="ru-RU" dirty="0">
                <a:solidFill>
                  <a:schemeClr val="bg1"/>
                </a:solidFill>
                <a:latin typeface="Monotype Corsiva" pitchFamily="66" charset="0"/>
              </a:rPr>
              <a:t>же несли по 20 тяжёлых орудий, не считая фальконетов.</a:t>
            </a:r>
          </a:p>
        </p:txBody>
      </p:sp>
    </p:spTree>
    <p:extLst>
      <p:ext uri="{BB962C8B-B14F-4D97-AF65-F5344CB8AC3E}">
        <p14:creationId xmlns:p14="http://schemas.microsoft.com/office/powerpoint/2010/main" xmlns="" val="1373617316"/>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187</TotalTime>
  <Words>2001</Words>
  <Application>Microsoft Office PowerPoint</Application>
  <PresentationFormat>Экран (4:3)</PresentationFormat>
  <Paragraphs>57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Бумажная</vt:lpstr>
      <vt:lpstr>Васко да Гама - великий мореплаватель</vt:lpstr>
      <vt:lpstr>Слайд 2</vt:lpstr>
      <vt:lpstr>Предшественники Васко да Гамы.</vt:lpstr>
      <vt:lpstr>Слайд 4</vt:lpstr>
      <vt:lpstr>Слайд 5</vt:lpstr>
      <vt:lpstr>Слайд 6</vt:lpstr>
      <vt:lpstr>Слайд 7</vt:lpstr>
      <vt:lpstr>Слайд 8</vt:lpstr>
      <vt:lpstr>Слайд 9</vt:lpstr>
      <vt:lpstr>Путь.</vt:lpstr>
      <vt:lpstr>Слайд 11</vt:lpstr>
      <vt:lpstr>Слайд 12</vt:lpstr>
      <vt:lpstr>Слайд 13</vt:lpstr>
      <vt:lpstr>Слайд 14</vt:lpstr>
      <vt:lpstr>Слайд 15</vt:lpstr>
      <vt:lpstr>Интересные факты</vt:lpstr>
      <vt:lpstr>Конец</vt:lpstr>
    </vt:vector>
  </TitlesOfParts>
  <Company>CtrlSoft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Васко да Гама - великий мореплаватель</dc:title>
  <dc:creator>Famili</dc:creator>
  <cp:lastModifiedBy>Admin</cp:lastModifiedBy>
  <cp:revision>15</cp:revision>
  <dcterms:created xsi:type="dcterms:W3CDTF">2011-01-14T10:45:39Z</dcterms:created>
  <dcterms:modified xsi:type="dcterms:W3CDTF">2012-03-23T21:20:19Z</dcterms:modified>
</cp:coreProperties>
</file>