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79" r:id="rId2"/>
    <p:sldId id="256" r:id="rId3"/>
    <p:sldId id="280" r:id="rId4"/>
    <p:sldId id="259" r:id="rId5"/>
    <p:sldId id="260" r:id="rId6"/>
    <p:sldId id="261" r:id="rId7"/>
    <p:sldId id="281" r:id="rId8"/>
    <p:sldId id="268" r:id="rId9"/>
    <p:sldId id="267" r:id="rId10"/>
    <p:sldId id="269" r:id="rId11"/>
    <p:sldId id="275" r:id="rId12"/>
    <p:sldId id="270" r:id="rId13"/>
    <p:sldId id="282" r:id="rId14"/>
    <p:sldId id="272" r:id="rId15"/>
    <p:sldId id="274" r:id="rId16"/>
    <p:sldId id="271" r:id="rId17"/>
    <p:sldId id="276" r:id="rId18"/>
    <p:sldId id="278" r:id="rId19"/>
    <p:sldId id="277" r:id="rId20"/>
    <p:sldId id="26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038DDB9-FD6C-4A9D-AF74-EBFAAF958CB6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4541915-A43F-44E1-BD85-6EA2BAD30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ABEFD9-5D2F-4DAF-9FB8-F132BAE39A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8" name="Полилиния 10"/>
            <p:cNvGrpSpPr>
              <a:grpSpLocks/>
            </p:cNvGrpSpPr>
            <p:nvPr/>
          </p:nvGrpSpPr>
          <p:grpSpPr bwMode="auto">
            <a:xfrm>
              <a:off x="-6096" y="4875009"/>
              <a:ext cx="9156192" cy="1995504"/>
              <a:chOff x="-6096" y="4992624"/>
              <a:chExt cx="9156192" cy="1877568"/>
            </a:xfrm>
          </p:grpSpPr>
          <p:pic>
            <p:nvPicPr>
              <p:cNvPr id="11" name="Полилиния 10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6096" y="4992624"/>
                <a:ext cx="9156192" cy="1877568"/>
              </a:xfrm>
              <a:prstGeom prst="rect">
                <a:avLst/>
              </a:prstGeom>
              <a:noFill/>
            </p:spPr>
          </p:pic>
          <p:sp>
            <p:nvSpPr>
              <p:cNvPr id="12" name="Text Box 12"/>
              <p:cNvSpPr txBox="1">
                <a:spLocks noChangeArrowheads="1"/>
              </p:cNvSpPr>
              <p:nvPr/>
            </p:nvSpPr>
            <p:spPr bwMode="auto">
              <a:xfrm>
                <a:off x="0" y="500097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Lucida Sans Unicode" pitchFamily="34" charset="0"/>
                </a:endParaRPr>
              </a:p>
            </p:txBody>
          </p:sp>
        </p:grp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C7ED185-3E02-492B-95BD-3D43A10F9E41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14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22567F6-2B6B-4547-B571-474E91D10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0A98C-899F-4ACA-9BB6-6B9E047D933F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99180-173C-4DA5-849F-4D91ACAD3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451CA-9B20-4A7F-B4D0-C83925E618EF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09F73-8197-40E3-ABA7-5098F93AE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0D914-08CB-42F8-A0B4-E1AF4EE47E69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DAD1B-820E-40CE-BA18-E7E2E1B92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64FB57-2CA3-461F-AF70-ACAFC9184089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92FBB4-D23E-4DB2-8E7C-3C7872F11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7E772A-EEF8-417F-9124-4806072F7F72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FE3890-A659-4A47-9AE0-355C7B741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3C5493-F010-4380-8672-3C787C0A44A4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1B81C2-8535-4773-B733-CEAB9B53C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5F06FB-6FF3-44AC-86E6-2B6F0D899720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D3B9CA-017A-4D9F-BE5D-BE9A5BE8C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28DC6-908B-4E98-A189-57C861F906A3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108AF-3506-4DB2-A887-4B6892FE7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CFBB78-4103-4054-AF37-D52145640F51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3AA8D5-1FBD-40BA-BBAB-DD124C734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343C6D-58DB-4B97-AAAF-B870A7855535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690C272-7A35-4D97-A576-16131A131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8B56CC2-6C98-485E-82B5-2ADCABF3A087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ABB3958-2E46-45CF-A4C6-84609E96C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9" r:id="rId3"/>
    <p:sldLayoutId id="2147483770" r:id="rId4"/>
    <p:sldLayoutId id="2147483771" r:id="rId5"/>
    <p:sldLayoutId id="2147483772" r:id="rId6"/>
    <p:sldLayoutId id="2147483766" r:id="rId7"/>
    <p:sldLayoutId id="2147483773" r:id="rId8"/>
    <p:sldLayoutId id="2147483774" r:id="rId9"/>
    <p:sldLayoutId id="2147483765" r:id="rId10"/>
    <p:sldLayoutId id="2147483764" r:id="rId11"/>
  </p:sldLayoutIdLst>
  <p:transition spd="slow">
    <p:split orient="vert"/>
  </p:transition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lady.ru/domashnee-xozyajstvo/kak-vybrat-utyug.html" TargetMode="External"/><Relationship Id="rId13" Type="http://schemas.openxmlformats.org/officeDocument/2006/relationships/hyperlink" Target="http://luckyfamilyman.ru/kak-vybrat-utyug.html" TargetMode="External"/><Relationship Id="rId3" Type="http://schemas.openxmlformats.org/officeDocument/2006/relationships/hyperlink" Target="http://electrolive.ru/ut.php" TargetMode="External"/><Relationship Id="rId7" Type="http://schemas.openxmlformats.org/officeDocument/2006/relationships/hyperlink" Target="http://tech.dobro-est.com/utyug-osnovnyie-harakteristiki-funktsii-i-vyibor-utyuga.html" TargetMode="External"/><Relationship Id="rId12" Type="http://schemas.openxmlformats.org/officeDocument/2006/relationships/hyperlink" Target="http://sait-sovetov.net/stati-bytovaya-tehnika/kak-pravilno-vybrat-utyug-259.php" TargetMode="External"/><Relationship Id="rId2" Type="http://schemas.openxmlformats.org/officeDocument/2006/relationships/hyperlink" Target="http://lady-land.ucoz.ru/forum/43-368-1" TargetMode="External"/><Relationship Id="rId16" Type="http://schemas.openxmlformats.org/officeDocument/2006/relationships/hyperlink" Target="http://iron.tkat.ru/?mod=articles&amp;act=full&amp;id_article=104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nfoniac.ru/news/Kak-vybrat-utyug.html" TargetMode="External"/><Relationship Id="rId11" Type="http://schemas.openxmlformats.org/officeDocument/2006/relationships/hyperlink" Target="http://marinni.livejournal.com/685114.html" TargetMode="External"/><Relationship Id="rId5" Type="http://schemas.openxmlformats.org/officeDocument/2006/relationships/hyperlink" Target="http://otzovik.com/reviews/utyug_philips_comfort_gc_1110/" TargetMode="External"/><Relationship Id="rId15" Type="http://schemas.openxmlformats.org/officeDocument/2006/relationships/hyperlink" Target="http://www.tipntricks.info/content/view/43/29" TargetMode="External"/><Relationship Id="rId10" Type="http://schemas.openxmlformats.org/officeDocument/2006/relationships/hyperlink" Target="http://old.moy-vybor.ru/kak-vybrat-tovar/kak-vybrat-utyug" TargetMode="External"/><Relationship Id="rId4" Type="http://schemas.openxmlformats.org/officeDocument/2006/relationships/hyperlink" Target="http://offtop.ru/" TargetMode="External"/><Relationship Id="rId9" Type="http://schemas.openxmlformats.org/officeDocument/2006/relationships/hyperlink" Target="http://www.vitek.ru/" TargetMode="External"/><Relationship Id="rId14" Type="http://schemas.openxmlformats.org/officeDocument/2006/relationships/hyperlink" Target="http://myway.my1.ru/publ/raznoe/podskazki/kakoj_utjug_luchshe_kak_vybrat_utjug_kakoe_pokrytie_luchshe_dlja_utjuga/15-1-0-19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3550" y="176213"/>
            <a:ext cx="7785100" cy="1244600"/>
          </a:xfrm>
        </p:spPr>
      </p:pic>
      <p:pic>
        <p:nvPicPr>
          <p:cNvPr id="6" name="Рисунок 5" descr="Мощными считаются утюги в 2000-2400 В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413" y="2347913"/>
            <a:ext cx="4762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3850" y="1700213"/>
            <a:ext cx="8569325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+mj-lt"/>
                <a:ea typeface="BatangChe" pitchFamily="49" charset="-127"/>
                <a:cs typeface="Arial" pitchFamily="34" charset="0"/>
              </a:rPr>
              <a:t>Утюги: поможем выбрать</a:t>
            </a:r>
            <a:endParaRPr lang="ru-RU" sz="3600" b="1" dirty="0">
              <a:solidFill>
                <a:srgbClr val="002060"/>
              </a:solidFill>
              <a:latin typeface="+mj-lt"/>
              <a:ea typeface="BatangChe" pitchFamily="49" charset="-127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64163" y="3006725"/>
            <a:ext cx="216058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rgbClr val="002060"/>
              </a:solidFill>
              <a:latin typeface="+mj-lt"/>
              <a:ea typeface="BatangChe" pitchFamily="49" charset="-127"/>
              <a:cs typeface="Arial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911725" y="2667000"/>
            <a:ext cx="42735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Lucida Sans Unicode" pitchFamily="34" charset="0"/>
              </a:rPr>
              <a:t>Жиляева Татьяна Владимировна</a:t>
            </a:r>
          </a:p>
          <a:p>
            <a:r>
              <a:rPr lang="ru-RU" sz="2000">
                <a:latin typeface="Lucida Sans Unicode" pitchFamily="34" charset="0"/>
              </a:rPr>
              <a:t>мастер производственного обучения</a:t>
            </a:r>
          </a:p>
        </p:txBody>
      </p:sp>
    </p:spTree>
    <p:custDataLst>
      <p:tags r:id="rId1"/>
    </p:custDataLst>
  </p:cSld>
  <p:clrMapOvr>
    <a:masterClrMapping/>
  </p:clrMapOvr>
  <p:transition spd="slow" advTm="53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79200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Lucida Sans Unicode" pitchFamily="34" charset="0"/>
              </a:rPr>
              <a:t>Подача пара, разбрызгивание и отпаривание</a:t>
            </a:r>
            <a:endParaRPr lang="ru-RU" sz="2800">
              <a:solidFill>
                <a:srgbClr val="002060"/>
              </a:solidFill>
              <a:latin typeface="Lucida Sans Unicode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14338" y="1143000"/>
            <a:ext cx="817562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Lucida Sans Unicode" pitchFamily="34" charset="0"/>
              </a:rPr>
              <a:t>Интенсивность подачи пара измеряется в граммах в минуту (г/мин). Чем мощнее утюг, тем, следовательно, больше скорость выброса пара. При переменной подаче пара его интенсивность регулируется в диапазоне от 15-30 г/мин, при усиленной - от 35 до 50 г/мин, а при турборежиме (эта функция есть не во всех утюгах) выброс пара может достигать 60 г/мин.</a:t>
            </a:r>
          </a:p>
          <a:p>
            <a:pPr algn="just"/>
            <a:r>
              <a:rPr lang="ru-RU" sz="2000">
                <a:latin typeface="Lucida Sans Unicode" pitchFamily="34" charset="0"/>
              </a:rPr>
              <a:t>Функция паровой или экстрапаровой удар или экстрапаровой взрыв (кратковременный выброс большого количества пара, который в ряде моделей может достигать 100 г/мин) облегчит разглаживание небольших сильно замятых участков ткани. </a:t>
            </a:r>
          </a:p>
          <a:p>
            <a:pPr algn="just"/>
            <a:r>
              <a:rPr lang="ru-RU" sz="2000">
                <a:latin typeface="Lucida Sans Unicode" pitchFamily="34" charset="0"/>
              </a:rPr>
              <a:t>Обратите внимание на то, как расположены отверстия для выхода пара на подошве утюга. Для хорошего пароувлажнения они должны быть распределены по всей подошве, а не сосредоточены только в носовой его части. </a:t>
            </a:r>
          </a:p>
        </p:txBody>
      </p:sp>
      <p:pic>
        <p:nvPicPr>
          <p:cNvPr id="6" name="Picture 2" descr="http://www.shop.philips.ru/media/catalog/product/cache/1/image/800x600/9df78eab33525d08d6e5fb8d27136e95/G/C/GC9140_02-D1P-global-001_1.jpg"/>
          <p:cNvPicPr>
            <a:picLocks noChangeAspect="1" noChangeArrowheads="1"/>
          </p:cNvPicPr>
          <p:nvPr/>
        </p:nvPicPr>
        <p:blipFill>
          <a:blip r:embed="rId4"/>
          <a:srcRect l="27734" t="5888" r="6454" b="-60"/>
          <a:stretch>
            <a:fillRect/>
          </a:stretch>
        </p:blipFill>
        <p:spPr bwMode="auto">
          <a:xfrm>
            <a:off x="395288" y="1557338"/>
            <a:ext cx="3760787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тюг Tefal FV5378E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51375" y="1700213"/>
            <a:ext cx="3810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619625" y="5084763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Lucida Sans Unicode" pitchFamily="34" charset="0"/>
              </a:rPr>
              <a:t>Для разглаживания белья с жесткими складками можно использовать пульверизатор, чтобы дополнительно увлажнить белье.</a:t>
            </a:r>
          </a:p>
        </p:txBody>
      </p:sp>
    </p:spTree>
    <p:custDataLst>
      <p:tags r:id="rId1"/>
    </p:custDataLst>
  </p:cSld>
  <p:clrMapOvr>
    <a:masterClrMapping/>
  </p:clrMapOvr>
  <p:transition spd="slow" advTm="20119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7" grpId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утюг panasonic s300ts фото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5875"/>
            <a:ext cx="2649537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3078163" y="160338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Lucida Sans Unicode" pitchFamily="34" charset="0"/>
              </a:rPr>
              <a:t>Стандартные функции: регулировка пара, выброс пара, брызгалка</a:t>
            </a:r>
          </a:p>
        </p:txBody>
      </p:sp>
      <p:pic>
        <p:nvPicPr>
          <p:cNvPr id="25603" name="Рисунок 3" descr="паровой уда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0725" y="727075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 descr="http://pics.rbc.ru/img/cnews/2007/07/13/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025" y="2895600"/>
            <a:ext cx="40767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 descr="Дополнительное фото 5 Утюг MOULINEX IM 12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3932238"/>
            <a:ext cx="2619375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Прямоугольник 4"/>
          <p:cNvSpPr>
            <a:spLocks noChangeArrowheads="1"/>
          </p:cNvSpPr>
          <p:nvPr/>
        </p:nvSpPr>
        <p:spPr bwMode="auto">
          <a:xfrm>
            <a:off x="-3175" y="5589588"/>
            <a:ext cx="5295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Lucida Sans Unicode" pitchFamily="34" charset="0"/>
              </a:rPr>
              <a:t>Наличие функции "паровой удар" или "турбопар" поможет разгладить плотные, пересушенные ткани, которые тяжело поддаются глажению.</a:t>
            </a:r>
          </a:p>
        </p:txBody>
      </p:sp>
    </p:spTree>
  </p:cSld>
  <p:clrMapOvr>
    <a:masterClrMapping/>
  </p:clrMapOvr>
  <p:transition spd="slow" advTm="5455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3"/>
          <p:cNvSpPr>
            <a:spLocks noChangeArrowheads="1"/>
          </p:cNvSpPr>
          <p:nvPr/>
        </p:nvSpPr>
        <p:spPr bwMode="auto">
          <a:xfrm>
            <a:off x="2555875" y="142875"/>
            <a:ext cx="3876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Lucida Sans Unicode" pitchFamily="34" charset="0"/>
              </a:rPr>
              <a:t>Резервуар для воды</a:t>
            </a:r>
          </a:p>
        </p:txBody>
      </p:sp>
      <p:sp>
        <p:nvSpPr>
          <p:cNvPr id="26626" name="Прямоугольник 4"/>
          <p:cNvSpPr>
            <a:spLocks noChangeArrowheads="1"/>
          </p:cNvSpPr>
          <p:nvPr/>
        </p:nvSpPr>
        <p:spPr bwMode="auto">
          <a:xfrm>
            <a:off x="280988" y="641350"/>
            <a:ext cx="842486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Lucida Sans Unicode" pitchFamily="34" charset="0"/>
              </a:rPr>
              <a:t>Чем он больше, тем реже вам придется доливать в него воду при глажке пересушенного белья. Большинство утюгов имеет емкость для воды 200-250 мл, однако некоторые производители выпускают утюги с резервуаром для воды до 350-400 мл. </a:t>
            </a:r>
          </a:p>
          <a:p>
            <a:pPr algn="just"/>
            <a:r>
              <a:rPr lang="ru-RU" sz="2000">
                <a:latin typeface="Lucida Sans Unicode" pitchFamily="34" charset="0"/>
              </a:rPr>
              <a:t>Желательно, чтобы резервуар для воды был прозрачным, чтобы вам было легко на глаз определить, когда нужно доливать воду, а не трясти утюг около уха.</a:t>
            </a:r>
          </a:p>
        </p:txBody>
      </p:sp>
      <p:pic>
        <p:nvPicPr>
          <p:cNvPr id="1026" name="Picture 2" descr="Утюг Philips GC 25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155950"/>
            <a:ext cx="228600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8" descr="Описание: http://www.infoniac.ru/upload/medialibrary/158/158fb1ca8d6246b4430d5b3faac7de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3132138"/>
            <a:ext cx="5233988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Утюг Philips HI 518 Azur Excel Plu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325" y="3195638"/>
            <a:ext cx="228600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отверстие"/>
          <p:cNvPicPr>
            <a:picLocks noChangeAspect="1" noChangeArrowheads="1"/>
          </p:cNvPicPr>
          <p:nvPr/>
        </p:nvPicPr>
        <p:blipFill>
          <a:blip r:embed="rId6"/>
          <a:srcRect l="5255" t="27991" r="-5255" b="7709"/>
          <a:stretch>
            <a:fillRect/>
          </a:stretch>
        </p:blipFill>
        <p:spPr bwMode="auto">
          <a:xfrm>
            <a:off x="3656013" y="3132138"/>
            <a:ext cx="47625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289300" y="5992813"/>
            <a:ext cx="53641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Lucida Sans Unicode" pitchFamily="34" charset="0"/>
              </a:rPr>
              <a:t>Большое отверстие для воды. Расположено на "основании". Очень удобно, можно наливать воду непосредственно из-под крана.</a:t>
            </a:r>
          </a:p>
        </p:txBody>
      </p:sp>
    </p:spTree>
    <p:custDataLst>
      <p:tags r:id="rId1"/>
    </p:custDataLst>
  </p:cSld>
  <p:clrMapOvr>
    <a:masterClrMapping/>
  </p:clrMapOvr>
  <p:transition spd="slow" advTm="1851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 descr="Дополнительное фото 5 Утюг TEFAL FV467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88913"/>
            <a:ext cx="4995863" cy="523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3"/>
          <p:cNvSpPr>
            <a:spLocks noChangeArrowheads="1"/>
          </p:cNvSpPr>
          <p:nvPr/>
        </p:nvSpPr>
        <p:spPr bwMode="auto">
          <a:xfrm>
            <a:off x="1187450" y="5567363"/>
            <a:ext cx="5976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Lucida Sans Unicode" pitchFamily="34" charset="0"/>
              </a:rPr>
              <a:t>Чем больше резервуар для воды, тем дольше утюг может работать в «автономном» режиме.</a:t>
            </a:r>
          </a:p>
        </p:txBody>
      </p:sp>
    </p:spTree>
  </p:cSld>
  <p:clrMapOvr>
    <a:masterClrMapping/>
  </p:clrMapOvr>
  <p:transition spd="slow" advTm="4064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051050" y="188913"/>
            <a:ext cx="50720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Lucida Sans Unicode" pitchFamily="34" charset="0"/>
              </a:rPr>
              <a:t>Противокапельная система</a:t>
            </a:r>
            <a:endParaRPr lang="ru-RU" sz="2800">
              <a:solidFill>
                <a:srgbClr val="002060"/>
              </a:solidFill>
              <a:latin typeface="Lucida Sans Unicode" pitchFamily="34" charset="0"/>
            </a:endParaRPr>
          </a:p>
        </p:txBody>
      </p:sp>
      <p:pic>
        <p:nvPicPr>
          <p:cNvPr id="3" name="Рисунок 2" descr="http://www.infoniac.ru/upload/medialibrary/4b4/4b4fa90a108597c64bd882daed4cbaf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3487738"/>
            <a:ext cx="60769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95288" y="601663"/>
            <a:ext cx="80645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Lucida Sans Unicode" pitchFamily="34" charset="0"/>
              </a:rPr>
              <a:t>Служит для защиты ткани от случайной капли воды, образующейся при нарушении подачи пара – например, при низкой температуре глажки.</a:t>
            </a:r>
          </a:p>
          <a:p>
            <a:pPr algn="just"/>
            <a:r>
              <a:rPr lang="ru-RU" sz="2000">
                <a:latin typeface="Lucida Sans Unicode" pitchFamily="34" charset="0"/>
              </a:rPr>
              <a:t>Все домохозяйки знают, что изделия из натурального шелка и некоторые деликатные синтетические ткани нужно гладить только сухим утюгом без отпаривания. В основе этой системы лежит простая идея – специальная пластина при температуре ниже 100 градусов по Цельсию автоматически перекрывает клапан, через который идет пар. </a:t>
            </a:r>
          </a:p>
        </p:txBody>
      </p:sp>
    </p:spTree>
    <p:custDataLst>
      <p:tags r:id="rId1"/>
    </p:custDataLst>
  </p:cSld>
  <p:clrMapOvr>
    <a:masterClrMapping/>
  </p:clrMapOvr>
  <p:transition spd="slow" advTm="12689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01638" y="639763"/>
            <a:ext cx="82804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Lucida Sans Unicode" pitchFamily="34" charset="0"/>
              </a:rPr>
              <a:t>Практически в каждом утюге предусмотрен противоизвестковый (anticalc) стержень или картридж (встроенный или съемный) для смягчения воды. К сожалению, не всегда подобные системы полностью предотвращают образование накипи. Для этого некоторые модели оборудованы клавишей самоочистки утюга. </a:t>
            </a:r>
          </a:p>
          <a:p>
            <a:endParaRPr lang="ru-RU" sz="2000">
              <a:latin typeface="Lucida Sans Unicode" pitchFamily="34" charset="0"/>
            </a:endParaRPr>
          </a:p>
          <a:p>
            <a:pPr algn="just"/>
            <a:r>
              <a:rPr lang="ru-RU" sz="2000">
                <a:latin typeface="Lucida Sans Unicode" pitchFamily="34" charset="0"/>
              </a:rPr>
              <a:t>Специалисты рекомендуют не использовать для глажки стопроцентную дистиллированную воду - оказывается, она хуже образует пар (возникает физический эффект "перегретой воды"). Лучше брать смесь, на 1/3 состоящую из водопроводной воды, а на 2/3 - из дистиллированной.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38363" y="115888"/>
            <a:ext cx="5062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Lucida Sans Unicode" pitchFamily="34" charset="0"/>
              </a:rPr>
              <a:t>Система защиты от накипи</a:t>
            </a:r>
            <a:endParaRPr lang="ru-RU" sz="2800">
              <a:solidFill>
                <a:srgbClr val="002060"/>
              </a:solidFill>
              <a:latin typeface="Lucida Sans Unicode" pitchFamily="34" charset="0"/>
            </a:endParaRPr>
          </a:p>
        </p:txBody>
      </p:sp>
      <p:pic>
        <p:nvPicPr>
          <p:cNvPr id="4" name="Picture 2" descr="http://www.tophouseline.ru/pih/24186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8588" y="4337050"/>
            <a:ext cx="9556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3163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утю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4805363"/>
            <a:ext cx="3303587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47663" y="627063"/>
            <a:ext cx="8488362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Температура </a:t>
            </a:r>
            <a:r>
              <a:rPr lang="ru-RU" sz="1600" dirty="0">
                <a:latin typeface="+mn-lt"/>
              </a:rPr>
              <a:t>нагрева его подошвы (рабочей поверхности) регулируется специальным ползунком с делениями, расположенным на корпусе утюга. Такой терморегулятор позволяет устанавливать нужную температуру для глажения различных тканей. </a:t>
            </a:r>
            <a:endParaRPr lang="ru-RU" sz="1600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Деления-подсказки </a:t>
            </a:r>
            <a:r>
              <a:rPr lang="ru-RU" sz="1600" dirty="0">
                <a:latin typeface="+mn-lt"/>
              </a:rPr>
              <a:t>для регулировки температуры обозначены маркерам-точками или надписями. Чтобы определиться с температурой для конкретного изделия, стоит посмотреть на его бирку – там обязательно будет указан режим нагрева утюга. Что же означают маркеры на терморегуляторе?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</a:rPr>
              <a:t>Одна точка (или надпись «</a:t>
            </a:r>
            <a:r>
              <a:rPr lang="ru-RU" sz="1600" dirty="0" err="1">
                <a:latin typeface="+mn-lt"/>
              </a:rPr>
              <a:t>nylon</a:t>
            </a:r>
            <a:r>
              <a:rPr lang="ru-RU" sz="1600" dirty="0">
                <a:latin typeface="+mn-lt"/>
              </a:rPr>
              <a:t>» (синтетика), «</a:t>
            </a:r>
            <a:r>
              <a:rPr lang="ru-RU" sz="1600" dirty="0" err="1">
                <a:latin typeface="+mn-lt"/>
              </a:rPr>
              <a:t>silk</a:t>
            </a:r>
            <a:r>
              <a:rPr lang="ru-RU" sz="1600" dirty="0">
                <a:latin typeface="+mn-lt"/>
              </a:rPr>
              <a:t>» (шелк) – режим для легких тканей, которые гладят при небольшой температуре: нейлон, шелк, шифон, крепдешин.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</a:rPr>
              <a:t>Две точки (или надпись «</a:t>
            </a:r>
            <a:r>
              <a:rPr lang="ru-RU" sz="1600" dirty="0" err="1">
                <a:latin typeface="+mn-lt"/>
              </a:rPr>
              <a:t>wool</a:t>
            </a:r>
            <a:r>
              <a:rPr lang="ru-RU" sz="1600" dirty="0">
                <a:latin typeface="+mn-lt"/>
              </a:rPr>
              <a:t>» (шерсть) – температура, подходящая для шерстяных и полушерстяных тканей.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</a:rPr>
              <a:t>Три точки (или надпись «</a:t>
            </a:r>
            <a:r>
              <a:rPr lang="ru-RU" sz="1600" dirty="0" err="1">
                <a:latin typeface="+mn-lt"/>
              </a:rPr>
              <a:t>cotton</a:t>
            </a:r>
            <a:r>
              <a:rPr lang="ru-RU" sz="1600" dirty="0">
                <a:latin typeface="+mn-lt"/>
              </a:rPr>
              <a:t>» (хлопок) и «</a:t>
            </a:r>
            <a:r>
              <a:rPr lang="ru-RU" sz="1600" dirty="0" err="1">
                <a:latin typeface="+mn-lt"/>
              </a:rPr>
              <a:t>linen</a:t>
            </a:r>
            <a:r>
              <a:rPr lang="ru-RU" sz="1600" dirty="0">
                <a:latin typeface="+mn-lt"/>
              </a:rPr>
              <a:t>» (лен) – режим для работы с тканями, требующими высокой температуры: хлопчатобумажных, льняных, драпа, твида и пр</a:t>
            </a:r>
            <a:r>
              <a:rPr lang="ru-RU" sz="1400" dirty="0">
                <a:latin typeface="+mn-lt"/>
              </a:rPr>
              <a:t>.</a:t>
            </a:r>
          </a:p>
        </p:txBody>
      </p:sp>
      <p:pic>
        <p:nvPicPr>
          <p:cNvPr id="30723" name="Рисунок 6" descr="Утюг Philips GC 4412 Azur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1400" y="4554538"/>
            <a:ext cx="27146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Прямоугольник 2"/>
          <p:cNvSpPr>
            <a:spLocks noChangeArrowheads="1"/>
          </p:cNvSpPr>
          <p:nvPr/>
        </p:nvSpPr>
        <p:spPr bwMode="auto">
          <a:xfrm>
            <a:off x="2435225" y="115888"/>
            <a:ext cx="4313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Lucida Sans Unicode" pitchFamily="34" charset="0"/>
              </a:rPr>
              <a:t>Температурный режим</a:t>
            </a:r>
            <a:endParaRPr lang="ru-RU" sz="2800">
              <a:solidFill>
                <a:srgbClr val="002060"/>
              </a:solidFill>
              <a:latin typeface="Lucida Sans Unicode" pitchFamily="34" charset="0"/>
            </a:endParaRPr>
          </a:p>
        </p:txBody>
      </p:sp>
      <p:pic>
        <p:nvPicPr>
          <p:cNvPr id="30725" name="Picture 6" descr="Утюг с функцией отпаривания Philips Elance 3100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13" y="4889500"/>
            <a:ext cx="280035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5058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61938" y="646113"/>
            <a:ext cx="8631237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solidFill>
                  <a:srgbClr val="333333"/>
                </a:solidFill>
                <a:latin typeface="Lucida Sans Unicode" pitchFamily="34" charset="0"/>
                <a:ea typeface="Times New Roman" pitchFamily="18" charset="0"/>
                <a:cs typeface="Arial" charset="0"/>
              </a:rPr>
              <a:t>Не хотите пользоваться удлинителями и переносками? Тогда покупайте утюг с длиной шнура не менее 2 метров.</a:t>
            </a:r>
            <a:r>
              <a:rPr lang="ru-RU" sz="2000">
                <a:latin typeface="Lucida Sans Unicode" pitchFamily="34" charset="0"/>
                <a:ea typeface="Times New Roman" pitchFamily="18" charset="0"/>
                <a:cs typeface="Arial" charset="0"/>
              </a:rPr>
              <a:t> В некоторых моделей предусмотрено шаровое крепление шнура для предотвращения скручивания шнура в процессе глажки, оно позволяет ему вращаться на 360°, что предохраняет обмотку от быстрого протирания.</a:t>
            </a:r>
            <a:endParaRPr lang="ru-RU" sz="2000">
              <a:solidFill>
                <a:srgbClr val="333333"/>
              </a:solidFill>
              <a:latin typeface="Lucida Sans Unicode" pitchFamily="34" charset="0"/>
              <a:ea typeface="Times New Roman" pitchFamily="18" charset="0"/>
              <a:cs typeface="Arial" charset="0"/>
            </a:endParaRPr>
          </a:p>
          <a:p>
            <a:pPr algn="just"/>
            <a:r>
              <a:rPr lang="ru-RU" sz="2000">
                <a:solidFill>
                  <a:srgbClr val="333333"/>
                </a:solidFill>
                <a:latin typeface="Lucida Sans Unicode" pitchFamily="34" charset="0"/>
                <a:ea typeface="Times New Roman" pitchFamily="18" charset="0"/>
                <a:cs typeface="Arial" charset="0"/>
              </a:rPr>
              <a:t>Немаловажен и способ крепления шнура к утюгу. Многие производители выпускают утюги с шаровыми или шарнирными креплениями, чтобы шнур не перетирался у основания.</a:t>
            </a:r>
          </a:p>
          <a:p>
            <a:pPr algn="just"/>
            <a:r>
              <a:rPr lang="ru-RU" sz="2000">
                <a:solidFill>
                  <a:srgbClr val="333333"/>
                </a:solidFill>
                <a:latin typeface="Lucida Sans Unicode" pitchFamily="34" charset="0"/>
                <a:ea typeface="Times New Roman" pitchFamily="18" charset="0"/>
                <a:cs typeface="Arial" charset="0"/>
              </a:rPr>
              <a:t>Если же вы вовсе присматриваете беспроводной гладильный аппарат (нагревательный элемент которого располагается на специальной подставке, так называемой базе), то имейте в виду, что отсутствие шнура заставит вас нагревать подошву снова и снова, что станет довольно нудным занятием, особенно если вы гладите «крупногабаритные» вещи, такие, как скатерти или постельное белье. </a:t>
            </a:r>
            <a:endParaRPr lang="ru-RU" sz="2000">
              <a:latin typeface="Lucida Sans Unicode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635375" y="141288"/>
            <a:ext cx="1166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Lucida Sans Unicode" pitchFamily="34" charset="0"/>
              </a:rPr>
              <a:t>Шнур</a:t>
            </a:r>
            <a:endParaRPr lang="ru-RU" sz="2800">
              <a:solidFill>
                <a:srgbClr val="002060"/>
              </a:solidFill>
              <a:latin typeface="Lucida Sans Unicode" pitchFamily="34" charset="0"/>
            </a:endParaRPr>
          </a:p>
        </p:txBody>
      </p:sp>
      <p:pic>
        <p:nvPicPr>
          <p:cNvPr id="5" name="Picture 2" descr="шар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598738"/>
            <a:ext cx="2544763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Утюг с функцией отпаривания Philips Elance 3100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1911350"/>
            <a:ext cx="2619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8476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07975" y="260350"/>
            <a:ext cx="82804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Lucida Sans Unicode" pitchFamily="34" charset="0"/>
              </a:rPr>
              <a:t>Ряд моделей снабжен временным </a:t>
            </a:r>
            <a:r>
              <a:rPr lang="ru-RU" sz="2000" b="1">
                <a:solidFill>
                  <a:srgbClr val="002060"/>
                </a:solidFill>
                <a:latin typeface="Lucida Sans Unicode" pitchFamily="34" charset="0"/>
              </a:rPr>
              <a:t>таймером</a:t>
            </a:r>
            <a:r>
              <a:rPr lang="ru-RU" sz="2000">
                <a:latin typeface="Lucida Sans Unicode" pitchFamily="34" charset="0"/>
              </a:rPr>
              <a:t> – автоматическое отключение. Данная функция невероятно полезна: если утюг неподвижен в вертикальном положении более 8 минут или если его не трогать в горизонтальном положении 30 секунд – он самостоятельно отключается. </a:t>
            </a:r>
          </a:p>
          <a:p>
            <a:pPr algn="just"/>
            <a:r>
              <a:rPr lang="ru-RU" sz="2000">
                <a:latin typeface="Lucida Sans Unicode" pitchFamily="34" charset="0"/>
              </a:rPr>
              <a:t>Эта функция пригодится тем, кто часто отвлекается во время глажки или забывает выключить утюг после использования. Вероятность возникновения пожара полностью исключается.</a:t>
            </a:r>
          </a:p>
        </p:txBody>
      </p:sp>
      <p:pic>
        <p:nvPicPr>
          <p:cNvPr id="2050" name="Picture 2" descr="http://i.otzovik.com/2012/12/23/339095/img/3511049.jpg"/>
          <p:cNvPicPr>
            <a:picLocks noChangeAspect="1" noChangeArrowheads="1"/>
          </p:cNvPicPr>
          <p:nvPr/>
        </p:nvPicPr>
        <p:blipFill>
          <a:blip r:embed="rId3"/>
          <a:srcRect l="-987" t="-6181" r="15079" b="21841"/>
          <a:stretch>
            <a:fillRect/>
          </a:stretch>
        </p:blipFill>
        <p:spPr bwMode="auto">
          <a:xfrm>
            <a:off x="107950" y="2420938"/>
            <a:ext cx="4908550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VITEK VT-12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0988" y="908050"/>
            <a:ext cx="35496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9256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388" y="333375"/>
            <a:ext cx="8640762" cy="437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Arial" charset="0"/>
              </a:rPr>
              <a:t>Оптимальные вес утюга</a:t>
            </a:r>
            <a:r>
              <a:rPr lang="ru-RU" sz="200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ru-RU" sz="2000">
                <a:latin typeface="Lucida Sans Unicode" pitchFamily="34" charset="0"/>
                <a:ea typeface="Times New Roman" pitchFamily="18" charset="0"/>
                <a:cs typeface="Arial" charset="0"/>
              </a:rPr>
              <a:t>- 1,3-1,5 кг.</a:t>
            </a:r>
          </a:p>
          <a:p>
            <a:pPr algn="just" eaLnBrk="0" hangingPunct="0"/>
            <a:r>
              <a:rPr lang="ru-RU" sz="2000" b="1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Arial" charset="0"/>
              </a:rPr>
              <a:t>Ручка утюга</a:t>
            </a:r>
            <a:r>
              <a:rPr lang="ru-RU" sz="200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ru-RU" sz="2000">
                <a:latin typeface="Lucida Sans Unicode" pitchFamily="34" charset="0"/>
                <a:ea typeface="Times New Roman" pitchFamily="18" charset="0"/>
                <a:cs typeface="Arial" charset="0"/>
              </a:rPr>
              <a:t>должна быть довольно широкой и удобной в обхвате. Выбирая утюг, обязательно "примерьте" его к руке. Обратите внимание на "балансировку" утюга: поднятый в воздух, он не должен "перевешиваться" вперед или назад. Очень удобны прорезиненные вставки в верхней части ручки утюга - они предотвращают скольжение ладони по рукоятке (такие ручки еще называют двухкомпонентными ручками "soft-touch").</a:t>
            </a:r>
          </a:p>
          <a:p>
            <a:pPr algn="just" eaLnBrk="0" hangingPunct="0"/>
            <a:r>
              <a:rPr lang="ru-RU" sz="2000" b="1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Arial" charset="0"/>
              </a:rPr>
              <a:t>Производитель.</a:t>
            </a:r>
            <a:r>
              <a:rPr lang="ru-RU" sz="2000" b="1">
                <a:latin typeface="Lucida Sans Unicode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ru-RU" sz="2000">
                <a:latin typeface="Lucida Sans Unicode" pitchFamily="34" charset="0"/>
                <a:ea typeface="Times New Roman" pitchFamily="18" charset="0"/>
                <a:cs typeface="Arial" charset="0"/>
              </a:rPr>
              <a:t>Выбирайте марки, хорошо зарекомендовавшие себя на рынке бытовой техники. Но помните, что даже брендовая бытовая техника может оказаться ненадлежащего качества, если произведена по лицензии где-нибудь в Китае. Поэтому поинтересуйтесь местом производства.</a:t>
            </a:r>
          </a:p>
          <a:p>
            <a:pPr eaLnBrk="0" hangingPunct="0"/>
            <a:endParaRPr lang="ru-RU">
              <a:ea typeface="Times New Roman" pitchFamily="18" charset="0"/>
              <a:cs typeface="Arial" charset="0"/>
            </a:endParaRPr>
          </a:p>
        </p:txBody>
      </p:sp>
      <p:pic>
        <p:nvPicPr>
          <p:cNvPr id="4" name="Рисунок 3" descr="Дополнительное фото 2 Утюг MOULINEX IM 12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420938"/>
            <a:ext cx="3810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Фото Утюг BRAUN FreeStyle 510/SI62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2382838"/>
            <a:ext cx="2362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9579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333375"/>
            <a:ext cx="871378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Lucida Sans Unicode" pitchFamily="34" charset="0"/>
              </a:rPr>
              <a:t>Утюг.</a:t>
            </a:r>
            <a:r>
              <a:rPr lang="ru-RU" sz="2000">
                <a:latin typeface="Lucida Sans Unicode" pitchFamily="34" charset="0"/>
              </a:rPr>
              <a:t> Хозяйственная принадлежность, приспособление для глаженья белья и платья, состоящее из нагревающегося тяжёлого металлического корпуса с гладкой нижней поверхностью и ручкой сверху. Жаровой утюг (внутрь которого накладывают для нагревания жар, т. е. уголья, — в отличие от простого, цельного, нагреваемого на огне)… </a:t>
            </a:r>
            <a:br>
              <a:rPr lang="ru-RU" sz="2000">
                <a:latin typeface="Lucida Sans Unicode" pitchFamily="34" charset="0"/>
              </a:rPr>
            </a:br>
            <a:r>
              <a:rPr lang="ru-RU">
                <a:latin typeface="Lucida Sans Unicode" pitchFamily="34" charset="0"/>
              </a:rPr>
              <a:t>                 («Толковый словарь русского языка» под. ред. Д.Н. Ушакова) 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85738" y="2624138"/>
            <a:ext cx="84248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Lucida Sans Unicode" pitchFamily="34" charset="0"/>
              </a:rPr>
              <a:t>Современный утюг – это уже не простая «горячая железка», а  сложный технологичный прибор с множеством характеристик, которые нужно знать и подбирать утюг в соответствии со своими потребностями. И, кто знает, может быть из нудной обязанности глажка станет приятным развлечением</a:t>
            </a:r>
            <a:r>
              <a:rPr lang="ru-RU">
                <a:latin typeface="Lucida Sans Unicode" pitchFamily="34" charset="0"/>
              </a:rPr>
              <a:t>?</a:t>
            </a:r>
          </a:p>
        </p:txBody>
      </p:sp>
      <p:pic>
        <p:nvPicPr>
          <p:cNvPr id="6" name="Рисунок 5" descr="Удачной Вам покупки!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7825" y="4205288"/>
            <a:ext cx="400685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275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288" y="260350"/>
            <a:ext cx="8640762" cy="5202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+mn-lt"/>
              </a:rPr>
              <a:t>Используемые Интернет-ресурсы</a:t>
            </a:r>
            <a:endParaRPr lang="ru-RU" sz="1400" b="1" dirty="0">
              <a:solidFill>
                <a:srgbClr val="002060"/>
              </a:solidFill>
              <a:latin typeface="+mn-lt"/>
              <a:hlinkClick r:id="rId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002060"/>
              </a:solidFill>
              <a:latin typeface="+mn-lt"/>
              <a:hlinkClick r:id="rId2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2"/>
              </a:rPr>
              <a:t>http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2"/>
              </a:rPr>
              <a:t>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2"/>
              </a:rPr>
              <a:t>lady-land.ucoz.ru/forum/43-368-1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3"/>
              </a:rPr>
              <a:t>http://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3"/>
              </a:rPr>
              <a:t>electrolive.ru/ut.php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4"/>
              </a:rPr>
              <a:t>http://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4"/>
              </a:rPr>
              <a:t>offtop.ru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5"/>
              </a:rPr>
              <a:t>http://otzovik.com/reviews/utyug_philips_comfort_gc_1110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5"/>
              </a:rPr>
              <a:t>/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6"/>
              </a:rPr>
              <a:t>http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6"/>
              </a:rPr>
              <a:t>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6"/>
              </a:rPr>
              <a:t>www.infoniac.ru/news/Kak-vybrat-utyug.html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7"/>
              </a:rPr>
              <a:t>http://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7"/>
              </a:rPr>
              <a:t>tech.dobro-est.com/utyug-osnovnyie-harakteristiki-funktsii-i-vyibor-utyuga.html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8"/>
              </a:rPr>
              <a:t>http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8"/>
              </a:rPr>
              <a:t>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8"/>
              </a:rPr>
              <a:t>www.jlady.ru/domashnee-xozyajstvo/kak-vybrat-utyug.html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9"/>
              </a:rPr>
              <a:t>http://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9"/>
              </a:rPr>
              <a:t>www.vitek.ru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10"/>
              </a:rPr>
              <a:t>http://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10"/>
              </a:rPr>
              <a:t>old.moy-vybor.ru/kak-vybrat-tovar/kak-vybrat-utyug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11"/>
              </a:rPr>
              <a:t>http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11"/>
              </a:rPr>
              <a:t>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11"/>
              </a:rPr>
              <a:t>marinni.livejournal.com/685114.html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12"/>
              </a:rPr>
              <a:t>http://sait-sovetov.net/stati-bytovaya-tehnika/kak-pravilno-vybrat-utyug-259.php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13"/>
              </a:rPr>
              <a:t>http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13"/>
              </a:rPr>
              <a:t>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13"/>
              </a:rPr>
              <a:t>luckyfamilyman.ru/kak-vybrat-utyug.html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14"/>
              </a:rPr>
              <a:t>http://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14"/>
              </a:rPr>
              <a:t>myway.my1.ru/publ/raznoe/podskazki/kakoj_utjug_luchshe_kak_vybrat_utjug_kakoe_pokrytie_luchshe_dlja_utjuga/15-1-0-190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15"/>
              </a:rPr>
              <a:t>http://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15"/>
              </a:rPr>
              <a:t>www.tipntricks.info/content/view/43/29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400" dirty="0">
                <a:solidFill>
                  <a:srgbClr val="002060"/>
                </a:solidFill>
                <a:latin typeface="+mn-lt"/>
                <a:hlinkClick r:id="rId16"/>
              </a:rPr>
              <a:t>http://iron.tkat.ru/?</a:t>
            </a:r>
            <a:r>
              <a:rPr lang="en-US" sz="1400" dirty="0">
                <a:solidFill>
                  <a:srgbClr val="002060"/>
                </a:solidFill>
                <a:latin typeface="+mn-lt"/>
                <a:hlinkClick r:id="rId16"/>
              </a:rPr>
              <a:t>mod=articles&amp;act=full&amp;id_article=1041</a:t>
            </a:r>
            <a:endParaRPr lang="ru-RU" sz="1400" dirty="0">
              <a:solidFill>
                <a:srgbClr val="00206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latin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3850" y="333375"/>
            <a:ext cx="8351838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solidFill>
                  <a:srgbClr val="002060"/>
                </a:solidFill>
                <a:latin typeface="Lucida Sans Unicode" pitchFamily="34" charset="0"/>
              </a:rPr>
              <a:t>Искусство глажки было известно еще в древнем Китае, откуда пришло в Европу. В России первые утюги появились в первой половине XVII века, но повсеместное применение в домашнем хозяйстве получили лишь сто лет спустя. И были они громоздки и тяжелы. В утюг засыпался горячий уголь, который, остывая, образовывал золу, пачкающую белье. Следующие полтора века утюги грели на плите, пока не догадались вмонтировать в тяжелую стальную подошву утюга электронагревательную спираль. Так утюг стал электрическим. В дальнейшем их снабдили терморегуляторами и отпаривателями. Древнее устройство приняло современный вид</a:t>
            </a:r>
            <a:r>
              <a:rPr lang="ru-RU" sz="2000" b="1">
                <a:latin typeface="Lucida Sans Unicode" pitchFamily="34" charset="0"/>
              </a:rPr>
              <a:t>.</a:t>
            </a:r>
            <a:endParaRPr lang="ru-RU" sz="2000">
              <a:latin typeface="Lucida Sans Unicode" pitchFamily="34" charset="0"/>
            </a:endParaRPr>
          </a:p>
        </p:txBody>
      </p:sp>
      <p:pic>
        <p:nvPicPr>
          <p:cNvPr id="5122" name="Picture 2" descr="http://www.zapilili.ru/pics/1/138/9d008827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125538"/>
            <a:ext cx="37036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pics.livejournal.com/marinni/pic/000ch9p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3575" y="1052513"/>
            <a:ext cx="389572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8034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4" name="Rectangle 24"/>
          <p:cNvSpPr>
            <a:spLocks noChangeArrowheads="1"/>
          </p:cNvSpPr>
          <p:nvPr/>
        </p:nvSpPr>
        <p:spPr bwMode="gray">
          <a:xfrm>
            <a:off x="0" y="1874838"/>
            <a:ext cx="4222750" cy="719137"/>
          </a:xfrm>
          <a:prstGeom prst="rect">
            <a:avLst/>
          </a:prstGeom>
          <a:gradFill rotWithShape="1">
            <a:gsLst>
              <a:gs pos="0">
                <a:srgbClr val="FFFFFF">
                  <a:alpha val="79999"/>
                </a:srgbClr>
              </a:gs>
              <a:gs pos="100000">
                <a:srgbClr val="FF66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grpSp>
        <p:nvGrpSpPr>
          <p:cNvPr id="378905" name="Group 25"/>
          <p:cNvGrpSpPr>
            <a:grpSpLocks/>
          </p:cNvGrpSpPr>
          <p:nvPr/>
        </p:nvGrpSpPr>
        <p:grpSpPr bwMode="auto">
          <a:xfrm>
            <a:off x="3668713" y="1600200"/>
            <a:ext cx="1098550" cy="1001713"/>
            <a:chOff x="1488" y="1968"/>
            <a:chExt cx="432" cy="432"/>
          </a:xfrm>
        </p:grpSpPr>
        <p:grpSp>
          <p:nvGrpSpPr>
            <p:cNvPr id="17439" name="Group 26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7441" name="Oval 27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643C3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17442" name="Freeform 2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76 w 1321"/>
                  <a:gd name="T1" fmla="*/ 357 h 712"/>
                  <a:gd name="T2" fmla="*/ 1292 w 1321"/>
                  <a:gd name="T3" fmla="*/ 394 h 712"/>
                  <a:gd name="T4" fmla="*/ 1296 w 1321"/>
                  <a:gd name="T5" fmla="*/ 428 h 712"/>
                  <a:gd name="T6" fmla="*/ 1290 w 1321"/>
                  <a:gd name="T7" fmla="*/ 459 h 712"/>
                  <a:gd name="T8" fmla="*/ 1273 w 1321"/>
                  <a:gd name="T9" fmla="*/ 490 h 712"/>
                  <a:gd name="T10" fmla="*/ 1248 w 1321"/>
                  <a:gd name="T11" fmla="*/ 516 h 712"/>
                  <a:gd name="T12" fmla="*/ 1216 w 1321"/>
                  <a:gd name="T13" fmla="*/ 538 h 712"/>
                  <a:gd name="T14" fmla="*/ 1173 w 1321"/>
                  <a:gd name="T15" fmla="*/ 559 h 712"/>
                  <a:gd name="T16" fmla="*/ 1125 w 1321"/>
                  <a:gd name="T17" fmla="*/ 578 h 712"/>
                  <a:gd name="T18" fmla="*/ 1071 w 1321"/>
                  <a:gd name="T19" fmla="*/ 594 h 712"/>
                  <a:gd name="T20" fmla="*/ 1011 w 1321"/>
                  <a:gd name="T21" fmla="*/ 608 h 712"/>
                  <a:gd name="T22" fmla="*/ 949 w 1321"/>
                  <a:gd name="T23" fmla="*/ 618 h 712"/>
                  <a:gd name="T24" fmla="*/ 879 w 1321"/>
                  <a:gd name="T25" fmla="*/ 627 h 712"/>
                  <a:gd name="T26" fmla="*/ 808 w 1321"/>
                  <a:gd name="T27" fmla="*/ 632 h 712"/>
                  <a:gd name="T28" fmla="*/ 780 w 1321"/>
                  <a:gd name="T29" fmla="*/ 634 h 712"/>
                  <a:gd name="T30" fmla="*/ 467 w 1321"/>
                  <a:gd name="T31" fmla="*/ 634 h 712"/>
                  <a:gd name="T32" fmla="*/ 463 w 1321"/>
                  <a:gd name="T33" fmla="*/ 634 h 712"/>
                  <a:gd name="T34" fmla="*/ 401 w 1321"/>
                  <a:gd name="T35" fmla="*/ 630 h 712"/>
                  <a:gd name="T36" fmla="*/ 341 w 1321"/>
                  <a:gd name="T37" fmla="*/ 627 h 712"/>
                  <a:gd name="T38" fmla="*/ 285 w 1321"/>
                  <a:gd name="T39" fmla="*/ 620 h 712"/>
                  <a:gd name="T40" fmla="*/ 231 w 1321"/>
                  <a:gd name="T41" fmla="*/ 614 h 712"/>
                  <a:gd name="T42" fmla="*/ 182 w 1321"/>
                  <a:gd name="T43" fmla="*/ 603 h 712"/>
                  <a:gd name="T44" fmla="*/ 138 w 1321"/>
                  <a:gd name="T45" fmla="*/ 590 h 712"/>
                  <a:gd name="T46" fmla="*/ 100 w 1321"/>
                  <a:gd name="T47" fmla="*/ 577 h 712"/>
                  <a:gd name="T48" fmla="*/ 66 w 1321"/>
                  <a:gd name="T49" fmla="*/ 561 h 712"/>
                  <a:gd name="T50" fmla="*/ 38 w 1321"/>
                  <a:gd name="T51" fmla="*/ 541 h 712"/>
                  <a:gd name="T52" fmla="*/ 18 w 1321"/>
                  <a:gd name="T53" fmla="*/ 519 h 712"/>
                  <a:gd name="T54" fmla="*/ 6 w 1321"/>
                  <a:gd name="T55" fmla="*/ 493 h 712"/>
                  <a:gd name="T56" fmla="*/ 0 w 1321"/>
                  <a:gd name="T57" fmla="*/ 467 h 712"/>
                  <a:gd name="T58" fmla="*/ 0 w 1321"/>
                  <a:gd name="T59" fmla="*/ 463 h 712"/>
                  <a:gd name="T60" fmla="*/ 4 w 1321"/>
                  <a:gd name="T61" fmla="*/ 434 h 712"/>
                  <a:gd name="T62" fmla="*/ 16 w 1321"/>
                  <a:gd name="T63" fmla="*/ 397 h 712"/>
                  <a:gd name="T64" fmla="*/ 50 w 1321"/>
                  <a:gd name="T65" fmla="*/ 329 h 712"/>
                  <a:gd name="T66" fmla="*/ 92 w 1321"/>
                  <a:gd name="T67" fmla="*/ 266 h 712"/>
                  <a:gd name="T68" fmla="*/ 144 w 1321"/>
                  <a:gd name="T69" fmla="*/ 209 h 712"/>
                  <a:gd name="T70" fmla="*/ 200 w 1321"/>
                  <a:gd name="T71" fmla="*/ 157 h 712"/>
                  <a:gd name="T72" fmla="*/ 265 w 1321"/>
                  <a:gd name="T73" fmla="*/ 111 h 712"/>
                  <a:gd name="T74" fmla="*/ 335 w 1321"/>
                  <a:gd name="T75" fmla="*/ 73 h 712"/>
                  <a:gd name="T76" fmla="*/ 407 w 1321"/>
                  <a:gd name="T77" fmla="*/ 42 h 712"/>
                  <a:gd name="T78" fmla="*/ 488 w 1321"/>
                  <a:gd name="T79" fmla="*/ 19 h 712"/>
                  <a:gd name="T80" fmla="*/ 570 w 1321"/>
                  <a:gd name="T81" fmla="*/ 5 h 712"/>
                  <a:gd name="T82" fmla="*/ 654 w 1321"/>
                  <a:gd name="T83" fmla="*/ 0 h 712"/>
                  <a:gd name="T84" fmla="*/ 654 w 1321"/>
                  <a:gd name="T85" fmla="*/ 0 h 712"/>
                  <a:gd name="T86" fmla="*/ 745 w 1321"/>
                  <a:gd name="T87" fmla="*/ 5 h 712"/>
                  <a:gd name="T88" fmla="*/ 831 w 1321"/>
                  <a:gd name="T89" fmla="*/ 20 h 712"/>
                  <a:gd name="T90" fmla="*/ 914 w 1321"/>
                  <a:gd name="T91" fmla="*/ 47 h 712"/>
                  <a:gd name="T92" fmla="*/ 991 w 1321"/>
                  <a:gd name="T93" fmla="*/ 80 h 712"/>
                  <a:gd name="T94" fmla="*/ 1062 w 1321"/>
                  <a:gd name="T95" fmla="*/ 122 h 712"/>
                  <a:gd name="T96" fmla="*/ 1127 w 1321"/>
                  <a:gd name="T97" fmla="*/ 173 h 712"/>
                  <a:gd name="T98" fmla="*/ 1185 w 1321"/>
                  <a:gd name="T99" fmla="*/ 228 h 712"/>
                  <a:gd name="T100" fmla="*/ 1234 w 1321"/>
                  <a:gd name="T101" fmla="*/ 289 h 712"/>
                  <a:gd name="T102" fmla="*/ 1276 w 1321"/>
                  <a:gd name="T103" fmla="*/ 357 h 712"/>
                  <a:gd name="T104" fmla="*/ 1276 w 1321"/>
                  <a:gd name="T105" fmla="*/ 35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99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</p:grpSp>
        <p:sp>
          <p:nvSpPr>
            <p:cNvPr id="378909" name="Text Box 29"/>
            <p:cNvSpPr txBox="1">
              <a:spLocks noChangeArrowheads="1"/>
            </p:cNvSpPr>
            <p:nvPr/>
          </p:nvSpPr>
          <p:spPr bwMode="gray">
            <a:xfrm>
              <a:off x="1631" y="2016"/>
              <a:ext cx="165" cy="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endPara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378910" name="Text Box 30"/>
          <p:cNvSpPr txBox="1">
            <a:spLocks noChangeArrowheads="1"/>
          </p:cNvSpPr>
          <p:nvPr/>
        </p:nvSpPr>
        <p:spPr bwMode="auto">
          <a:xfrm>
            <a:off x="1600200" y="2030413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Lucida Sans Unicode" pitchFamily="34" charset="0"/>
              </a:rPr>
              <a:t>Простые</a:t>
            </a:r>
            <a:endParaRPr lang="en-US" b="1">
              <a:latin typeface="Lucida Sans Unicode" pitchFamily="34" charset="0"/>
            </a:endParaRPr>
          </a:p>
        </p:txBody>
      </p:sp>
      <p:sp>
        <p:nvSpPr>
          <p:cNvPr id="378890" name="Rectangle 10"/>
          <p:cNvSpPr>
            <a:spLocks noChangeArrowheads="1"/>
          </p:cNvSpPr>
          <p:nvPr/>
        </p:nvSpPr>
        <p:spPr bwMode="gray">
          <a:xfrm>
            <a:off x="0" y="2979738"/>
            <a:ext cx="4665663" cy="719137"/>
          </a:xfrm>
          <a:prstGeom prst="rect">
            <a:avLst/>
          </a:prstGeom>
          <a:gradFill rotWithShape="1">
            <a:gsLst>
              <a:gs pos="0">
                <a:srgbClr val="FFFFFF">
                  <a:alpha val="79999"/>
                </a:srgbClr>
              </a:gs>
              <a:gs pos="100000">
                <a:srgbClr val="93B1FD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grpSp>
        <p:nvGrpSpPr>
          <p:cNvPr id="378891" name="Group 11"/>
          <p:cNvGrpSpPr>
            <a:grpSpLocks/>
          </p:cNvGrpSpPr>
          <p:nvPr/>
        </p:nvGrpSpPr>
        <p:grpSpPr bwMode="auto">
          <a:xfrm>
            <a:off x="4316413" y="2727325"/>
            <a:ext cx="1087437" cy="1006475"/>
            <a:chOff x="3938" y="1968"/>
            <a:chExt cx="430" cy="437"/>
          </a:xfrm>
        </p:grpSpPr>
        <p:grpSp>
          <p:nvGrpSpPr>
            <p:cNvPr id="17435" name="Group 1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17437" name="Oval 1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3B1FD"/>
                  </a:gs>
                  <a:gs pos="100000">
                    <a:srgbClr val="2C354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17438" name="Freeform 1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76 w 1321"/>
                  <a:gd name="T1" fmla="*/ 357 h 712"/>
                  <a:gd name="T2" fmla="*/ 1292 w 1321"/>
                  <a:gd name="T3" fmla="*/ 394 h 712"/>
                  <a:gd name="T4" fmla="*/ 1296 w 1321"/>
                  <a:gd name="T5" fmla="*/ 428 h 712"/>
                  <a:gd name="T6" fmla="*/ 1290 w 1321"/>
                  <a:gd name="T7" fmla="*/ 459 h 712"/>
                  <a:gd name="T8" fmla="*/ 1273 w 1321"/>
                  <a:gd name="T9" fmla="*/ 490 h 712"/>
                  <a:gd name="T10" fmla="*/ 1248 w 1321"/>
                  <a:gd name="T11" fmla="*/ 516 h 712"/>
                  <a:gd name="T12" fmla="*/ 1216 w 1321"/>
                  <a:gd name="T13" fmla="*/ 538 h 712"/>
                  <a:gd name="T14" fmla="*/ 1173 w 1321"/>
                  <a:gd name="T15" fmla="*/ 559 h 712"/>
                  <a:gd name="T16" fmla="*/ 1125 w 1321"/>
                  <a:gd name="T17" fmla="*/ 578 h 712"/>
                  <a:gd name="T18" fmla="*/ 1071 w 1321"/>
                  <a:gd name="T19" fmla="*/ 594 h 712"/>
                  <a:gd name="T20" fmla="*/ 1011 w 1321"/>
                  <a:gd name="T21" fmla="*/ 608 h 712"/>
                  <a:gd name="T22" fmla="*/ 949 w 1321"/>
                  <a:gd name="T23" fmla="*/ 618 h 712"/>
                  <a:gd name="T24" fmla="*/ 879 w 1321"/>
                  <a:gd name="T25" fmla="*/ 627 h 712"/>
                  <a:gd name="T26" fmla="*/ 808 w 1321"/>
                  <a:gd name="T27" fmla="*/ 632 h 712"/>
                  <a:gd name="T28" fmla="*/ 780 w 1321"/>
                  <a:gd name="T29" fmla="*/ 634 h 712"/>
                  <a:gd name="T30" fmla="*/ 467 w 1321"/>
                  <a:gd name="T31" fmla="*/ 634 h 712"/>
                  <a:gd name="T32" fmla="*/ 463 w 1321"/>
                  <a:gd name="T33" fmla="*/ 634 h 712"/>
                  <a:gd name="T34" fmla="*/ 401 w 1321"/>
                  <a:gd name="T35" fmla="*/ 630 h 712"/>
                  <a:gd name="T36" fmla="*/ 341 w 1321"/>
                  <a:gd name="T37" fmla="*/ 627 h 712"/>
                  <a:gd name="T38" fmla="*/ 285 w 1321"/>
                  <a:gd name="T39" fmla="*/ 620 h 712"/>
                  <a:gd name="T40" fmla="*/ 231 w 1321"/>
                  <a:gd name="T41" fmla="*/ 614 h 712"/>
                  <a:gd name="T42" fmla="*/ 182 w 1321"/>
                  <a:gd name="T43" fmla="*/ 603 h 712"/>
                  <a:gd name="T44" fmla="*/ 138 w 1321"/>
                  <a:gd name="T45" fmla="*/ 590 h 712"/>
                  <a:gd name="T46" fmla="*/ 100 w 1321"/>
                  <a:gd name="T47" fmla="*/ 577 h 712"/>
                  <a:gd name="T48" fmla="*/ 66 w 1321"/>
                  <a:gd name="T49" fmla="*/ 561 h 712"/>
                  <a:gd name="T50" fmla="*/ 38 w 1321"/>
                  <a:gd name="T51" fmla="*/ 541 h 712"/>
                  <a:gd name="T52" fmla="*/ 18 w 1321"/>
                  <a:gd name="T53" fmla="*/ 519 h 712"/>
                  <a:gd name="T54" fmla="*/ 6 w 1321"/>
                  <a:gd name="T55" fmla="*/ 493 h 712"/>
                  <a:gd name="T56" fmla="*/ 0 w 1321"/>
                  <a:gd name="T57" fmla="*/ 467 h 712"/>
                  <a:gd name="T58" fmla="*/ 0 w 1321"/>
                  <a:gd name="T59" fmla="*/ 463 h 712"/>
                  <a:gd name="T60" fmla="*/ 4 w 1321"/>
                  <a:gd name="T61" fmla="*/ 434 h 712"/>
                  <a:gd name="T62" fmla="*/ 16 w 1321"/>
                  <a:gd name="T63" fmla="*/ 397 h 712"/>
                  <a:gd name="T64" fmla="*/ 50 w 1321"/>
                  <a:gd name="T65" fmla="*/ 329 h 712"/>
                  <a:gd name="T66" fmla="*/ 92 w 1321"/>
                  <a:gd name="T67" fmla="*/ 266 h 712"/>
                  <a:gd name="T68" fmla="*/ 144 w 1321"/>
                  <a:gd name="T69" fmla="*/ 209 h 712"/>
                  <a:gd name="T70" fmla="*/ 200 w 1321"/>
                  <a:gd name="T71" fmla="*/ 157 h 712"/>
                  <a:gd name="T72" fmla="*/ 265 w 1321"/>
                  <a:gd name="T73" fmla="*/ 111 h 712"/>
                  <a:gd name="T74" fmla="*/ 335 w 1321"/>
                  <a:gd name="T75" fmla="*/ 73 h 712"/>
                  <a:gd name="T76" fmla="*/ 407 w 1321"/>
                  <a:gd name="T77" fmla="*/ 42 h 712"/>
                  <a:gd name="T78" fmla="*/ 488 w 1321"/>
                  <a:gd name="T79" fmla="*/ 19 h 712"/>
                  <a:gd name="T80" fmla="*/ 570 w 1321"/>
                  <a:gd name="T81" fmla="*/ 5 h 712"/>
                  <a:gd name="T82" fmla="*/ 654 w 1321"/>
                  <a:gd name="T83" fmla="*/ 0 h 712"/>
                  <a:gd name="T84" fmla="*/ 654 w 1321"/>
                  <a:gd name="T85" fmla="*/ 0 h 712"/>
                  <a:gd name="T86" fmla="*/ 745 w 1321"/>
                  <a:gd name="T87" fmla="*/ 5 h 712"/>
                  <a:gd name="T88" fmla="*/ 831 w 1321"/>
                  <a:gd name="T89" fmla="*/ 20 h 712"/>
                  <a:gd name="T90" fmla="*/ 914 w 1321"/>
                  <a:gd name="T91" fmla="*/ 47 h 712"/>
                  <a:gd name="T92" fmla="*/ 991 w 1321"/>
                  <a:gd name="T93" fmla="*/ 80 h 712"/>
                  <a:gd name="T94" fmla="*/ 1062 w 1321"/>
                  <a:gd name="T95" fmla="*/ 122 h 712"/>
                  <a:gd name="T96" fmla="*/ 1127 w 1321"/>
                  <a:gd name="T97" fmla="*/ 173 h 712"/>
                  <a:gd name="T98" fmla="*/ 1185 w 1321"/>
                  <a:gd name="T99" fmla="*/ 228 h 712"/>
                  <a:gd name="T100" fmla="*/ 1234 w 1321"/>
                  <a:gd name="T101" fmla="*/ 289 h 712"/>
                  <a:gd name="T102" fmla="*/ 1276 w 1321"/>
                  <a:gd name="T103" fmla="*/ 357 h 712"/>
                  <a:gd name="T104" fmla="*/ 1276 w 1321"/>
                  <a:gd name="T105" fmla="*/ 35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3B1F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</p:grpSp>
        <p:sp>
          <p:nvSpPr>
            <p:cNvPr id="378895" name="Text Box 15"/>
            <p:cNvSpPr txBox="1">
              <a:spLocks noChangeArrowheads="1"/>
            </p:cNvSpPr>
            <p:nvPr/>
          </p:nvSpPr>
          <p:spPr bwMode="gray">
            <a:xfrm>
              <a:off x="4067" y="2028"/>
              <a:ext cx="164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B</a:t>
              </a:r>
            </a:p>
          </p:txBody>
        </p:sp>
      </p:grpSp>
      <p:sp>
        <p:nvSpPr>
          <p:cNvPr id="378911" name="Text Box 31"/>
          <p:cNvSpPr txBox="1">
            <a:spLocks noChangeArrowheads="1"/>
          </p:cNvSpPr>
          <p:nvPr/>
        </p:nvSpPr>
        <p:spPr bwMode="auto">
          <a:xfrm>
            <a:off x="2209800" y="3184525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Lucida Sans Unicode" pitchFamily="34" charset="0"/>
              </a:rPr>
              <a:t>Паровые</a:t>
            </a:r>
            <a:endParaRPr lang="en-US" b="1">
              <a:latin typeface="Lucida Sans Unicode" pitchFamily="34" charset="0"/>
            </a:endParaRPr>
          </a:p>
        </p:txBody>
      </p:sp>
      <p:sp>
        <p:nvSpPr>
          <p:cNvPr id="378897" name="Rectangle 17"/>
          <p:cNvSpPr>
            <a:spLocks noChangeArrowheads="1"/>
          </p:cNvSpPr>
          <p:nvPr/>
        </p:nvSpPr>
        <p:spPr bwMode="gray">
          <a:xfrm>
            <a:off x="0" y="4090988"/>
            <a:ext cx="5686425" cy="720725"/>
          </a:xfrm>
          <a:prstGeom prst="rect">
            <a:avLst/>
          </a:prstGeom>
          <a:gradFill rotWithShape="1">
            <a:gsLst>
              <a:gs pos="0">
                <a:srgbClr val="FFFFFF">
                  <a:alpha val="79999"/>
                </a:srgbClr>
              </a:gs>
              <a:gs pos="100000">
                <a:srgbClr val="99CC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grpSp>
        <p:nvGrpSpPr>
          <p:cNvPr id="378898" name="Group 18"/>
          <p:cNvGrpSpPr>
            <a:grpSpLocks/>
          </p:cNvGrpSpPr>
          <p:nvPr/>
        </p:nvGrpSpPr>
        <p:grpSpPr bwMode="auto">
          <a:xfrm>
            <a:off x="5021263" y="3810000"/>
            <a:ext cx="1098550" cy="1012825"/>
            <a:chOff x="3552" y="3339"/>
            <a:chExt cx="412" cy="392"/>
          </a:xfrm>
        </p:grpSpPr>
        <p:grpSp>
          <p:nvGrpSpPr>
            <p:cNvPr id="17431" name="Group 19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17433" name="Oval 2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CC00"/>
                  </a:gs>
                  <a:gs pos="100000">
                    <a:srgbClr val="2532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17434" name="Freeform 2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76 w 1321"/>
                  <a:gd name="T1" fmla="*/ 357 h 712"/>
                  <a:gd name="T2" fmla="*/ 1292 w 1321"/>
                  <a:gd name="T3" fmla="*/ 394 h 712"/>
                  <a:gd name="T4" fmla="*/ 1296 w 1321"/>
                  <a:gd name="T5" fmla="*/ 428 h 712"/>
                  <a:gd name="T6" fmla="*/ 1290 w 1321"/>
                  <a:gd name="T7" fmla="*/ 459 h 712"/>
                  <a:gd name="T8" fmla="*/ 1273 w 1321"/>
                  <a:gd name="T9" fmla="*/ 490 h 712"/>
                  <a:gd name="T10" fmla="*/ 1248 w 1321"/>
                  <a:gd name="T11" fmla="*/ 516 h 712"/>
                  <a:gd name="T12" fmla="*/ 1216 w 1321"/>
                  <a:gd name="T13" fmla="*/ 538 h 712"/>
                  <a:gd name="T14" fmla="*/ 1173 w 1321"/>
                  <a:gd name="T15" fmla="*/ 559 h 712"/>
                  <a:gd name="T16" fmla="*/ 1125 w 1321"/>
                  <a:gd name="T17" fmla="*/ 578 h 712"/>
                  <a:gd name="T18" fmla="*/ 1071 w 1321"/>
                  <a:gd name="T19" fmla="*/ 594 h 712"/>
                  <a:gd name="T20" fmla="*/ 1011 w 1321"/>
                  <a:gd name="T21" fmla="*/ 608 h 712"/>
                  <a:gd name="T22" fmla="*/ 949 w 1321"/>
                  <a:gd name="T23" fmla="*/ 618 h 712"/>
                  <a:gd name="T24" fmla="*/ 879 w 1321"/>
                  <a:gd name="T25" fmla="*/ 627 h 712"/>
                  <a:gd name="T26" fmla="*/ 808 w 1321"/>
                  <a:gd name="T27" fmla="*/ 632 h 712"/>
                  <a:gd name="T28" fmla="*/ 780 w 1321"/>
                  <a:gd name="T29" fmla="*/ 634 h 712"/>
                  <a:gd name="T30" fmla="*/ 467 w 1321"/>
                  <a:gd name="T31" fmla="*/ 634 h 712"/>
                  <a:gd name="T32" fmla="*/ 463 w 1321"/>
                  <a:gd name="T33" fmla="*/ 634 h 712"/>
                  <a:gd name="T34" fmla="*/ 401 w 1321"/>
                  <a:gd name="T35" fmla="*/ 630 h 712"/>
                  <a:gd name="T36" fmla="*/ 341 w 1321"/>
                  <a:gd name="T37" fmla="*/ 627 h 712"/>
                  <a:gd name="T38" fmla="*/ 285 w 1321"/>
                  <a:gd name="T39" fmla="*/ 620 h 712"/>
                  <a:gd name="T40" fmla="*/ 231 w 1321"/>
                  <a:gd name="T41" fmla="*/ 614 h 712"/>
                  <a:gd name="T42" fmla="*/ 182 w 1321"/>
                  <a:gd name="T43" fmla="*/ 603 h 712"/>
                  <a:gd name="T44" fmla="*/ 138 w 1321"/>
                  <a:gd name="T45" fmla="*/ 590 h 712"/>
                  <a:gd name="T46" fmla="*/ 100 w 1321"/>
                  <a:gd name="T47" fmla="*/ 577 h 712"/>
                  <a:gd name="T48" fmla="*/ 66 w 1321"/>
                  <a:gd name="T49" fmla="*/ 561 h 712"/>
                  <a:gd name="T50" fmla="*/ 38 w 1321"/>
                  <a:gd name="T51" fmla="*/ 541 h 712"/>
                  <a:gd name="T52" fmla="*/ 18 w 1321"/>
                  <a:gd name="T53" fmla="*/ 519 h 712"/>
                  <a:gd name="T54" fmla="*/ 6 w 1321"/>
                  <a:gd name="T55" fmla="*/ 493 h 712"/>
                  <a:gd name="T56" fmla="*/ 0 w 1321"/>
                  <a:gd name="T57" fmla="*/ 467 h 712"/>
                  <a:gd name="T58" fmla="*/ 0 w 1321"/>
                  <a:gd name="T59" fmla="*/ 463 h 712"/>
                  <a:gd name="T60" fmla="*/ 4 w 1321"/>
                  <a:gd name="T61" fmla="*/ 434 h 712"/>
                  <a:gd name="T62" fmla="*/ 16 w 1321"/>
                  <a:gd name="T63" fmla="*/ 397 h 712"/>
                  <a:gd name="T64" fmla="*/ 50 w 1321"/>
                  <a:gd name="T65" fmla="*/ 329 h 712"/>
                  <a:gd name="T66" fmla="*/ 92 w 1321"/>
                  <a:gd name="T67" fmla="*/ 266 h 712"/>
                  <a:gd name="T68" fmla="*/ 144 w 1321"/>
                  <a:gd name="T69" fmla="*/ 209 h 712"/>
                  <a:gd name="T70" fmla="*/ 200 w 1321"/>
                  <a:gd name="T71" fmla="*/ 157 h 712"/>
                  <a:gd name="T72" fmla="*/ 265 w 1321"/>
                  <a:gd name="T73" fmla="*/ 111 h 712"/>
                  <a:gd name="T74" fmla="*/ 335 w 1321"/>
                  <a:gd name="T75" fmla="*/ 73 h 712"/>
                  <a:gd name="T76" fmla="*/ 407 w 1321"/>
                  <a:gd name="T77" fmla="*/ 42 h 712"/>
                  <a:gd name="T78" fmla="*/ 488 w 1321"/>
                  <a:gd name="T79" fmla="*/ 19 h 712"/>
                  <a:gd name="T80" fmla="*/ 570 w 1321"/>
                  <a:gd name="T81" fmla="*/ 5 h 712"/>
                  <a:gd name="T82" fmla="*/ 654 w 1321"/>
                  <a:gd name="T83" fmla="*/ 0 h 712"/>
                  <a:gd name="T84" fmla="*/ 654 w 1321"/>
                  <a:gd name="T85" fmla="*/ 0 h 712"/>
                  <a:gd name="T86" fmla="*/ 745 w 1321"/>
                  <a:gd name="T87" fmla="*/ 5 h 712"/>
                  <a:gd name="T88" fmla="*/ 831 w 1321"/>
                  <a:gd name="T89" fmla="*/ 20 h 712"/>
                  <a:gd name="T90" fmla="*/ 914 w 1321"/>
                  <a:gd name="T91" fmla="*/ 47 h 712"/>
                  <a:gd name="T92" fmla="*/ 991 w 1321"/>
                  <a:gd name="T93" fmla="*/ 80 h 712"/>
                  <a:gd name="T94" fmla="*/ 1062 w 1321"/>
                  <a:gd name="T95" fmla="*/ 122 h 712"/>
                  <a:gd name="T96" fmla="*/ 1127 w 1321"/>
                  <a:gd name="T97" fmla="*/ 173 h 712"/>
                  <a:gd name="T98" fmla="*/ 1185 w 1321"/>
                  <a:gd name="T99" fmla="*/ 228 h 712"/>
                  <a:gd name="T100" fmla="*/ 1234 w 1321"/>
                  <a:gd name="T101" fmla="*/ 289 h 712"/>
                  <a:gd name="T102" fmla="*/ 1276 w 1321"/>
                  <a:gd name="T103" fmla="*/ 357 h 712"/>
                  <a:gd name="T104" fmla="*/ 1276 w 1321"/>
                  <a:gd name="T105" fmla="*/ 35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CC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</p:grpSp>
        <p:sp>
          <p:nvSpPr>
            <p:cNvPr id="378902" name="Text Box 22"/>
            <p:cNvSpPr txBox="1">
              <a:spLocks noChangeArrowheads="1"/>
            </p:cNvSpPr>
            <p:nvPr/>
          </p:nvSpPr>
          <p:spPr bwMode="gray">
            <a:xfrm>
              <a:off x="3704" y="3360"/>
              <a:ext cx="152" cy="1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</a:t>
              </a:r>
            </a:p>
          </p:txBody>
        </p:sp>
      </p:grpSp>
      <p:sp>
        <p:nvSpPr>
          <p:cNvPr id="378912" name="Text Box 32"/>
          <p:cNvSpPr txBox="1">
            <a:spLocks noChangeArrowheads="1"/>
          </p:cNvSpPr>
          <p:nvPr/>
        </p:nvSpPr>
        <p:spPr bwMode="auto">
          <a:xfrm>
            <a:off x="1403350" y="4267200"/>
            <a:ext cx="32623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latin typeface="Lucida Sans Unicode" pitchFamily="34" charset="0"/>
              </a:rPr>
              <a:t>Утюги с парогенератором</a:t>
            </a:r>
            <a:endParaRPr lang="en-US" b="1">
              <a:latin typeface="Lucida Sans Unicode" pitchFamily="34" charset="0"/>
            </a:endParaRPr>
          </a:p>
        </p:txBody>
      </p:sp>
      <p:sp>
        <p:nvSpPr>
          <p:cNvPr id="378884" name="Rectangle 4"/>
          <p:cNvSpPr>
            <a:spLocks noChangeArrowheads="1"/>
          </p:cNvSpPr>
          <p:nvPr/>
        </p:nvSpPr>
        <p:spPr bwMode="gray">
          <a:xfrm>
            <a:off x="0" y="5214938"/>
            <a:ext cx="6392863" cy="719137"/>
          </a:xfrm>
          <a:prstGeom prst="rect">
            <a:avLst/>
          </a:prstGeom>
          <a:gradFill rotWithShape="1">
            <a:gsLst>
              <a:gs pos="0">
                <a:srgbClr val="FFFFFF">
                  <a:alpha val="79999"/>
                </a:srgbClr>
              </a:gs>
              <a:gs pos="100000">
                <a:srgbClr val="FF99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grpSp>
        <p:nvGrpSpPr>
          <p:cNvPr id="378885" name="Group 5"/>
          <p:cNvGrpSpPr>
            <a:grpSpLocks/>
          </p:cNvGrpSpPr>
          <p:nvPr/>
        </p:nvGrpSpPr>
        <p:grpSpPr bwMode="auto">
          <a:xfrm>
            <a:off x="5678488" y="4953000"/>
            <a:ext cx="1103312" cy="1019175"/>
            <a:chOff x="2016" y="1920"/>
            <a:chExt cx="1680" cy="1680"/>
          </a:xfrm>
        </p:grpSpPr>
        <p:sp>
          <p:nvSpPr>
            <p:cNvPr id="17429" name="Oval 6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3E25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Lucida Sans Unicode" pitchFamily="34" charset="0"/>
              </a:endParaRPr>
            </a:p>
          </p:txBody>
        </p:sp>
        <p:sp>
          <p:nvSpPr>
            <p:cNvPr id="17430" name="Freeform 7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276 w 1321"/>
                <a:gd name="T1" fmla="*/ 357 h 712"/>
                <a:gd name="T2" fmla="*/ 1292 w 1321"/>
                <a:gd name="T3" fmla="*/ 394 h 712"/>
                <a:gd name="T4" fmla="*/ 1296 w 1321"/>
                <a:gd name="T5" fmla="*/ 428 h 712"/>
                <a:gd name="T6" fmla="*/ 1290 w 1321"/>
                <a:gd name="T7" fmla="*/ 459 h 712"/>
                <a:gd name="T8" fmla="*/ 1273 w 1321"/>
                <a:gd name="T9" fmla="*/ 490 h 712"/>
                <a:gd name="T10" fmla="*/ 1248 w 1321"/>
                <a:gd name="T11" fmla="*/ 516 h 712"/>
                <a:gd name="T12" fmla="*/ 1216 w 1321"/>
                <a:gd name="T13" fmla="*/ 538 h 712"/>
                <a:gd name="T14" fmla="*/ 1173 w 1321"/>
                <a:gd name="T15" fmla="*/ 559 h 712"/>
                <a:gd name="T16" fmla="*/ 1125 w 1321"/>
                <a:gd name="T17" fmla="*/ 578 h 712"/>
                <a:gd name="T18" fmla="*/ 1071 w 1321"/>
                <a:gd name="T19" fmla="*/ 594 h 712"/>
                <a:gd name="T20" fmla="*/ 1011 w 1321"/>
                <a:gd name="T21" fmla="*/ 608 h 712"/>
                <a:gd name="T22" fmla="*/ 949 w 1321"/>
                <a:gd name="T23" fmla="*/ 618 h 712"/>
                <a:gd name="T24" fmla="*/ 879 w 1321"/>
                <a:gd name="T25" fmla="*/ 627 h 712"/>
                <a:gd name="T26" fmla="*/ 808 w 1321"/>
                <a:gd name="T27" fmla="*/ 632 h 712"/>
                <a:gd name="T28" fmla="*/ 780 w 1321"/>
                <a:gd name="T29" fmla="*/ 634 h 712"/>
                <a:gd name="T30" fmla="*/ 467 w 1321"/>
                <a:gd name="T31" fmla="*/ 634 h 712"/>
                <a:gd name="T32" fmla="*/ 463 w 1321"/>
                <a:gd name="T33" fmla="*/ 634 h 712"/>
                <a:gd name="T34" fmla="*/ 401 w 1321"/>
                <a:gd name="T35" fmla="*/ 630 h 712"/>
                <a:gd name="T36" fmla="*/ 341 w 1321"/>
                <a:gd name="T37" fmla="*/ 627 h 712"/>
                <a:gd name="T38" fmla="*/ 285 w 1321"/>
                <a:gd name="T39" fmla="*/ 620 h 712"/>
                <a:gd name="T40" fmla="*/ 231 w 1321"/>
                <a:gd name="T41" fmla="*/ 614 h 712"/>
                <a:gd name="T42" fmla="*/ 182 w 1321"/>
                <a:gd name="T43" fmla="*/ 603 h 712"/>
                <a:gd name="T44" fmla="*/ 138 w 1321"/>
                <a:gd name="T45" fmla="*/ 590 h 712"/>
                <a:gd name="T46" fmla="*/ 100 w 1321"/>
                <a:gd name="T47" fmla="*/ 577 h 712"/>
                <a:gd name="T48" fmla="*/ 66 w 1321"/>
                <a:gd name="T49" fmla="*/ 561 h 712"/>
                <a:gd name="T50" fmla="*/ 38 w 1321"/>
                <a:gd name="T51" fmla="*/ 541 h 712"/>
                <a:gd name="T52" fmla="*/ 18 w 1321"/>
                <a:gd name="T53" fmla="*/ 519 h 712"/>
                <a:gd name="T54" fmla="*/ 6 w 1321"/>
                <a:gd name="T55" fmla="*/ 493 h 712"/>
                <a:gd name="T56" fmla="*/ 0 w 1321"/>
                <a:gd name="T57" fmla="*/ 467 h 712"/>
                <a:gd name="T58" fmla="*/ 0 w 1321"/>
                <a:gd name="T59" fmla="*/ 463 h 712"/>
                <a:gd name="T60" fmla="*/ 4 w 1321"/>
                <a:gd name="T61" fmla="*/ 434 h 712"/>
                <a:gd name="T62" fmla="*/ 16 w 1321"/>
                <a:gd name="T63" fmla="*/ 397 h 712"/>
                <a:gd name="T64" fmla="*/ 50 w 1321"/>
                <a:gd name="T65" fmla="*/ 329 h 712"/>
                <a:gd name="T66" fmla="*/ 92 w 1321"/>
                <a:gd name="T67" fmla="*/ 266 h 712"/>
                <a:gd name="T68" fmla="*/ 144 w 1321"/>
                <a:gd name="T69" fmla="*/ 209 h 712"/>
                <a:gd name="T70" fmla="*/ 200 w 1321"/>
                <a:gd name="T71" fmla="*/ 157 h 712"/>
                <a:gd name="T72" fmla="*/ 265 w 1321"/>
                <a:gd name="T73" fmla="*/ 111 h 712"/>
                <a:gd name="T74" fmla="*/ 335 w 1321"/>
                <a:gd name="T75" fmla="*/ 73 h 712"/>
                <a:gd name="T76" fmla="*/ 407 w 1321"/>
                <a:gd name="T77" fmla="*/ 42 h 712"/>
                <a:gd name="T78" fmla="*/ 488 w 1321"/>
                <a:gd name="T79" fmla="*/ 19 h 712"/>
                <a:gd name="T80" fmla="*/ 570 w 1321"/>
                <a:gd name="T81" fmla="*/ 5 h 712"/>
                <a:gd name="T82" fmla="*/ 654 w 1321"/>
                <a:gd name="T83" fmla="*/ 0 h 712"/>
                <a:gd name="T84" fmla="*/ 654 w 1321"/>
                <a:gd name="T85" fmla="*/ 0 h 712"/>
                <a:gd name="T86" fmla="*/ 745 w 1321"/>
                <a:gd name="T87" fmla="*/ 5 h 712"/>
                <a:gd name="T88" fmla="*/ 831 w 1321"/>
                <a:gd name="T89" fmla="*/ 20 h 712"/>
                <a:gd name="T90" fmla="*/ 914 w 1321"/>
                <a:gd name="T91" fmla="*/ 47 h 712"/>
                <a:gd name="T92" fmla="*/ 991 w 1321"/>
                <a:gd name="T93" fmla="*/ 80 h 712"/>
                <a:gd name="T94" fmla="*/ 1062 w 1321"/>
                <a:gd name="T95" fmla="*/ 122 h 712"/>
                <a:gd name="T96" fmla="*/ 1127 w 1321"/>
                <a:gd name="T97" fmla="*/ 173 h 712"/>
                <a:gd name="T98" fmla="*/ 1185 w 1321"/>
                <a:gd name="T99" fmla="*/ 228 h 712"/>
                <a:gd name="T100" fmla="*/ 1234 w 1321"/>
                <a:gd name="T101" fmla="*/ 289 h 712"/>
                <a:gd name="T102" fmla="*/ 1276 w 1321"/>
                <a:gd name="T103" fmla="*/ 357 h 712"/>
                <a:gd name="T104" fmla="*/ 1276 w 1321"/>
                <a:gd name="T105" fmla="*/ 357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Lucida Sans Unicode" pitchFamily="34" charset="0"/>
              </a:endParaRPr>
            </a:p>
          </p:txBody>
        </p:sp>
      </p:grpSp>
      <p:sp>
        <p:nvSpPr>
          <p:cNvPr id="378888" name="Text Box 8"/>
          <p:cNvSpPr txBox="1">
            <a:spLocks noChangeArrowheads="1"/>
          </p:cNvSpPr>
          <p:nvPr/>
        </p:nvSpPr>
        <p:spPr bwMode="gray">
          <a:xfrm>
            <a:off x="6113463" y="5019675"/>
            <a:ext cx="436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</a:t>
            </a:r>
          </a:p>
        </p:txBody>
      </p:sp>
      <p:sp>
        <p:nvSpPr>
          <p:cNvPr id="378913" name="Text Box 33"/>
          <p:cNvSpPr txBox="1">
            <a:spLocks noChangeArrowheads="1"/>
          </p:cNvSpPr>
          <p:nvPr/>
        </p:nvSpPr>
        <p:spPr bwMode="auto">
          <a:xfrm>
            <a:off x="2082800" y="5407025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latin typeface="Lucida Sans Unicode" pitchFamily="34" charset="0"/>
              </a:rPr>
              <a:t>Дорожные</a:t>
            </a:r>
            <a:endParaRPr lang="en-US" b="1">
              <a:latin typeface="Lucida Sans Unicode" pitchFamily="34" charset="0"/>
            </a:endParaRPr>
          </a:p>
        </p:txBody>
      </p:sp>
      <p:sp>
        <p:nvSpPr>
          <p:cNvPr id="378914" name="AutoShape 34"/>
          <p:cNvSpPr>
            <a:spLocks noChangeArrowheads="1"/>
          </p:cNvSpPr>
          <p:nvPr/>
        </p:nvSpPr>
        <p:spPr bwMode="gray">
          <a:xfrm>
            <a:off x="5945188" y="1036638"/>
            <a:ext cx="2952750" cy="2693987"/>
          </a:xfrm>
          <a:prstGeom prst="wedgeRoundRectCallout">
            <a:avLst>
              <a:gd name="adj1" fmla="val -44759"/>
              <a:gd name="adj2" fmla="val 84694"/>
              <a:gd name="adj3" fmla="val 16667"/>
            </a:avLst>
          </a:prstGeom>
          <a:solidFill>
            <a:srgbClr val="DDDDDD"/>
          </a:solidFill>
          <a:ln w="38100" algn="ctr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>
                <a:latin typeface="Lucida Sans Unicode" pitchFamily="34" charset="0"/>
              </a:rPr>
              <a:t>Утюги первого типа почти не выпускаются, так как на них практически нет спроса.  Самые дешевые, но не имеют ряд функции. Они могут выполнить только сухую глажку. Имеют регулятор температуры. </a:t>
            </a:r>
            <a:endParaRPr lang="en-US" sz="1600" b="1">
              <a:solidFill>
                <a:srgbClr val="000000"/>
              </a:solidFill>
              <a:latin typeface="Lucida Sans Unicode" pitchFamily="34" charset="0"/>
            </a:endParaRPr>
          </a:p>
        </p:txBody>
      </p:sp>
      <p:pic>
        <p:nvPicPr>
          <p:cNvPr id="32" name="Заголовок 3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6250" y="158750"/>
            <a:ext cx="8240713" cy="755650"/>
          </a:xfrm>
        </p:spPr>
      </p:pic>
      <p:pic>
        <p:nvPicPr>
          <p:cNvPr id="1026" name="Picture 2" descr="История утюг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0925" y="2716213"/>
            <a:ext cx="38100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AutoShape 34"/>
          <p:cNvSpPr>
            <a:spLocks noChangeArrowheads="1"/>
          </p:cNvSpPr>
          <p:nvPr/>
        </p:nvSpPr>
        <p:spPr bwMode="gray">
          <a:xfrm>
            <a:off x="5749925" y="1039813"/>
            <a:ext cx="3343275" cy="2693987"/>
          </a:xfrm>
          <a:prstGeom prst="wedgeRoundRectCallout">
            <a:avLst>
              <a:gd name="adj1" fmla="val -44759"/>
              <a:gd name="adj2" fmla="val 84694"/>
              <a:gd name="adj3" fmla="val 16667"/>
            </a:avLst>
          </a:prstGeom>
          <a:solidFill>
            <a:srgbClr val="DDDDDD"/>
          </a:solidFill>
          <a:ln w="38100" algn="ctr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>
                <a:latin typeface="Lucida Sans Unicode" pitchFamily="34" charset="0"/>
              </a:rPr>
              <a:t>Самый распространенный современный утюг. Имеет возможность образования пара. С его помощью, он отлично отгладит вашу одежду. Они отлично скользят на поверхность и имеют желобки по бокам, что позволяет гладить между пуговицами.</a:t>
            </a:r>
            <a:endParaRPr lang="en-US" sz="1600" b="1">
              <a:solidFill>
                <a:srgbClr val="000000"/>
              </a:solidFill>
              <a:latin typeface="Lucida Sans Unicode" pitchFamily="34" charset="0"/>
            </a:endParaRPr>
          </a:p>
        </p:txBody>
      </p:sp>
      <p:pic>
        <p:nvPicPr>
          <p:cNvPr id="1028" name="Picture 4" descr="Паровой Утюг LASKO LS-218-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4350" y="378618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AutoShape 34"/>
          <p:cNvSpPr>
            <a:spLocks noChangeArrowheads="1"/>
          </p:cNvSpPr>
          <p:nvPr/>
        </p:nvSpPr>
        <p:spPr bwMode="gray">
          <a:xfrm>
            <a:off x="5768975" y="1038225"/>
            <a:ext cx="3343275" cy="2619375"/>
          </a:xfrm>
          <a:prstGeom prst="wedgeRoundRectCallout">
            <a:avLst>
              <a:gd name="adj1" fmla="val -44759"/>
              <a:gd name="adj2" fmla="val 84694"/>
              <a:gd name="adj3" fmla="val 16667"/>
            </a:avLst>
          </a:prstGeom>
          <a:solidFill>
            <a:srgbClr val="DDDDDD"/>
          </a:solidFill>
          <a:ln w="38100" algn="ctr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Lucida Sans Unicode" pitchFamily="34" charset="0"/>
              </a:rPr>
              <a:t>Стоят примерно в пять раз дороже обычных паровых утюгов. Их использование выгодно при больших объемах работы (ателье, салоны, мастерские, прачечные и т.п.). </a:t>
            </a:r>
          </a:p>
          <a:p>
            <a:pPr algn="ctr"/>
            <a:endParaRPr lang="en-US" sz="1600" b="1">
              <a:solidFill>
                <a:srgbClr val="000000"/>
              </a:solidFill>
              <a:latin typeface="Lucida Sans Unicode" pitchFamily="34" charset="0"/>
            </a:endParaRPr>
          </a:p>
        </p:txBody>
      </p:sp>
      <p:sp>
        <p:nvSpPr>
          <p:cNvPr id="35" name="AutoShape 34"/>
          <p:cNvSpPr>
            <a:spLocks noChangeArrowheads="1"/>
          </p:cNvSpPr>
          <p:nvPr/>
        </p:nvSpPr>
        <p:spPr bwMode="gray">
          <a:xfrm>
            <a:off x="5800725" y="1049338"/>
            <a:ext cx="3343275" cy="2693987"/>
          </a:xfrm>
          <a:prstGeom prst="wedgeRoundRectCallout">
            <a:avLst>
              <a:gd name="adj1" fmla="val -44759"/>
              <a:gd name="adj2" fmla="val 84694"/>
              <a:gd name="adj3" fmla="val 16667"/>
            </a:avLst>
          </a:prstGeom>
          <a:solidFill>
            <a:srgbClr val="DDDDDD"/>
          </a:solidFill>
          <a:ln w="38100" algn="ctr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>
                <a:latin typeface="Lucida Sans Unicode" pitchFamily="34" charset="0"/>
              </a:rPr>
              <a:t>Они очень маленькие, и имеют простые функции. Есть модели с отпариванием. В последнее время различные фирмы делают все больше модели дорожных утюгов.</a:t>
            </a:r>
            <a:endParaRPr lang="en-US" sz="2000" b="1">
              <a:solidFill>
                <a:srgbClr val="000000"/>
              </a:solidFill>
              <a:latin typeface="Lucida Sans Unicode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28286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8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8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8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78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78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7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7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7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7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4" grpId="0" animBg="1"/>
      <p:bldP spid="378904" grpId="1" animBg="1"/>
      <p:bldP spid="378910" grpId="0"/>
      <p:bldP spid="378910" grpId="1"/>
      <p:bldP spid="378890" grpId="0" animBg="1"/>
      <p:bldP spid="378890" grpId="1" animBg="1"/>
      <p:bldP spid="378911" grpId="0"/>
      <p:bldP spid="378911" grpId="1"/>
      <p:bldP spid="378897" grpId="0" animBg="1"/>
      <p:bldP spid="378897" grpId="1" animBg="1"/>
      <p:bldP spid="378912" grpId="0"/>
      <p:bldP spid="378912" grpId="1"/>
      <p:bldP spid="378884" grpId="0" animBg="1"/>
      <p:bldP spid="378888" grpId="0"/>
      <p:bldP spid="378913" grpId="0"/>
      <p:bldP spid="378914" grpId="0" animBg="1"/>
      <p:bldP spid="378914" grpId="1" animBg="1"/>
      <p:bldP spid="33" grpId="0" animBg="1"/>
      <p:bldP spid="33" grpId="1" animBg="1"/>
      <p:bldP spid="34" grpId="0" animBg="1"/>
      <p:bldP spid="34" grpId="1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762791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81075"/>
            <a:ext cx="8189912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2555875" y="188913"/>
            <a:ext cx="42767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2060"/>
                </a:solidFill>
                <a:latin typeface="Lucida Sans Unicode" pitchFamily="34" charset="0"/>
              </a:rPr>
              <a:t>Устройство утюга</a:t>
            </a:r>
            <a:endParaRPr lang="ru-RU" sz="3600">
              <a:solidFill>
                <a:srgbClr val="002060"/>
              </a:solidFill>
              <a:latin typeface="Lucida Sans Unicode" pitchFamily="34" charset="0"/>
            </a:endParaRPr>
          </a:p>
        </p:txBody>
      </p:sp>
    </p:spTree>
  </p:cSld>
  <p:clrMapOvr>
    <a:masterClrMapping/>
  </p:clrMapOvr>
  <p:transition spd="slow" advTm="649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Rectangle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-23813"/>
            <a:ext cx="8242300" cy="1157288"/>
          </a:xfrm>
        </p:spPr>
      </p:pic>
      <p:sp>
        <p:nvSpPr>
          <p:cNvPr id="83972" name="AutoShape 4"/>
          <p:cNvSpPr>
            <a:spLocks noChangeArrowheads="1"/>
          </p:cNvSpPr>
          <p:nvPr/>
        </p:nvSpPr>
        <p:spPr bwMode="invGray">
          <a:xfrm>
            <a:off x="0" y="1600200"/>
            <a:ext cx="5003800" cy="4495800"/>
          </a:xfrm>
          <a:prstGeom prst="rightArrow">
            <a:avLst>
              <a:gd name="adj1" fmla="val 86065"/>
              <a:gd name="adj2" fmla="val 31777"/>
            </a:avLst>
          </a:prstGeom>
          <a:gradFill rotWithShape="1">
            <a:gsLst>
              <a:gs pos="0">
                <a:srgbClr val="000066">
                  <a:alpha val="50000"/>
                </a:srgbClr>
              </a:gs>
              <a:gs pos="100000">
                <a:srgbClr val="0066CC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83973" name="AutoShape 5"/>
          <p:cNvSpPr>
            <a:spLocks noChangeArrowheads="1"/>
          </p:cNvSpPr>
          <p:nvPr/>
        </p:nvSpPr>
        <p:spPr bwMode="blackWhite">
          <a:xfrm>
            <a:off x="207963" y="2133600"/>
            <a:ext cx="3616325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D85E28">
                  <a:gamma/>
                  <a:shade val="46275"/>
                  <a:invGamma/>
                </a:srgbClr>
              </a:gs>
              <a:gs pos="50000">
                <a:srgbClr val="D85E28"/>
              </a:gs>
              <a:gs pos="100000">
                <a:srgbClr val="D85E28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FF"/>
                </a:solidFill>
                <a:latin typeface="+mn-lt"/>
              </a:rPr>
              <a:t>Из алюминия</a:t>
            </a:r>
            <a:endParaRPr lang="en-US" sz="2000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3974" name="AutoShape 6"/>
          <p:cNvSpPr>
            <a:spLocks noChangeArrowheads="1"/>
          </p:cNvSpPr>
          <p:nvPr/>
        </p:nvSpPr>
        <p:spPr bwMode="blackWhite">
          <a:xfrm>
            <a:off x="239713" y="3203575"/>
            <a:ext cx="36195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>
                  <a:gamma/>
                  <a:shade val="46275"/>
                  <a:invGamma/>
                </a:srgbClr>
              </a:gs>
              <a:gs pos="50000">
                <a:srgbClr val="699D5F"/>
              </a:gs>
              <a:gs pos="100000">
                <a:srgbClr val="699D5F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FF"/>
                </a:solidFill>
                <a:latin typeface="+mn-lt"/>
              </a:rPr>
              <a:t>Из нержавеющей стали</a:t>
            </a:r>
          </a:p>
        </p:txBody>
      </p:sp>
      <p:sp>
        <p:nvSpPr>
          <p:cNvPr id="83975" name="AutoShape 7"/>
          <p:cNvSpPr>
            <a:spLocks noChangeArrowheads="1"/>
          </p:cNvSpPr>
          <p:nvPr/>
        </p:nvSpPr>
        <p:spPr bwMode="blackWhite">
          <a:xfrm>
            <a:off x="204788" y="4419600"/>
            <a:ext cx="36195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5A2D7">
                  <a:gamma/>
                  <a:shade val="46275"/>
                  <a:invGamma/>
                </a:srgbClr>
              </a:gs>
              <a:gs pos="50000">
                <a:srgbClr val="55A2D7"/>
              </a:gs>
              <a:gs pos="100000">
                <a:srgbClr val="55A2D7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FF"/>
                </a:solidFill>
                <a:latin typeface="+mn-lt"/>
              </a:rPr>
              <a:t>Из керамики</a:t>
            </a:r>
            <a:endParaRPr lang="en-US" sz="2000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03800" y="679450"/>
            <a:ext cx="3867150" cy="6186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Подошва утюга - </a:t>
            </a:r>
            <a:r>
              <a:rPr lang="ru-RU" dirty="0">
                <a:latin typeface="+mn-lt"/>
              </a:rPr>
              <a:t>это элемент утюга, который непосредственно соприкасается с тканью. От нее, в первую очередь, зависит насколько хорошо, аккуратно и качественно будет выглажена вещь. К подошве утюга предъявляют ряд основных требований: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n-lt"/>
              </a:rPr>
              <a:t>бережное воздействие на одежду;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n-lt"/>
              </a:rPr>
              <a:t>минимальное трение о ткань, которую гладят;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n-lt"/>
              </a:rPr>
              <a:t>прочность и защищенность от повреждений (при глажении изделий с кнопками, пуговицами, молниями);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n-lt"/>
              </a:rPr>
              <a:t>равномерное распределение тепла по всей поверхности подошвы.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-23813" y="760413"/>
            <a:ext cx="4572001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Lucida Sans Unicode" pitchFamily="34" charset="0"/>
              </a:rPr>
              <a:t>В настоящее время утюги производят с несколькими основными типами подошв: </a:t>
            </a:r>
          </a:p>
        </p:txBody>
      </p:sp>
      <p:pic>
        <p:nvPicPr>
          <p:cNvPr id="2050" name="Рисунок 2" descr="Описание:  &amp;Tcy;206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70338" y="4452938"/>
            <a:ext cx="11557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22257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 animBg="1"/>
      <p:bldP spid="83973" grpId="0" animBg="1"/>
      <p:bldP spid="83974" grpId="0" animBg="1"/>
      <p:bldP spid="83975" grpId="0" animBg="1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полнительное фото 3 Утюг MOULINEX IM 12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8213" y="293688"/>
            <a:ext cx="2011362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Дополнительное фото 3 Утюг TEFAL FV467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68275"/>
            <a:ext cx="2033587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Дополнительное фото 2 Утюг BRAUN ProStyle 710/SI176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638" y="104775"/>
            <a:ext cx="2187575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Дополнительное фото 2 Утюг PHILIPS GC 4410/0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2588" y="177800"/>
            <a:ext cx="1741487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Дополнительное фото 3 Утюг Bosch TDA 263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9750" y="3422650"/>
            <a:ext cx="316865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Фото Утюг BRAUN FreeStyle 530/SI659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52913" y="3429000"/>
            <a:ext cx="3363912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7085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6" name="Group 56"/>
          <p:cNvGrpSpPr>
            <a:grpSpLocks/>
          </p:cNvGrpSpPr>
          <p:nvPr/>
        </p:nvGrpSpPr>
        <p:grpSpPr bwMode="auto">
          <a:xfrm rot="-326247">
            <a:off x="2892425" y="1816100"/>
            <a:ext cx="3683000" cy="612775"/>
            <a:chOff x="1246" y="1192"/>
            <a:chExt cx="2320" cy="386"/>
          </a:xfrm>
        </p:grpSpPr>
        <p:grpSp>
          <p:nvGrpSpPr>
            <p:cNvPr id="21535" name="Group 48"/>
            <p:cNvGrpSpPr>
              <a:grpSpLocks/>
            </p:cNvGrpSpPr>
            <p:nvPr/>
          </p:nvGrpSpPr>
          <p:grpSpPr bwMode="auto">
            <a:xfrm>
              <a:off x="1246" y="1192"/>
              <a:ext cx="2320" cy="386"/>
              <a:chOff x="1241" y="1192"/>
              <a:chExt cx="2320" cy="386"/>
            </a:xfrm>
          </p:grpSpPr>
          <p:sp>
            <p:nvSpPr>
              <p:cNvPr id="21537" name="Oval 4"/>
              <p:cNvSpPr>
                <a:spLocks noChangeArrowheads="1"/>
              </p:cNvSpPr>
              <p:nvPr/>
            </p:nvSpPr>
            <p:spPr bwMode="gray">
              <a:xfrm rot="-2492218">
                <a:off x="1241" y="1192"/>
                <a:ext cx="2320" cy="36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4CCAE8"/>
                  </a:gs>
                  <a:gs pos="100000">
                    <a:srgbClr val="FFFFFF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38" name="Oval 5"/>
              <p:cNvSpPr>
                <a:spLocks noChangeArrowheads="1"/>
              </p:cNvSpPr>
              <p:nvPr/>
            </p:nvSpPr>
            <p:spPr bwMode="gray">
              <a:xfrm rot="-2492218">
                <a:off x="1248" y="1200"/>
                <a:ext cx="2304" cy="37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39" name="Oval 6"/>
              <p:cNvSpPr>
                <a:spLocks noChangeArrowheads="1"/>
              </p:cNvSpPr>
              <p:nvPr/>
            </p:nvSpPr>
            <p:spPr bwMode="gray">
              <a:xfrm rot="-2492218">
                <a:off x="1248" y="1248"/>
                <a:ext cx="2254" cy="328"/>
              </a:xfrm>
              <a:prstGeom prst="ellipse">
                <a:avLst/>
              </a:prstGeom>
              <a:gradFill rotWithShape="1">
                <a:gsLst>
                  <a:gs pos="0">
                    <a:srgbClr val="296D7E"/>
                  </a:gs>
                  <a:gs pos="50000">
                    <a:srgbClr val="4CCAE8"/>
                  </a:gs>
                  <a:gs pos="100000">
                    <a:srgbClr val="296D7E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40" name="Oval 7"/>
              <p:cNvSpPr>
                <a:spLocks noChangeArrowheads="1"/>
              </p:cNvSpPr>
              <p:nvPr/>
            </p:nvSpPr>
            <p:spPr bwMode="gray">
              <a:xfrm rot="-2492218">
                <a:off x="1248" y="1248"/>
                <a:ext cx="2254" cy="328"/>
              </a:xfrm>
              <a:prstGeom prst="ellipse">
                <a:avLst/>
              </a:prstGeom>
              <a:gradFill rotWithShape="1">
                <a:gsLst>
                  <a:gs pos="0">
                    <a:srgbClr val="308093"/>
                  </a:gs>
                  <a:gs pos="100000">
                    <a:srgbClr val="4CCAE8">
                      <a:alpha val="0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</p:grpSp>
        <p:sp>
          <p:nvSpPr>
            <p:cNvPr id="21536" name="Text Box 8"/>
            <p:cNvSpPr txBox="1">
              <a:spLocks noChangeArrowheads="1"/>
            </p:cNvSpPr>
            <p:nvPr/>
          </p:nvSpPr>
          <p:spPr bwMode="gray">
            <a:xfrm rot="-2421758">
              <a:off x="1777" y="1274"/>
              <a:ext cx="122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solidFill>
                    <a:srgbClr val="FFFFFF"/>
                  </a:solidFill>
                  <a:latin typeface="Lucida Sans Unicode" pitchFamily="34" charset="0"/>
                </a:rPr>
                <a:t>Алюминиевая</a:t>
              </a:r>
              <a:endParaRPr lang="en-US" sz="2000">
                <a:solidFill>
                  <a:srgbClr val="FFFFFF"/>
                </a:solidFill>
                <a:latin typeface="Lucida Sans Unicode" pitchFamily="34" charset="0"/>
              </a:endParaRPr>
            </a:p>
          </p:txBody>
        </p:sp>
      </p:grpSp>
      <p:grpSp>
        <p:nvGrpSpPr>
          <p:cNvPr id="21506" name="Group 78"/>
          <p:cNvGrpSpPr>
            <a:grpSpLocks/>
          </p:cNvGrpSpPr>
          <p:nvPr/>
        </p:nvGrpSpPr>
        <p:grpSpPr bwMode="auto">
          <a:xfrm>
            <a:off x="1524000" y="3581400"/>
            <a:ext cx="2514600" cy="2590800"/>
            <a:chOff x="960" y="2352"/>
            <a:chExt cx="1584" cy="1632"/>
          </a:xfrm>
        </p:grpSpPr>
        <p:grpSp>
          <p:nvGrpSpPr>
            <p:cNvPr id="21524" name="Group 45"/>
            <p:cNvGrpSpPr>
              <a:grpSpLocks/>
            </p:cNvGrpSpPr>
            <p:nvPr/>
          </p:nvGrpSpPr>
          <p:grpSpPr bwMode="auto">
            <a:xfrm>
              <a:off x="960" y="2352"/>
              <a:ext cx="1584" cy="1632"/>
              <a:chOff x="480" y="2208"/>
              <a:chExt cx="1584" cy="1632"/>
            </a:xfrm>
          </p:grpSpPr>
          <p:sp>
            <p:nvSpPr>
              <p:cNvPr id="21526" name="Oval 35"/>
              <p:cNvSpPr>
                <a:spLocks noChangeArrowheads="1"/>
              </p:cNvSpPr>
              <p:nvPr/>
            </p:nvSpPr>
            <p:spPr bwMode="gray">
              <a:xfrm>
                <a:off x="480" y="2208"/>
                <a:ext cx="1584" cy="163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4CCAE8"/>
                  </a:gs>
                  <a:gs pos="100000">
                    <a:srgbClr val="FFFFFF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27" name="Oval 36"/>
              <p:cNvSpPr>
                <a:spLocks noChangeArrowheads="1"/>
              </p:cNvSpPr>
              <p:nvPr/>
            </p:nvSpPr>
            <p:spPr bwMode="gray">
              <a:xfrm>
                <a:off x="480" y="2208"/>
                <a:ext cx="1584" cy="1632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28" name="Oval 37"/>
              <p:cNvSpPr>
                <a:spLocks noChangeArrowheads="1"/>
              </p:cNvSpPr>
              <p:nvPr/>
            </p:nvSpPr>
            <p:spPr bwMode="gray">
              <a:xfrm>
                <a:off x="583" y="2314"/>
                <a:ext cx="1378" cy="1420"/>
              </a:xfrm>
              <a:prstGeom prst="ellipse">
                <a:avLst/>
              </a:prstGeom>
              <a:gradFill rotWithShape="1">
                <a:gsLst>
                  <a:gs pos="0">
                    <a:srgbClr val="296D7E"/>
                  </a:gs>
                  <a:gs pos="50000">
                    <a:srgbClr val="4CCAE8"/>
                  </a:gs>
                  <a:gs pos="100000">
                    <a:srgbClr val="296D7E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29" name="Oval 38"/>
              <p:cNvSpPr>
                <a:spLocks noChangeArrowheads="1"/>
              </p:cNvSpPr>
              <p:nvPr/>
            </p:nvSpPr>
            <p:spPr bwMode="gray">
              <a:xfrm>
                <a:off x="576" y="2304"/>
                <a:ext cx="1376" cy="1420"/>
              </a:xfrm>
              <a:prstGeom prst="ellipse">
                <a:avLst/>
              </a:prstGeom>
              <a:gradFill rotWithShape="1">
                <a:gsLst>
                  <a:gs pos="0">
                    <a:srgbClr val="308093"/>
                  </a:gs>
                  <a:gs pos="100000">
                    <a:srgbClr val="4CCAE8">
                      <a:alpha val="0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30" name="Oval 39"/>
              <p:cNvSpPr>
                <a:spLocks noChangeArrowheads="1"/>
              </p:cNvSpPr>
              <p:nvPr/>
            </p:nvSpPr>
            <p:spPr bwMode="gray">
              <a:xfrm>
                <a:off x="658" y="2386"/>
                <a:ext cx="1239" cy="1276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31" name="Oval 40"/>
              <p:cNvSpPr>
                <a:spLocks noChangeArrowheads="1"/>
              </p:cNvSpPr>
              <p:nvPr/>
            </p:nvSpPr>
            <p:spPr bwMode="gray">
              <a:xfrm>
                <a:off x="678" y="2407"/>
                <a:ext cx="1200" cy="1236"/>
              </a:xfrm>
              <a:prstGeom prst="ellipse">
                <a:avLst/>
              </a:prstGeom>
              <a:gradFill rotWithShape="1">
                <a:gsLst>
                  <a:gs pos="0">
                    <a:srgbClr val="595959"/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32" name="Oval 41"/>
              <p:cNvSpPr>
                <a:spLocks noChangeArrowheads="1"/>
              </p:cNvSpPr>
              <p:nvPr/>
            </p:nvSpPr>
            <p:spPr bwMode="gray">
              <a:xfrm>
                <a:off x="693" y="2414"/>
                <a:ext cx="1171" cy="1204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E9E9E9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33" name="Oval 42"/>
              <p:cNvSpPr>
                <a:spLocks noChangeArrowheads="1"/>
              </p:cNvSpPr>
              <p:nvPr/>
            </p:nvSpPr>
            <p:spPr bwMode="gray">
              <a:xfrm>
                <a:off x="706" y="2426"/>
                <a:ext cx="1114" cy="1126"/>
              </a:xfrm>
              <a:prstGeom prst="ellipse">
                <a:avLst/>
              </a:prstGeom>
              <a:gradFill rotWithShape="1">
                <a:gsLst>
                  <a:gs pos="0">
                    <a:srgbClr val="989898"/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34" name="Oval 43"/>
              <p:cNvSpPr>
                <a:spLocks noChangeArrowheads="1"/>
              </p:cNvSpPr>
              <p:nvPr/>
            </p:nvSpPr>
            <p:spPr bwMode="gray">
              <a:xfrm>
                <a:off x="770" y="2458"/>
                <a:ext cx="991" cy="91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>
                      <a:alpha val="37999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</p:grpSp>
        <p:sp>
          <p:nvSpPr>
            <p:cNvPr id="21525" name="Text Box 44"/>
            <p:cNvSpPr txBox="1">
              <a:spLocks noChangeArrowheads="1"/>
            </p:cNvSpPr>
            <p:nvPr/>
          </p:nvSpPr>
          <p:spPr bwMode="gray">
            <a:xfrm>
              <a:off x="1672" y="2967"/>
              <a:ext cx="238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 sz="2400" b="1">
                <a:solidFill>
                  <a:srgbClr val="002060"/>
                </a:solidFill>
                <a:latin typeface="Lucida Sans Unicode" pitchFamily="34" charset="0"/>
              </a:endParaRPr>
            </a:p>
            <a:p>
              <a:pPr algn="ctr"/>
              <a:endParaRPr lang="en-US" sz="3200" b="1">
                <a:solidFill>
                  <a:srgbClr val="000000"/>
                </a:solidFill>
                <a:latin typeface="Lucida Sans Unicode" pitchFamily="34" charset="0"/>
              </a:endParaRPr>
            </a:p>
          </p:txBody>
        </p:sp>
      </p:grp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60338" y="554038"/>
            <a:ext cx="45720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Lucida Sans Unicode" pitchFamily="34" charset="0"/>
              </a:rPr>
              <a:t>Плюсы</a:t>
            </a:r>
          </a:p>
          <a:p>
            <a:pPr algn="ctr"/>
            <a:r>
              <a:rPr lang="ru-RU">
                <a:latin typeface="Lucida Sans Unicode" pitchFamily="34" charset="0"/>
              </a:rPr>
              <a:t>Быстро нагревается и быстро остывает.</a:t>
            </a:r>
          </a:p>
          <a:p>
            <a:pPr algn="ctr"/>
            <a:r>
              <a:rPr lang="ru-RU">
                <a:latin typeface="Lucida Sans Unicode" pitchFamily="34" charset="0"/>
              </a:rPr>
              <a:t>Низкая цена.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70375" y="3030538"/>
            <a:ext cx="45720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Lucida Sans Unicode" pitchFamily="34" charset="0"/>
              </a:rPr>
              <a:t>Минусы</a:t>
            </a:r>
          </a:p>
          <a:p>
            <a:pPr algn="ctr"/>
            <a:r>
              <a:rPr lang="ru-RU">
                <a:latin typeface="Lucida Sans Unicode" pitchFamily="34" charset="0"/>
              </a:rPr>
              <a:t>Мягкий металл легко царапается о пуговицы и молнии, со временем микротрещинки забиваются ворсинками, частичками пыли и известью, а в результате подошва быстро теряет свои высокие показатели скольжения. К тому же такая подошва оставляет на тонких тканях или тканях с ворсом некрасивые залоснившиеся участки, поэтому многие изделия приходится гладить с изнанки. </a:t>
            </a:r>
          </a:p>
        </p:txBody>
      </p:sp>
      <p:grpSp>
        <p:nvGrpSpPr>
          <p:cNvPr id="54" name="Group 50"/>
          <p:cNvGrpSpPr>
            <a:grpSpLocks/>
          </p:cNvGrpSpPr>
          <p:nvPr/>
        </p:nvGrpSpPr>
        <p:grpSpPr bwMode="auto">
          <a:xfrm>
            <a:off x="3717925" y="2833688"/>
            <a:ext cx="3816350" cy="606425"/>
            <a:chOff x="1724" y="1634"/>
            <a:chExt cx="2404" cy="382"/>
          </a:xfrm>
        </p:grpSpPr>
        <p:grpSp>
          <p:nvGrpSpPr>
            <p:cNvPr id="21518" name="Group 49"/>
            <p:cNvGrpSpPr>
              <a:grpSpLocks/>
            </p:cNvGrpSpPr>
            <p:nvPr/>
          </p:nvGrpSpPr>
          <p:grpSpPr bwMode="auto">
            <a:xfrm>
              <a:off x="1724" y="1634"/>
              <a:ext cx="2404" cy="382"/>
              <a:chOff x="1724" y="1634"/>
              <a:chExt cx="2404" cy="382"/>
            </a:xfrm>
          </p:grpSpPr>
          <p:sp>
            <p:nvSpPr>
              <p:cNvPr id="21520" name="Oval 10"/>
              <p:cNvSpPr>
                <a:spLocks noChangeArrowheads="1"/>
              </p:cNvSpPr>
              <p:nvPr/>
            </p:nvSpPr>
            <p:spPr bwMode="gray">
              <a:xfrm rot="-1786701">
                <a:off x="1724" y="1634"/>
                <a:ext cx="2393" cy="3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B296F2"/>
                  </a:gs>
                  <a:gs pos="100000">
                    <a:srgbClr val="FFFFFF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21" name="Oval 11"/>
              <p:cNvSpPr>
                <a:spLocks noChangeArrowheads="1"/>
              </p:cNvSpPr>
              <p:nvPr/>
            </p:nvSpPr>
            <p:spPr bwMode="gray">
              <a:xfrm rot="-1786701">
                <a:off x="1728" y="1638"/>
                <a:ext cx="2400" cy="378"/>
              </a:xfrm>
              <a:prstGeom prst="ellipse">
                <a:avLst/>
              </a:prstGeom>
              <a:gradFill rotWithShape="1">
                <a:gsLst>
                  <a:gs pos="0">
                    <a:srgbClr val="B296F2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22" name="Oval 12"/>
              <p:cNvSpPr>
                <a:spLocks noChangeArrowheads="1"/>
              </p:cNvSpPr>
              <p:nvPr/>
            </p:nvSpPr>
            <p:spPr bwMode="gray">
              <a:xfrm rot="-1786701">
                <a:off x="1728" y="1659"/>
                <a:ext cx="2348" cy="328"/>
              </a:xfrm>
              <a:prstGeom prst="ellipse">
                <a:avLst/>
              </a:prstGeom>
              <a:gradFill rotWithShape="1">
                <a:gsLst>
                  <a:gs pos="0">
                    <a:srgbClr val="605183"/>
                  </a:gs>
                  <a:gs pos="50000">
                    <a:srgbClr val="B296F2"/>
                  </a:gs>
                  <a:gs pos="100000">
                    <a:srgbClr val="605183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  <p:sp>
            <p:nvSpPr>
              <p:cNvPr id="21523" name="Oval 13"/>
              <p:cNvSpPr>
                <a:spLocks noChangeArrowheads="1"/>
              </p:cNvSpPr>
              <p:nvPr/>
            </p:nvSpPr>
            <p:spPr bwMode="gray">
              <a:xfrm rot="-1786701">
                <a:off x="1746" y="1677"/>
                <a:ext cx="2348" cy="328"/>
              </a:xfrm>
              <a:prstGeom prst="ellipse">
                <a:avLst/>
              </a:prstGeom>
              <a:gradFill rotWithShape="1">
                <a:gsLst>
                  <a:gs pos="0">
                    <a:srgbClr val="715F9A"/>
                  </a:gs>
                  <a:gs pos="100000">
                    <a:srgbClr val="B296F2">
                      <a:alpha val="0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</p:grpSp>
        <p:sp>
          <p:nvSpPr>
            <p:cNvPr id="21519" name="Text Box 29"/>
            <p:cNvSpPr txBox="1">
              <a:spLocks noChangeArrowheads="1"/>
            </p:cNvSpPr>
            <p:nvPr/>
          </p:nvSpPr>
          <p:spPr bwMode="gray">
            <a:xfrm rot="-1817529">
              <a:off x="2009" y="1745"/>
              <a:ext cx="173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solidFill>
                    <a:srgbClr val="FFFFFF"/>
                  </a:solidFill>
                  <a:latin typeface="Lucida Sans Unicode" pitchFamily="34" charset="0"/>
                </a:rPr>
                <a:t>Нержавеющая сталь</a:t>
              </a:r>
              <a:endParaRPr lang="en-US" sz="2000">
                <a:solidFill>
                  <a:srgbClr val="FFFFFF"/>
                </a:solidFill>
                <a:latin typeface="Lucida Sans Unicode" pitchFamily="34" charset="0"/>
              </a:endParaRPr>
            </a:p>
          </p:txBody>
        </p:sp>
      </p:grpSp>
      <p:sp>
        <p:nvSpPr>
          <p:cNvPr id="64" name="Oval 76"/>
          <p:cNvSpPr>
            <a:spLocks noChangeArrowheads="1"/>
          </p:cNvSpPr>
          <p:nvPr/>
        </p:nvSpPr>
        <p:spPr bwMode="gray">
          <a:xfrm rot="-34909">
            <a:off x="4767263" y="4165600"/>
            <a:ext cx="3578225" cy="520700"/>
          </a:xfrm>
          <a:prstGeom prst="ellipse">
            <a:avLst/>
          </a:prstGeom>
          <a:gradFill rotWithShape="1">
            <a:gsLst>
              <a:gs pos="0">
                <a:srgbClr val="308093"/>
              </a:gs>
              <a:gs pos="100000">
                <a:srgbClr val="4CCAE8">
                  <a:alpha val="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65" name="Text Box 77"/>
          <p:cNvSpPr txBox="1">
            <a:spLocks noChangeArrowheads="1"/>
          </p:cNvSpPr>
          <p:nvPr/>
        </p:nvSpPr>
        <p:spPr bwMode="gray">
          <a:xfrm rot="35551">
            <a:off x="5837238" y="4318000"/>
            <a:ext cx="140811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FFFFFF"/>
                </a:solidFill>
                <a:latin typeface="Lucida Sans Unicode" pitchFamily="34" charset="0"/>
              </a:rPr>
              <a:t>Керамика</a:t>
            </a:r>
            <a:endParaRPr lang="en-US" sz="2000">
              <a:solidFill>
                <a:srgbClr val="FFFFFF"/>
              </a:solidFill>
              <a:latin typeface="Lucida Sans Unicode" pitchFamily="34" charset="0"/>
            </a:endParaRPr>
          </a:p>
        </p:txBody>
      </p:sp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3775075" y="33496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Lucida Sans Unicode" pitchFamily="34" charset="0"/>
              </a:rPr>
              <a:t>Плюсы</a:t>
            </a:r>
          </a:p>
          <a:p>
            <a:pPr algn="ctr"/>
            <a:r>
              <a:rPr lang="ru-RU">
                <a:latin typeface="Lucida Sans Unicode" pitchFamily="34" charset="0"/>
              </a:rPr>
              <a:t>Прочность, износостойкость и устойчивость к воздействиям. </a:t>
            </a:r>
          </a:p>
          <a:p>
            <a:pPr algn="ctr"/>
            <a:r>
              <a:rPr lang="ru-RU">
                <a:latin typeface="Lucida Sans Unicode" pitchFamily="34" charset="0"/>
              </a:rPr>
              <a:t>Легко чистить.</a:t>
            </a: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4565650" y="506888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Lucida Sans Unicode" pitchFamily="34" charset="0"/>
              </a:rPr>
              <a:t>Минусы</a:t>
            </a:r>
          </a:p>
          <a:p>
            <a:pPr algn="ctr"/>
            <a:r>
              <a:rPr lang="ru-RU">
                <a:latin typeface="Lucida Sans Unicode" pitchFamily="34" charset="0"/>
              </a:rPr>
              <a:t>Уступает керамике в показателях скольжения и алюминию по времени нагрева.</a:t>
            </a: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4256088" y="506095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Lucida Sans Unicode" pitchFamily="34" charset="0"/>
              </a:rPr>
              <a:t>Минусы</a:t>
            </a:r>
          </a:p>
          <a:p>
            <a:pPr algn="ctr"/>
            <a:r>
              <a:rPr lang="ru-RU">
                <a:latin typeface="Lucida Sans Unicode" pitchFamily="34" charset="0"/>
              </a:rPr>
              <a:t>Некоторая хрупкость: возможно образование сколов при неаккуратном обращении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38500" y="1604963"/>
            <a:ext cx="4572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Lucida Sans Unicode" pitchFamily="34" charset="0"/>
              </a:rPr>
              <a:t>Плюсы</a:t>
            </a:r>
          </a:p>
          <a:p>
            <a:pPr algn="ctr"/>
            <a:r>
              <a:rPr lang="ru-RU">
                <a:latin typeface="Lucida Sans Unicode" pitchFamily="34" charset="0"/>
              </a:rPr>
              <a:t>Максимально улучшенное скольжение.</a:t>
            </a:r>
          </a:p>
          <a:p>
            <a:pPr algn="ctr"/>
            <a:r>
              <a:rPr lang="ru-RU">
                <a:latin typeface="Lucida Sans Unicode" pitchFamily="34" charset="0"/>
              </a:rPr>
              <a:t>Легко чистить.</a:t>
            </a:r>
          </a:p>
          <a:p>
            <a:pPr algn="ctr"/>
            <a:r>
              <a:rPr lang="ru-RU">
                <a:latin typeface="Lucida Sans Unicode" pitchFamily="34" charset="0"/>
              </a:rPr>
              <a:t>Маленький вес. </a:t>
            </a:r>
          </a:p>
        </p:txBody>
      </p:sp>
      <p:sp>
        <p:nvSpPr>
          <p:cNvPr id="21516" name="Прямоугольник 4"/>
          <p:cNvSpPr>
            <a:spLocks noChangeArrowheads="1"/>
          </p:cNvSpPr>
          <p:nvPr/>
        </p:nvSpPr>
        <p:spPr bwMode="auto">
          <a:xfrm>
            <a:off x="2171700" y="4518025"/>
            <a:ext cx="1239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Lucida Sans Unicode" pitchFamily="34" charset="0"/>
              </a:rPr>
              <a:t>Подошва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Lucida Sans Unicode" pitchFamily="34" charset="0"/>
              </a:rPr>
              <a:t> утюга</a:t>
            </a:r>
            <a:endParaRPr lang="en-US" b="1">
              <a:solidFill>
                <a:srgbClr val="FF0000"/>
              </a:solidFill>
              <a:latin typeface="Lucida Sans Unicode" pitchFamily="34" charset="0"/>
            </a:endParaRPr>
          </a:p>
        </p:txBody>
      </p:sp>
      <p:pic>
        <p:nvPicPr>
          <p:cNvPr id="21517" name="Рисунок 53" descr="Разнообразные подошвы утюг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650" y="2024063"/>
            <a:ext cx="2857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24483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64" grpId="0" animBg="1"/>
      <p:bldP spid="65" grpId="0"/>
      <p:bldP spid="36" grpId="0"/>
      <p:bldP spid="36" grpId="1"/>
      <p:bldP spid="37" grpId="0"/>
      <p:bldP spid="37" grpId="1"/>
      <p:bldP spid="38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771775" y="260350"/>
            <a:ext cx="317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Lucida Sans Unicode" pitchFamily="34" charset="0"/>
              </a:rPr>
              <a:t>Мощность утюга</a:t>
            </a:r>
            <a:endParaRPr lang="ru-RU" sz="2800">
              <a:latin typeface="Lucida Sans Unicode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692150"/>
            <a:ext cx="8351838" cy="591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Lucida Sans Unicode" pitchFamily="34" charset="0"/>
              </a:rPr>
              <a:t>	</a:t>
            </a:r>
            <a:r>
              <a:rPr lang="ru-RU">
                <a:latin typeface="Lucida Sans Unicode" pitchFamily="34" charset="0"/>
              </a:rPr>
              <a:t>Для домашнего пользования вполне подойдет </a:t>
            </a:r>
            <a:r>
              <a:rPr lang="ru-RU" b="1">
                <a:latin typeface="Lucida Sans Unicode" pitchFamily="34" charset="0"/>
              </a:rPr>
              <a:t>1500-ваттный утюг</a:t>
            </a:r>
            <a:r>
              <a:rPr lang="ru-RU">
                <a:latin typeface="Lucida Sans Unicode" pitchFamily="34" charset="0"/>
              </a:rPr>
              <a:t>, который нормально справится практически с любым типом ткани. Такие модели подойдут для небольших семей, если не приходится часто гладить сразу большое количество белья. Они вполне подойдут также для дорожных условий. </a:t>
            </a:r>
            <a:br>
              <a:rPr lang="ru-RU">
                <a:latin typeface="Lucida Sans Unicode" pitchFamily="34" charset="0"/>
              </a:rPr>
            </a:br>
            <a:r>
              <a:rPr lang="ru-RU">
                <a:latin typeface="Lucida Sans Unicode" pitchFamily="34" charset="0"/>
              </a:rPr>
              <a:t>	При показателях от </a:t>
            </a:r>
            <a:r>
              <a:rPr lang="ru-RU" b="1">
                <a:latin typeface="Lucida Sans Unicode" pitchFamily="34" charset="0"/>
              </a:rPr>
              <a:t>1800 до1900 ватт </a:t>
            </a:r>
            <a:r>
              <a:rPr lang="ru-RU">
                <a:latin typeface="Lucida Sans Unicode" pitchFamily="34" charset="0"/>
              </a:rPr>
              <a:t>утюг отлично справится с глажкой даже сильно измятого белья — например, после интенсивного отжима в стиральной машине. На ткани не останется плохо выглаженных участков, включая труднодоступные места вокруг пуговиц и заклепок, возле воротничков рубашек, манжет и т.д. Кроме того, модель с мощностью более 1800 Вт быстрее нагреется. Среднемощные утюги можно порекомендовать тем, кому не приходится гладить помногу. Подойдут они для семей из трех — четырех человек. </a:t>
            </a:r>
            <a:br>
              <a:rPr lang="ru-RU">
                <a:latin typeface="Lucida Sans Unicode" pitchFamily="34" charset="0"/>
              </a:rPr>
            </a:br>
            <a:r>
              <a:rPr lang="ru-RU">
                <a:latin typeface="Lucida Sans Unicode" pitchFamily="34" charset="0"/>
              </a:rPr>
              <a:t>	Мощность утюга </a:t>
            </a:r>
            <a:r>
              <a:rPr lang="ru-RU" b="1">
                <a:latin typeface="Lucida Sans Unicode" pitchFamily="34" charset="0"/>
              </a:rPr>
              <a:t>2000 Вт и больше </a:t>
            </a:r>
            <a:r>
              <a:rPr lang="ru-RU">
                <a:latin typeface="Lucida Sans Unicode" pitchFamily="34" charset="0"/>
              </a:rPr>
              <a:t>- качество глажки и скорость его нагрева значительно повышаются. Как правило, в самых современных высокомощных моделях и рабочая поверхность выполнена из отличного материала, поэтому белье из любых тканей, выглаженное утюгом с мощностью свыше 2000 Вт, будет выглядеть идеально. Такие модели удобны для больших семей, в которых, как правило, на глажку белья тратится много времени.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38188" y="1628775"/>
            <a:ext cx="76327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Lucida Sans Unicode" pitchFamily="34" charset="0"/>
              </a:rPr>
              <a:t>От мощности модели зависит и количество потребляемой ею электроэнергии. Наиболее экономичны в этом отношении утюги с малыми показателями мощности. </a:t>
            </a:r>
            <a:br>
              <a:rPr lang="ru-RU" sz="2000">
                <a:latin typeface="Lucida Sans Unicode" pitchFamily="34" charset="0"/>
              </a:rPr>
            </a:br>
            <a:endParaRPr lang="ru-RU" sz="2000">
              <a:latin typeface="Lucida Sans Unicode" pitchFamily="34" charset="0"/>
            </a:endParaRPr>
          </a:p>
        </p:txBody>
      </p:sp>
      <p:pic>
        <p:nvPicPr>
          <p:cNvPr id="4098" name="Picture 2" descr="наклей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1363" y="3576638"/>
            <a:ext cx="30226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i.otzovik.com/2012/12/07/327275/img/353004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3576638"/>
            <a:ext cx="47625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20866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/>
      <p:bldP spid="6" grpId="1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8|1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8.1|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6|3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4|0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4|1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3.7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6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9|1.4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4|5.6|6.9|0.6|6.2|0.6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3|2.2|1.9|1.8|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7.7|9.6|0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2.6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ppt/theme/themeOverride2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ppt/theme/themeOverride3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ppt/theme/themeOverride4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931</TotalTime>
  <Words>1448</Words>
  <Application>Microsoft Office PowerPoint</Application>
  <PresentationFormat>Экран (4:3)</PresentationFormat>
  <Paragraphs>108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20</vt:i4>
      </vt:variant>
    </vt:vector>
  </HeadingPairs>
  <TitlesOfParts>
    <vt:vector size="36" baseType="lpstr">
      <vt:lpstr>Lucida Sans Unicode</vt:lpstr>
      <vt:lpstr>Arial</vt:lpstr>
      <vt:lpstr>Wingdings 3</vt:lpstr>
      <vt:lpstr>Verdana</vt:lpstr>
      <vt:lpstr>Wingdings 2</vt:lpstr>
      <vt:lpstr>Calibri</vt:lpstr>
      <vt:lpstr>BatangChe</vt:lpstr>
      <vt:lpstr>Times New Roman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Утюги: поможем выбрать</dc:title>
  <dc:creator>777</dc:creator>
  <cp:lastModifiedBy>Мама</cp:lastModifiedBy>
  <cp:revision>61</cp:revision>
  <dcterms:created xsi:type="dcterms:W3CDTF">2013-03-08T11:47:13Z</dcterms:created>
  <dcterms:modified xsi:type="dcterms:W3CDTF">2013-03-19T01:10:45Z</dcterms:modified>
</cp:coreProperties>
</file>