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16"/>
  </p:notesMasterIdLst>
  <p:sldIdLst>
    <p:sldId id="256" r:id="rId2"/>
    <p:sldId id="288" r:id="rId3"/>
    <p:sldId id="289" r:id="rId4"/>
    <p:sldId id="269" r:id="rId5"/>
    <p:sldId id="284" r:id="rId6"/>
    <p:sldId id="257" r:id="rId7"/>
    <p:sldId id="287" r:id="rId8"/>
    <p:sldId id="275" r:id="rId9"/>
    <p:sldId id="276" r:id="rId10"/>
    <p:sldId id="267" r:id="rId11"/>
    <p:sldId id="270" r:id="rId12"/>
    <p:sldId id="274" r:id="rId13"/>
    <p:sldId id="285" r:id="rId14"/>
    <p:sldId id="286"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4590" autoAdjust="0"/>
  </p:normalViewPr>
  <p:slideViewPr>
    <p:cSldViewPr>
      <p:cViewPr>
        <p:scale>
          <a:sx n="77" d="100"/>
          <a:sy n="77" d="100"/>
        </p:scale>
        <p:origin x="-118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26BA3AB-2168-46E5-AC91-D4E4CA2C085F}" type="datetimeFigureOut">
              <a:rPr lang="ru-RU"/>
              <a:pPr>
                <a:defRPr/>
              </a:pPr>
              <a:t>09.12.2013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98959B2-49A3-42A9-8372-2B31432EE8DE}" type="slidenum">
              <a:rPr lang="ru-RU"/>
              <a:pPr>
                <a:defRPr/>
              </a:pPr>
              <a:t>‹#›</a:t>
            </a:fld>
            <a:endParaRPr lang="ru-RU"/>
          </a:p>
        </p:txBody>
      </p:sp>
    </p:spTree>
    <p:extLst>
      <p:ext uri="{BB962C8B-B14F-4D97-AF65-F5344CB8AC3E}">
        <p14:creationId xmlns:p14="http://schemas.microsoft.com/office/powerpoint/2010/main" val="162187977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536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C9D5AD-123C-4209-A92F-05762C4E363B}" type="slidenum">
              <a:rPr lang="ru-RU"/>
              <a:pPr fontAlgn="base">
                <a:spcBef>
                  <a:spcPct val="0"/>
                </a:spcBef>
                <a:spcAft>
                  <a:spcPct val="0"/>
                </a:spcAft>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FF6BF020-0AEF-44AD-85E2-F08147492027}" type="datetime1">
              <a:rPr lang="en-US"/>
              <a:pPr>
                <a:defRPr/>
              </a:pPr>
              <a:t>12/9/2013</a:t>
            </a:fld>
            <a:endParaRPr lang="en-US"/>
          </a:p>
        </p:txBody>
      </p:sp>
      <p:sp>
        <p:nvSpPr>
          <p:cNvPr id="5" name="Нижний колонтитул 18"/>
          <p:cNvSpPr>
            <a:spLocks noGrp="1"/>
          </p:cNvSpPr>
          <p:nvPr>
            <p:ph type="ftr" sz="quarter" idx="11"/>
          </p:nvPr>
        </p:nvSpPr>
        <p:spPr/>
        <p:txBody>
          <a:bodyPr/>
          <a:lstStyle>
            <a:lvl1pPr>
              <a:defRPr/>
            </a:lvl1pPr>
          </a:lstStyle>
          <a:p>
            <a:pPr>
              <a:defRPr/>
            </a:pPr>
            <a:endParaRPr lang="en-US"/>
          </a:p>
        </p:txBody>
      </p:sp>
      <p:sp>
        <p:nvSpPr>
          <p:cNvPr id="6" name="Номер слайда 26"/>
          <p:cNvSpPr>
            <a:spLocks noGrp="1"/>
          </p:cNvSpPr>
          <p:nvPr>
            <p:ph type="sldNum" sz="quarter" idx="12"/>
          </p:nvPr>
        </p:nvSpPr>
        <p:spPr/>
        <p:txBody>
          <a:bodyPr/>
          <a:lstStyle>
            <a:lvl1pPr>
              <a:defRPr/>
            </a:lvl1pPr>
          </a:lstStyle>
          <a:p>
            <a:pPr>
              <a:defRPr/>
            </a:pPr>
            <a:fld id="{A81284FB-B74C-4B20-A05D-F65A6FFC187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B8C8BD0-868B-4312-B0C9-9AFA64A1F7A2}" type="datetime1">
              <a:rPr lang="en-US"/>
              <a:pPr>
                <a:defRPr/>
              </a:pPr>
              <a:t>12/9/2013</a:t>
            </a:fld>
            <a:endParaRPr lang="en-US"/>
          </a:p>
        </p:txBody>
      </p:sp>
      <p:sp>
        <p:nvSpPr>
          <p:cNvPr id="5" name="Нижний колонтитул 21"/>
          <p:cNvSpPr>
            <a:spLocks noGrp="1"/>
          </p:cNvSpPr>
          <p:nvPr>
            <p:ph type="ftr" sz="quarter" idx="11"/>
          </p:nvPr>
        </p:nvSpPr>
        <p:spPr/>
        <p:txBody>
          <a:bodyPr/>
          <a:lstStyle>
            <a:lvl1pPr>
              <a:defRPr/>
            </a:lvl1pPr>
          </a:lstStyle>
          <a:p>
            <a:pPr>
              <a:defRPr/>
            </a:pPr>
            <a:endParaRPr lang="en-US"/>
          </a:p>
        </p:txBody>
      </p:sp>
      <p:sp>
        <p:nvSpPr>
          <p:cNvPr id="6" name="Номер слайда 17"/>
          <p:cNvSpPr>
            <a:spLocks noGrp="1"/>
          </p:cNvSpPr>
          <p:nvPr>
            <p:ph type="sldNum" sz="quarter" idx="12"/>
          </p:nvPr>
        </p:nvSpPr>
        <p:spPr/>
        <p:txBody>
          <a:bodyPr/>
          <a:lstStyle>
            <a:lvl1pPr>
              <a:defRPr/>
            </a:lvl1pPr>
          </a:lstStyle>
          <a:p>
            <a:pPr>
              <a:defRPr/>
            </a:pPr>
            <a:fld id="{D557E898-B829-4511-92B4-49B2E01029A2}" type="slidenum">
              <a:rPr lang="en-US"/>
              <a:pPr>
                <a:defRPr/>
              </a:pPr>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2CB7CE73-306E-4D83-978A-248FFB73E914}" type="datetime1">
              <a:rPr lang="en-US"/>
              <a:pPr>
                <a:defRPr/>
              </a:pPr>
              <a:t>12/9/2013</a:t>
            </a:fld>
            <a:endParaRPr lang="en-US"/>
          </a:p>
        </p:txBody>
      </p:sp>
      <p:sp>
        <p:nvSpPr>
          <p:cNvPr id="5" name="Нижний колонтитул 21"/>
          <p:cNvSpPr>
            <a:spLocks noGrp="1"/>
          </p:cNvSpPr>
          <p:nvPr>
            <p:ph type="ftr" sz="quarter" idx="11"/>
          </p:nvPr>
        </p:nvSpPr>
        <p:spPr/>
        <p:txBody>
          <a:bodyPr/>
          <a:lstStyle>
            <a:lvl1pPr>
              <a:defRPr/>
            </a:lvl1pPr>
          </a:lstStyle>
          <a:p>
            <a:pPr>
              <a:defRPr/>
            </a:pPr>
            <a:endParaRPr lang="en-US"/>
          </a:p>
        </p:txBody>
      </p:sp>
      <p:sp>
        <p:nvSpPr>
          <p:cNvPr id="6" name="Номер слайда 17"/>
          <p:cNvSpPr>
            <a:spLocks noGrp="1"/>
          </p:cNvSpPr>
          <p:nvPr>
            <p:ph type="sldNum" sz="quarter" idx="12"/>
          </p:nvPr>
        </p:nvSpPr>
        <p:spPr/>
        <p:txBody>
          <a:bodyPr/>
          <a:lstStyle>
            <a:lvl1pPr>
              <a:defRPr/>
            </a:lvl1pPr>
          </a:lstStyle>
          <a:p>
            <a:pPr>
              <a:defRPr/>
            </a:pPr>
            <a:fld id="{697056CE-96B9-4B93-B1D5-EE619411B22A}" type="slidenum">
              <a:rPr lang="en-US"/>
              <a:pPr>
                <a:defRPr/>
              </a:pPr>
              <a:t>‹#›</a:t>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E23C8BAF-14CA-4A99-B54B-B1EF9171AD3B}" type="datetime1">
              <a:rPr lang="en-US"/>
              <a:pPr>
                <a:defRPr/>
              </a:pPr>
              <a:t>12/9/2013</a:t>
            </a:fld>
            <a:endParaRPr lang="en-US"/>
          </a:p>
        </p:txBody>
      </p:sp>
      <p:sp>
        <p:nvSpPr>
          <p:cNvPr id="5" name="Нижний колонтитул 21"/>
          <p:cNvSpPr>
            <a:spLocks noGrp="1"/>
          </p:cNvSpPr>
          <p:nvPr>
            <p:ph type="ftr" sz="quarter" idx="11"/>
          </p:nvPr>
        </p:nvSpPr>
        <p:spPr/>
        <p:txBody>
          <a:bodyPr/>
          <a:lstStyle>
            <a:lvl1pPr>
              <a:defRPr/>
            </a:lvl1pPr>
          </a:lstStyle>
          <a:p>
            <a:pPr>
              <a:defRPr/>
            </a:pPr>
            <a:endParaRPr lang="en-US"/>
          </a:p>
        </p:txBody>
      </p:sp>
      <p:sp>
        <p:nvSpPr>
          <p:cNvPr id="6" name="Номер слайда 17"/>
          <p:cNvSpPr>
            <a:spLocks noGrp="1"/>
          </p:cNvSpPr>
          <p:nvPr>
            <p:ph type="sldNum" sz="quarter" idx="12"/>
          </p:nvPr>
        </p:nvSpPr>
        <p:spPr/>
        <p:txBody>
          <a:bodyPr/>
          <a:lstStyle>
            <a:lvl1pPr>
              <a:defRPr/>
            </a:lvl1pPr>
          </a:lstStyle>
          <a:p>
            <a:pPr>
              <a:defRPr/>
            </a:pPr>
            <a:fld id="{95860640-3A22-4420-9A0B-358C0B522C7B}" type="slidenum">
              <a:rPr lang="en-US"/>
              <a:pPr>
                <a:defRPr/>
              </a:pPr>
              <a:t>‹#›</a:t>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3525E12-F5E6-4D5B-B924-B8C7BE786D5D}" type="datetime1">
              <a:rPr lang="en-US"/>
              <a:pPr>
                <a:defRPr/>
              </a:pPr>
              <a:t>12/9/2013</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E5012840-DAF3-4C3B-BE05-A5B9C12E7FC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9D94AA56-2742-40CB-8A50-B961A0C6A286}" type="datetime1">
              <a:rPr lang="en-US"/>
              <a:pPr>
                <a:defRPr/>
              </a:pPr>
              <a:t>12/9/2013</a:t>
            </a:fld>
            <a:endParaRPr lang="en-US"/>
          </a:p>
        </p:txBody>
      </p:sp>
      <p:sp>
        <p:nvSpPr>
          <p:cNvPr id="6" name="Нижний колонтитул 21"/>
          <p:cNvSpPr>
            <a:spLocks noGrp="1"/>
          </p:cNvSpPr>
          <p:nvPr>
            <p:ph type="ftr" sz="quarter" idx="11"/>
          </p:nvPr>
        </p:nvSpPr>
        <p:spPr/>
        <p:txBody>
          <a:bodyPr/>
          <a:lstStyle>
            <a:lvl1pPr>
              <a:defRPr/>
            </a:lvl1pPr>
          </a:lstStyle>
          <a:p>
            <a:pPr>
              <a:defRPr/>
            </a:pPr>
            <a:endParaRPr lang="en-US"/>
          </a:p>
        </p:txBody>
      </p:sp>
      <p:sp>
        <p:nvSpPr>
          <p:cNvPr id="7" name="Номер слайда 17"/>
          <p:cNvSpPr>
            <a:spLocks noGrp="1"/>
          </p:cNvSpPr>
          <p:nvPr>
            <p:ph type="sldNum" sz="quarter" idx="12"/>
          </p:nvPr>
        </p:nvSpPr>
        <p:spPr/>
        <p:txBody>
          <a:bodyPr/>
          <a:lstStyle>
            <a:lvl1pPr>
              <a:defRPr/>
            </a:lvl1pPr>
          </a:lstStyle>
          <a:p>
            <a:pPr>
              <a:defRPr/>
            </a:pPr>
            <a:fld id="{99F2517A-A904-49A0-A044-ACC3C3030DEE}" type="slidenum">
              <a:rPr lang="en-US"/>
              <a:pPr>
                <a:defRPr/>
              </a:pPr>
              <a:t>‹#›</a:t>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1BB41248-E41F-45EA-9AFF-CD757F4BCFE8}" type="datetime1">
              <a:rPr lang="en-US"/>
              <a:pPr>
                <a:defRPr/>
              </a:pPr>
              <a:t>12/9/2013</a:t>
            </a:fld>
            <a:endParaRPr lang="en-US"/>
          </a:p>
        </p:txBody>
      </p:sp>
      <p:sp>
        <p:nvSpPr>
          <p:cNvPr id="8" name="Нижний колонтитул 21"/>
          <p:cNvSpPr>
            <a:spLocks noGrp="1"/>
          </p:cNvSpPr>
          <p:nvPr>
            <p:ph type="ftr" sz="quarter" idx="11"/>
          </p:nvPr>
        </p:nvSpPr>
        <p:spPr/>
        <p:txBody>
          <a:bodyPr/>
          <a:lstStyle>
            <a:lvl1pPr>
              <a:defRPr/>
            </a:lvl1pPr>
          </a:lstStyle>
          <a:p>
            <a:pPr>
              <a:defRPr/>
            </a:pPr>
            <a:endParaRPr lang="en-US"/>
          </a:p>
        </p:txBody>
      </p:sp>
      <p:sp>
        <p:nvSpPr>
          <p:cNvPr id="9" name="Номер слайда 17"/>
          <p:cNvSpPr>
            <a:spLocks noGrp="1"/>
          </p:cNvSpPr>
          <p:nvPr>
            <p:ph type="sldNum" sz="quarter" idx="12"/>
          </p:nvPr>
        </p:nvSpPr>
        <p:spPr/>
        <p:txBody>
          <a:bodyPr/>
          <a:lstStyle>
            <a:lvl1pPr>
              <a:defRPr/>
            </a:lvl1pPr>
          </a:lstStyle>
          <a:p>
            <a:pPr>
              <a:defRPr/>
            </a:pPr>
            <a:fld id="{F9F9ACCA-CC9C-4596-9F79-363A6A24D53D}" type="slidenum">
              <a:rPr lang="en-US"/>
              <a:pPr>
                <a:defRPr/>
              </a:pPr>
              <a:t>‹#›</a:t>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DF14C647-51B0-47ED-BF3F-240A32BF4222}" type="datetime1">
              <a:rPr lang="en-US"/>
              <a:pPr>
                <a:defRPr/>
              </a:pPr>
              <a:t>12/9/2013</a:t>
            </a:fld>
            <a:endParaRPr lang="en-US"/>
          </a:p>
        </p:txBody>
      </p:sp>
      <p:sp>
        <p:nvSpPr>
          <p:cNvPr id="4" name="Нижний колонтитул 21"/>
          <p:cNvSpPr>
            <a:spLocks noGrp="1"/>
          </p:cNvSpPr>
          <p:nvPr>
            <p:ph type="ftr" sz="quarter" idx="11"/>
          </p:nvPr>
        </p:nvSpPr>
        <p:spPr/>
        <p:txBody>
          <a:bodyPr/>
          <a:lstStyle>
            <a:lvl1pPr>
              <a:defRPr/>
            </a:lvl1pPr>
          </a:lstStyle>
          <a:p>
            <a:pPr>
              <a:defRPr/>
            </a:pPr>
            <a:endParaRPr lang="en-US"/>
          </a:p>
        </p:txBody>
      </p:sp>
      <p:sp>
        <p:nvSpPr>
          <p:cNvPr id="5" name="Номер слайда 17"/>
          <p:cNvSpPr>
            <a:spLocks noGrp="1"/>
          </p:cNvSpPr>
          <p:nvPr>
            <p:ph type="sldNum" sz="quarter" idx="12"/>
          </p:nvPr>
        </p:nvSpPr>
        <p:spPr/>
        <p:txBody>
          <a:bodyPr/>
          <a:lstStyle>
            <a:lvl1pPr>
              <a:defRPr/>
            </a:lvl1pPr>
          </a:lstStyle>
          <a:p>
            <a:pPr>
              <a:defRPr/>
            </a:pPr>
            <a:fld id="{F31C6531-A1FD-4601-8F6B-B45F58F5930F}" type="slidenum">
              <a:rPr lang="en-US"/>
              <a:pPr>
                <a:defRPr/>
              </a:pPr>
              <a:t>‹#›</a:t>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0C8F69D6-3074-4802-AF6D-7331A3801F9A}" type="datetime1">
              <a:rPr lang="en-US"/>
              <a:pPr>
                <a:defRPr/>
              </a:pPr>
              <a:t>12/9/2013</a:t>
            </a:fld>
            <a:endParaRPr lang="en-US"/>
          </a:p>
        </p:txBody>
      </p:sp>
      <p:sp>
        <p:nvSpPr>
          <p:cNvPr id="3" name="Нижний колонтитул 21"/>
          <p:cNvSpPr>
            <a:spLocks noGrp="1"/>
          </p:cNvSpPr>
          <p:nvPr>
            <p:ph type="ftr" sz="quarter" idx="11"/>
          </p:nvPr>
        </p:nvSpPr>
        <p:spPr/>
        <p:txBody>
          <a:bodyPr/>
          <a:lstStyle>
            <a:lvl1pPr>
              <a:defRPr/>
            </a:lvl1pPr>
          </a:lstStyle>
          <a:p>
            <a:pPr>
              <a:defRPr/>
            </a:pPr>
            <a:endParaRPr lang="en-US"/>
          </a:p>
        </p:txBody>
      </p:sp>
      <p:sp>
        <p:nvSpPr>
          <p:cNvPr id="4" name="Номер слайда 17"/>
          <p:cNvSpPr>
            <a:spLocks noGrp="1"/>
          </p:cNvSpPr>
          <p:nvPr>
            <p:ph type="sldNum" sz="quarter" idx="12"/>
          </p:nvPr>
        </p:nvSpPr>
        <p:spPr/>
        <p:txBody>
          <a:bodyPr/>
          <a:lstStyle>
            <a:lvl1pPr>
              <a:defRPr/>
            </a:lvl1pPr>
          </a:lstStyle>
          <a:p>
            <a:pPr>
              <a:defRPr/>
            </a:pPr>
            <a:fld id="{53E74C80-922E-4CED-9CE9-DB150817A748}" type="slidenum">
              <a:rPr lang="en-US"/>
              <a:pPr>
                <a:defRPr/>
              </a:pPr>
              <a:t>‹#›</a:t>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1D5A1E00-E22B-4A35-AD3B-56D20F54DFE2}" type="datetime1">
              <a:rPr lang="en-US"/>
              <a:pPr>
                <a:defRPr/>
              </a:pPr>
              <a:t>12/9/2013</a:t>
            </a:fld>
            <a:endParaRPr lang="en-US"/>
          </a:p>
        </p:txBody>
      </p:sp>
      <p:sp>
        <p:nvSpPr>
          <p:cNvPr id="6" name="Нижний колонтитул 21"/>
          <p:cNvSpPr>
            <a:spLocks noGrp="1"/>
          </p:cNvSpPr>
          <p:nvPr>
            <p:ph type="ftr" sz="quarter" idx="11"/>
          </p:nvPr>
        </p:nvSpPr>
        <p:spPr/>
        <p:txBody>
          <a:bodyPr/>
          <a:lstStyle>
            <a:lvl1pPr>
              <a:defRPr/>
            </a:lvl1pPr>
          </a:lstStyle>
          <a:p>
            <a:pPr>
              <a:defRPr/>
            </a:pPr>
            <a:endParaRPr lang="en-US"/>
          </a:p>
        </p:txBody>
      </p:sp>
      <p:sp>
        <p:nvSpPr>
          <p:cNvPr id="7" name="Номер слайда 17"/>
          <p:cNvSpPr>
            <a:spLocks noGrp="1"/>
          </p:cNvSpPr>
          <p:nvPr>
            <p:ph type="sldNum" sz="quarter" idx="12"/>
          </p:nvPr>
        </p:nvSpPr>
        <p:spPr/>
        <p:txBody>
          <a:bodyPr/>
          <a:lstStyle>
            <a:lvl1pPr>
              <a:defRPr/>
            </a:lvl1pPr>
          </a:lstStyle>
          <a:p>
            <a:pPr>
              <a:defRPr/>
            </a:pPr>
            <a:fld id="{BC998F31-C3A7-44A4-9A18-B2DF427900D2}" type="slidenum">
              <a:rPr lang="en-US"/>
              <a:pPr>
                <a:defRPr/>
              </a:pPr>
              <a:t>‹#›</a:t>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5FE22CBC-EED3-478C-8C2E-EB3894502B02}" type="datetime1">
              <a:rPr lang="en-US"/>
              <a:pPr>
                <a:defRPr/>
              </a:pPr>
              <a:t>12/9/2013</a:t>
            </a:fld>
            <a:endParaRPr lang="en-US"/>
          </a:p>
        </p:txBody>
      </p:sp>
      <p:sp>
        <p:nvSpPr>
          <p:cNvPr id="10" name="Нижний колонтитул 5"/>
          <p:cNvSpPr>
            <a:spLocks noGrp="1"/>
          </p:cNvSpPr>
          <p:nvPr>
            <p:ph type="ftr" sz="quarter" idx="11"/>
          </p:nvPr>
        </p:nvSpPr>
        <p:spPr/>
        <p:txBody>
          <a:bodyPr/>
          <a:lstStyle>
            <a:lvl1pPr>
              <a:defRPr/>
            </a:lvl1pPr>
          </a:lstStyle>
          <a:p>
            <a:pPr>
              <a:defRPr/>
            </a:pPr>
            <a:endParaRPr lang="en-US"/>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967365AB-2875-4FB7-9B3C-FA11A07D0EE5}" type="slidenum">
              <a:rPr lang="en-US"/>
              <a:pPr>
                <a:defRPr/>
              </a:pPr>
              <a:t>‹#›</a:t>
            </a:fld>
            <a:endParaRPr 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B1991B2A-1FC1-4A71-B131-3C765788DC78}" type="datetime1">
              <a:rPr lang="en-US"/>
              <a:pPr>
                <a:defRPr/>
              </a:pPr>
              <a:t>12/9/2013</a:t>
            </a:fld>
            <a:endParaRPr lang="en-US"/>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30A0A01D-566A-41BD-BBDA-D75112FB9F98}" type="slidenum">
              <a:rPr lang="en-US"/>
              <a:pPr>
                <a:defRPr/>
              </a:pPr>
              <a:t>‹#›</a:t>
            </a:fld>
            <a:endParaRPr lang="en-US"/>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936" r:id="rId1"/>
    <p:sldLayoutId id="2147483935" r:id="rId2"/>
    <p:sldLayoutId id="2147483937" r:id="rId3"/>
    <p:sldLayoutId id="2147483934" r:id="rId4"/>
    <p:sldLayoutId id="2147483933" r:id="rId5"/>
    <p:sldLayoutId id="2147483932" r:id="rId6"/>
    <p:sldLayoutId id="2147483931" r:id="rId7"/>
    <p:sldLayoutId id="2147483930" r:id="rId8"/>
    <p:sldLayoutId id="2147483938" r:id="rId9"/>
    <p:sldLayoutId id="2147483929" r:id="rId10"/>
    <p:sldLayoutId id="2147483928" r:id="rId11"/>
  </p:sldLayoutIdLst>
  <p:hf sldNum="0" hdr="0" ftr="0" dt="0"/>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4338" name="Подзаголовок 2"/>
          <p:cNvSpPr>
            <a:spLocks noGrp="1"/>
          </p:cNvSpPr>
          <p:nvPr>
            <p:ph type="subTitle" idx="1"/>
          </p:nvPr>
        </p:nvSpPr>
        <p:spPr>
          <a:xfrm>
            <a:off x="1143000" y="685800"/>
            <a:ext cx="6858000" cy="5715000"/>
          </a:xfrm>
        </p:spPr>
        <p:txBody>
          <a:bodyPr/>
          <a:lstStyle/>
          <a:p>
            <a:pPr marR="0" algn="ctr"/>
            <a:r>
              <a:rPr lang="ru-RU" sz="3200" smtClean="0">
                <a:solidFill>
                  <a:schemeClr val="bg1"/>
                </a:solidFill>
                <a:latin typeface="Times New Roman" pitchFamily="18" charset="0"/>
              </a:rPr>
              <a:t>Дьяконова Екатерина Владимировна</a:t>
            </a:r>
          </a:p>
          <a:p>
            <a:pPr marR="0" algn="ctr"/>
            <a:r>
              <a:rPr lang="ru-RU" sz="3200" smtClean="0">
                <a:solidFill>
                  <a:schemeClr val="bg1"/>
                </a:solidFill>
                <a:latin typeface="Times New Roman" pitchFamily="18" charset="0"/>
              </a:rPr>
              <a:t>МАОУ «СОШ №2»</a:t>
            </a:r>
          </a:p>
          <a:p>
            <a:pPr marR="0" algn="ctr"/>
            <a:endParaRPr lang="ru-RU" sz="3200" smtClean="0">
              <a:solidFill>
                <a:schemeClr val="bg1"/>
              </a:solidFill>
              <a:latin typeface="Times New Roman" pitchFamily="18" charset="0"/>
            </a:endParaRPr>
          </a:p>
          <a:p>
            <a:pPr marR="0" algn="ctr"/>
            <a:r>
              <a:rPr lang="ru-RU" sz="4000" smtClean="0">
                <a:solidFill>
                  <a:schemeClr val="bg1"/>
                </a:solidFill>
                <a:latin typeface="Times New Roman" pitchFamily="18" charset="0"/>
              </a:rPr>
              <a:t>Применение идеорефлекторных упражнений антистрессовой методики «Ключ» на уроках физической культуры</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500" smtClean="0"/>
              <a:t> </a:t>
            </a:r>
            <a:r>
              <a:rPr lang="ru-RU" sz="4500" smtClean="0">
                <a:solidFill>
                  <a:schemeClr val="tx1"/>
                </a:solidFill>
                <a:latin typeface="Times New Roman" pitchFamily="18" charset="0"/>
              </a:rPr>
              <a:t>Шесть ключевых приемов метода «Ключ»</a:t>
            </a:r>
          </a:p>
        </p:txBody>
      </p:sp>
      <p:sp>
        <p:nvSpPr>
          <p:cNvPr id="17410" name="Содержимое 2"/>
          <p:cNvSpPr>
            <a:spLocks noGrp="1"/>
          </p:cNvSpPr>
          <p:nvPr>
            <p:ph idx="1"/>
          </p:nvPr>
        </p:nvSpPr>
        <p:spPr>
          <a:xfrm>
            <a:off x="457200" y="2514600"/>
            <a:ext cx="8229600" cy="3779838"/>
          </a:xfrm>
        </p:spPr>
        <p:txBody>
          <a:bodyPr/>
          <a:lstStyle/>
          <a:p>
            <a:pPr>
              <a:buFont typeface="Wingdings 2" pitchFamily="18" charset="2"/>
              <a:buNone/>
            </a:pPr>
            <a:r>
              <a:rPr lang="ru-RU" sz="3200" smtClean="0">
                <a:latin typeface="Times New Roman" pitchFamily="18" charset="0"/>
              </a:rPr>
              <a:t>- «расхождение» рук</a:t>
            </a:r>
          </a:p>
          <a:p>
            <a:pPr>
              <a:buFont typeface="Wingdings 2" pitchFamily="18" charset="2"/>
              <a:buNone/>
            </a:pPr>
            <a:r>
              <a:rPr lang="ru-RU" sz="3200" smtClean="0">
                <a:latin typeface="Times New Roman" pitchFamily="18" charset="0"/>
              </a:rPr>
              <a:t>- «схождение» рук</a:t>
            </a:r>
          </a:p>
          <a:p>
            <a:pPr>
              <a:buFont typeface="Wingdings 2" pitchFamily="18" charset="2"/>
              <a:buNone/>
            </a:pPr>
            <a:r>
              <a:rPr lang="ru-RU" sz="3200" smtClean="0">
                <a:latin typeface="Times New Roman" pitchFamily="18" charset="0"/>
              </a:rPr>
              <a:t>- «левитация» рук</a:t>
            </a:r>
          </a:p>
          <a:p>
            <a:pPr>
              <a:buFont typeface="Wingdings 2" pitchFamily="18" charset="2"/>
              <a:buNone/>
            </a:pPr>
            <a:r>
              <a:rPr lang="ru-RU" sz="3200" smtClean="0">
                <a:latin typeface="Times New Roman" pitchFamily="18" charset="0"/>
              </a:rPr>
              <a:t>- «полет»</a:t>
            </a:r>
          </a:p>
          <a:p>
            <a:pPr>
              <a:buFont typeface="Wingdings 2" pitchFamily="18" charset="2"/>
              <a:buNone/>
            </a:pPr>
            <a:r>
              <a:rPr lang="ru-RU" sz="3200" smtClean="0">
                <a:latin typeface="Times New Roman" pitchFamily="18" charset="0"/>
              </a:rPr>
              <a:t>- «покачивание»</a:t>
            </a:r>
          </a:p>
          <a:p>
            <a:pPr>
              <a:buFont typeface="Wingdings 2" pitchFamily="18" charset="2"/>
              <a:buNone/>
            </a:pPr>
            <a:r>
              <a:rPr lang="ru-RU" sz="3200" smtClean="0">
                <a:latin typeface="Times New Roman" pitchFamily="18" charset="0"/>
              </a:rPr>
              <a:t>- «движения головой»</a:t>
            </a:r>
          </a:p>
          <a:p>
            <a:endParaRPr lang="ru-RU" sz="3200" smtClean="0">
              <a:latin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2"/>
          <p:cNvSpPr txBox="1">
            <a:spLocks/>
          </p:cNvSpPr>
          <p:nvPr/>
        </p:nvSpPr>
        <p:spPr>
          <a:xfrm>
            <a:off x="457200" y="1066800"/>
            <a:ext cx="4040188" cy="1447800"/>
          </a:xfrm>
          <a:prstGeom prst="rect">
            <a:avLst/>
          </a:prstGeom>
        </p:spPr>
        <p:txBody>
          <a:bodyPr/>
          <a:lstStyle/>
          <a:p>
            <a:pPr marL="273050" indent="-273050" algn="ctr">
              <a:spcBef>
                <a:spcPct val="20000"/>
              </a:spcBef>
              <a:buClr>
                <a:srgbClr val="0BD0D9"/>
              </a:buClr>
              <a:buSzPct val="95000"/>
              <a:buFont typeface="Wingdings 2" pitchFamily="18" charset="2"/>
              <a:buNone/>
            </a:pPr>
            <a:r>
              <a:rPr lang="ru-RU" sz="4000">
                <a:latin typeface="Times New Roman" pitchFamily="18" charset="0"/>
              </a:rPr>
              <a:t>Расхождение рук</a:t>
            </a:r>
          </a:p>
        </p:txBody>
      </p:sp>
      <p:sp>
        <p:nvSpPr>
          <p:cNvPr id="3" name="Текст 3"/>
          <p:cNvSpPr txBox="1">
            <a:spLocks/>
          </p:cNvSpPr>
          <p:nvPr/>
        </p:nvSpPr>
        <p:spPr>
          <a:xfrm>
            <a:off x="4645025" y="1066800"/>
            <a:ext cx="4041775" cy="1447800"/>
          </a:xfrm>
          <a:prstGeom prst="rect">
            <a:avLst/>
          </a:prstGeom>
        </p:spPr>
        <p:txBody>
          <a:bodyPr/>
          <a:lstStyle/>
          <a:p>
            <a:pPr marL="273050" indent="-273050" algn="ctr">
              <a:spcBef>
                <a:spcPct val="20000"/>
              </a:spcBef>
              <a:buClr>
                <a:srgbClr val="0BD0D9"/>
              </a:buClr>
              <a:buSzPct val="95000"/>
              <a:buFont typeface="Wingdings 2" pitchFamily="18" charset="2"/>
              <a:buNone/>
            </a:pPr>
            <a:r>
              <a:rPr lang="ru-RU" sz="4000">
                <a:latin typeface="Times New Roman" pitchFamily="18" charset="0"/>
              </a:rPr>
              <a:t>Схождение рук</a:t>
            </a:r>
          </a:p>
        </p:txBody>
      </p:sp>
      <p:pic>
        <p:nvPicPr>
          <p:cNvPr id="18435" name="Picture 2"/>
          <p:cNvPicPr>
            <a:picLocks noChangeAspect="1" noChangeArrowheads="1"/>
          </p:cNvPicPr>
          <p:nvPr/>
        </p:nvPicPr>
        <p:blipFill>
          <a:blip r:embed="rId2"/>
          <a:srcRect/>
          <a:stretch>
            <a:fillRect/>
          </a:stretch>
        </p:blipFill>
        <p:spPr bwMode="auto">
          <a:xfrm>
            <a:off x="685800" y="2590800"/>
            <a:ext cx="3657600" cy="3505200"/>
          </a:xfrm>
          <a:prstGeom prst="rect">
            <a:avLst/>
          </a:prstGeom>
          <a:noFill/>
          <a:ln w="9525">
            <a:noFill/>
            <a:miter lim="800000"/>
            <a:headEnd/>
            <a:tailEnd/>
          </a:ln>
        </p:spPr>
      </p:pic>
      <p:pic>
        <p:nvPicPr>
          <p:cNvPr id="18436" name="Picture 3"/>
          <p:cNvPicPr>
            <a:picLocks noChangeAspect="1" noChangeArrowheads="1"/>
          </p:cNvPicPr>
          <p:nvPr/>
        </p:nvPicPr>
        <p:blipFill>
          <a:blip r:embed="rId3"/>
          <a:srcRect/>
          <a:stretch>
            <a:fillRect/>
          </a:stretch>
        </p:blipFill>
        <p:spPr bwMode="auto">
          <a:xfrm>
            <a:off x="5029200" y="2590800"/>
            <a:ext cx="37338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2"/>
          <p:cNvSpPr txBox="1">
            <a:spLocks/>
          </p:cNvSpPr>
          <p:nvPr/>
        </p:nvSpPr>
        <p:spPr>
          <a:xfrm>
            <a:off x="457200" y="1295400"/>
            <a:ext cx="4040188" cy="1219200"/>
          </a:xfrm>
          <a:prstGeom prst="rect">
            <a:avLst/>
          </a:prstGeom>
        </p:spPr>
        <p:txBody>
          <a:bodyPr>
            <a:normAutofit/>
          </a:bodyPr>
          <a:lstStyle/>
          <a:p>
            <a:pPr marL="273050" indent="-273050" algn="ctr">
              <a:spcBef>
                <a:spcPct val="20000"/>
              </a:spcBef>
              <a:buClr>
                <a:srgbClr val="0BD0D9"/>
              </a:buClr>
              <a:buSzPct val="95000"/>
              <a:buFont typeface="Wingdings 2" pitchFamily="18" charset="2"/>
              <a:buNone/>
            </a:pPr>
            <a:r>
              <a:rPr lang="ru-RU" sz="4000">
                <a:latin typeface="Times New Roman" pitchFamily="18" charset="0"/>
              </a:rPr>
              <a:t>Покачивание </a:t>
            </a:r>
          </a:p>
        </p:txBody>
      </p:sp>
      <p:sp>
        <p:nvSpPr>
          <p:cNvPr id="7" name="Текст 3"/>
          <p:cNvSpPr txBox="1">
            <a:spLocks/>
          </p:cNvSpPr>
          <p:nvPr/>
        </p:nvSpPr>
        <p:spPr>
          <a:xfrm>
            <a:off x="4648200" y="1295400"/>
            <a:ext cx="4041775" cy="1219200"/>
          </a:xfrm>
          <a:prstGeom prst="rect">
            <a:avLst/>
          </a:prstGeom>
        </p:spPr>
        <p:txBody>
          <a:bodyPr/>
          <a:lstStyle/>
          <a:p>
            <a:pPr marL="273050" indent="-273050" algn="ctr">
              <a:spcBef>
                <a:spcPct val="20000"/>
              </a:spcBef>
              <a:buClr>
                <a:srgbClr val="0BD0D9"/>
              </a:buClr>
              <a:buSzPct val="95000"/>
              <a:buFont typeface="Wingdings 2" pitchFamily="18" charset="2"/>
              <a:buNone/>
            </a:pPr>
            <a:r>
              <a:rPr lang="ru-RU" sz="4000">
                <a:latin typeface="Times New Roman" pitchFamily="18" charset="0"/>
              </a:rPr>
              <a:t>Полет</a:t>
            </a:r>
          </a:p>
        </p:txBody>
      </p:sp>
      <p:pic>
        <p:nvPicPr>
          <p:cNvPr id="19461" name="Picture 2"/>
          <p:cNvPicPr>
            <a:picLocks noChangeAspect="1" noChangeArrowheads="1"/>
          </p:cNvPicPr>
          <p:nvPr/>
        </p:nvPicPr>
        <p:blipFill>
          <a:blip r:embed="rId2"/>
          <a:srcRect/>
          <a:stretch>
            <a:fillRect/>
          </a:stretch>
        </p:blipFill>
        <p:spPr bwMode="auto">
          <a:xfrm>
            <a:off x="304800" y="2895600"/>
            <a:ext cx="4040188" cy="3030538"/>
          </a:xfrm>
          <a:prstGeom prst="rect">
            <a:avLst/>
          </a:prstGeom>
          <a:noFill/>
          <a:ln w="9525">
            <a:noFill/>
            <a:miter lim="800000"/>
            <a:headEnd/>
            <a:tailEnd/>
          </a:ln>
        </p:spPr>
      </p:pic>
      <p:pic>
        <p:nvPicPr>
          <p:cNvPr id="19462" name="Picture 3"/>
          <p:cNvPicPr>
            <a:picLocks noChangeAspect="1" noChangeArrowheads="1"/>
          </p:cNvPicPr>
          <p:nvPr/>
        </p:nvPicPr>
        <p:blipFill>
          <a:blip r:embed="rId3"/>
          <a:srcRect/>
          <a:stretch>
            <a:fillRect/>
          </a:stretch>
        </p:blipFill>
        <p:spPr bwMode="auto">
          <a:xfrm>
            <a:off x="4724400" y="2895600"/>
            <a:ext cx="4117975" cy="3087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dirty="0">
                <a:solidFill>
                  <a:schemeClr val="tx1"/>
                </a:solidFill>
                <a:latin typeface="Times New Roman" panose="02020603050405020304" pitchFamily="18" charset="0"/>
                <a:cs typeface="Times New Roman" panose="02020603050405020304" pitchFamily="18" charset="0"/>
              </a:rPr>
              <a:t>Влияние методики «Ключ» на состояние здоровья обучающихся</a:t>
            </a:r>
            <a:endParaRPr lang="ru-RU" sz="3200" dirty="0"/>
          </a:p>
        </p:txBody>
      </p:sp>
      <p:graphicFrame>
        <p:nvGraphicFramePr>
          <p:cNvPr id="5" name="Таблица 4"/>
          <p:cNvGraphicFramePr>
            <a:graphicFrameLocks noGrp="1"/>
          </p:cNvGraphicFramePr>
          <p:nvPr>
            <p:extLst>
              <p:ext uri="{D42A27DB-BD31-4B8C-83A1-F6EECF244321}">
                <p14:modId xmlns:p14="http://schemas.microsoft.com/office/powerpoint/2010/main" val="2013609462"/>
              </p:ext>
            </p:extLst>
          </p:nvPr>
        </p:nvGraphicFramePr>
        <p:xfrm>
          <a:off x="609600" y="2209802"/>
          <a:ext cx="3581400" cy="4038600"/>
        </p:xfrm>
        <a:graphic>
          <a:graphicData uri="http://schemas.openxmlformats.org/drawingml/2006/table">
            <a:tbl>
              <a:tblPr firstRow="1" firstCol="1" bandRow="1">
                <a:tableStyleId>{5C22544A-7EE6-4342-B048-85BDC9FD1C3A}</a:tableStyleId>
              </a:tblPr>
              <a:tblGrid>
                <a:gridCol w="1314682"/>
                <a:gridCol w="1133722"/>
                <a:gridCol w="1132996"/>
              </a:tblGrid>
              <a:tr h="445643">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Класс </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1 А</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25 чел</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445643">
                <a:tc gridSpan="3">
                  <a:txBody>
                    <a:bodyPr/>
                    <a:lstStyle/>
                    <a:p>
                      <a:pPr algn="ctr">
                        <a:lnSpc>
                          <a:spcPct val="115000"/>
                        </a:lnSpc>
                        <a:spcAft>
                          <a:spcPts val="0"/>
                        </a:spcAft>
                      </a:pPr>
                      <a:r>
                        <a:rPr lang="ru-RU" sz="1400">
                          <a:effectLst/>
                          <a:latin typeface="Times New Roman" panose="02020603050405020304" pitchFamily="18" charset="0"/>
                          <a:cs typeface="Times New Roman" panose="02020603050405020304" pitchFamily="18" charset="0"/>
                        </a:rPr>
                        <a:t>экспериментальный</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r>
              <a:tr h="919099">
                <a:tc>
                  <a:txBody>
                    <a:bodyPr/>
                    <a:lstStyle/>
                    <a:p>
                      <a:pPr algn="ctr">
                        <a:lnSpc>
                          <a:spcPct val="115000"/>
                        </a:lnSpc>
                        <a:spcAft>
                          <a:spcPts val="0"/>
                        </a:spcAft>
                      </a:pPr>
                      <a:r>
                        <a:rPr lang="ru-RU" sz="1400" dirty="0">
                          <a:effectLst/>
                          <a:latin typeface="Times New Roman" panose="02020603050405020304" pitchFamily="18" charset="0"/>
                          <a:cs typeface="Times New Roman" panose="02020603050405020304" pitchFamily="18" charset="0"/>
                        </a:rPr>
                        <a:t>Состояние здоровья</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ru-RU" sz="1400">
                          <a:effectLst/>
                          <a:latin typeface="Times New Roman" panose="02020603050405020304" pitchFamily="18" charset="0"/>
                          <a:cs typeface="Times New Roman" panose="02020603050405020304" pitchFamily="18" charset="0"/>
                        </a:rPr>
                        <a:t>Кол-во чел</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ru-RU" sz="1400">
                          <a:effectLst/>
                          <a:latin typeface="Times New Roman" panose="02020603050405020304" pitchFamily="18" charset="0"/>
                          <a:cs typeface="Times New Roman" panose="02020603050405020304" pitchFamily="18" charset="0"/>
                        </a:rPr>
                        <a:t>%</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445643">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Зрение</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1</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4</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r>
              <a:tr h="445643">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ОДА</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7</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28</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445643">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ЖКТ</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2</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8</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445643">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ССС</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3</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12</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445643">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НС</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3</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12</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graphicFrame>
        <p:nvGraphicFramePr>
          <p:cNvPr id="6" name="Таблица 5"/>
          <p:cNvGraphicFramePr>
            <a:graphicFrameLocks noGrp="1"/>
          </p:cNvGraphicFramePr>
          <p:nvPr>
            <p:extLst>
              <p:ext uri="{D42A27DB-BD31-4B8C-83A1-F6EECF244321}">
                <p14:modId xmlns:p14="http://schemas.microsoft.com/office/powerpoint/2010/main" val="2541770335"/>
              </p:ext>
            </p:extLst>
          </p:nvPr>
        </p:nvGraphicFramePr>
        <p:xfrm>
          <a:off x="4876800" y="2209800"/>
          <a:ext cx="3733800" cy="4038600"/>
        </p:xfrm>
        <a:graphic>
          <a:graphicData uri="http://schemas.openxmlformats.org/drawingml/2006/table">
            <a:tbl>
              <a:tblPr firstRow="1" firstCol="1" bandRow="1">
                <a:tableStyleId>{5C22544A-7EE6-4342-B048-85BDC9FD1C3A}</a:tableStyleId>
              </a:tblPr>
              <a:tblGrid>
                <a:gridCol w="1370626"/>
                <a:gridCol w="1181966"/>
                <a:gridCol w="1181208"/>
              </a:tblGrid>
              <a:tr h="445643">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Класс </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3 А</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25 чел</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445643">
                <a:tc gridSpan="3">
                  <a:txBody>
                    <a:bodyPr/>
                    <a:lstStyle/>
                    <a:p>
                      <a:pPr algn="ctr">
                        <a:lnSpc>
                          <a:spcPct val="115000"/>
                        </a:lnSpc>
                        <a:spcAft>
                          <a:spcPts val="0"/>
                        </a:spcAft>
                      </a:pPr>
                      <a:r>
                        <a:rPr lang="ru-RU" sz="1400">
                          <a:effectLst/>
                          <a:latin typeface="Times New Roman" panose="02020603050405020304" pitchFamily="18" charset="0"/>
                          <a:cs typeface="Times New Roman" panose="02020603050405020304" pitchFamily="18" charset="0"/>
                        </a:rPr>
                        <a:t>экспериментальный</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r>
              <a:tr h="919099">
                <a:tc>
                  <a:txBody>
                    <a:bodyPr/>
                    <a:lstStyle/>
                    <a:p>
                      <a:pPr algn="ctr">
                        <a:lnSpc>
                          <a:spcPct val="115000"/>
                        </a:lnSpc>
                        <a:spcAft>
                          <a:spcPts val="0"/>
                        </a:spcAft>
                      </a:pPr>
                      <a:r>
                        <a:rPr lang="ru-RU" sz="1400">
                          <a:effectLst/>
                          <a:latin typeface="Times New Roman" panose="02020603050405020304" pitchFamily="18" charset="0"/>
                          <a:cs typeface="Times New Roman" panose="02020603050405020304" pitchFamily="18" charset="0"/>
                        </a:rPr>
                        <a:t>Состояние здоровья</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ru-RU" sz="1400">
                          <a:effectLst/>
                          <a:latin typeface="Times New Roman" panose="02020603050405020304" pitchFamily="18" charset="0"/>
                          <a:cs typeface="Times New Roman" panose="02020603050405020304" pitchFamily="18" charset="0"/>
                        </a:rPr>
                        <a:t>Кол-во чел</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ru-RU" sz="1400">
                          <a:effectLst/>
                          <a:latin typeface="Times New Roman" panose="02020603050405020304" pitchFamily="18" charset="0"/>
                          <a:cs typeface="Times New Roman" panose="02020603050405020304" pitchFamily="18" charset="0"/>
                        </a:rPr>
                        <a:t>%</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445643">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Зрение</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1</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4</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445643">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ОДА</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7</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28</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445643">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ЖКТ</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1</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4</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445643">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ССС</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3</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12</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445643">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НС</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1</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4</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729276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1143000"/>
          </a:xfrm>
        </p:spPr>
        <p:txBody>
          <a:bodyPr/>
          <a:lstStyle/>
          <a:p>
            <a:pPr algn="ctr"/>
            <a:r>
              <a:rPr lang="ru-RU" sz="2800" dirty="0" smtClean="0">
                <a:solidFill>
                  <a:schemeClr val="tx1"/>
                </a:solidFill>
                <a:latin typeface="Times New Roman" panose="02020603050405020304" pitchFamily="18" charset="0"/>
                <a:cs typeface="Times New Roman" panose="02020603050405020304" pitchFamily="18" charset="0"/>
              </a:rPr>
              <a:t>Изменения психологического состояния школьников, обследуемых по методике </a:t>
            </a:r>
            <a:r>
              <a:rPr lang="ru-RU" sz="2800" dirty="0" err="1" smtClean="0">
                <a:solidFill>
                  <a:schemeClr val="tx1"/>
                </a:solidFill>
                <a:latin typeface="Times New Roman" panose="02020603050405020304" pitchFamily="18" charset="0"/>
                <a:cs typeface="Times New Roman" panose="02020603050405020304" pitchFamily="18" charset="0"/>
              </a:rPr>
              <a:t>Филлипса</a:t>
            </a:r>
            <a:endParaRPr lang="ru-RU" sz="28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736127480"/>
              </p:ext>
            </p:extLst>
          </p:nvPr>
        </p:nvGraphicFramePr>
        <p:xfrm>
          <a:off x="533400" y="1905000"/>
          <a:ext cx="3522980" cy="4220340"/>
        </p:xfrm>
        <a:graphic>
          <a:graphicData uri="http://schemas.openxmlformats.org/drawingml/2006/table">
            <a:tbl>
              <a:tblPr firstRow="1" firstCol="1" bandRow="1">
                <a:tableStyleId>{5C22544A-7EE6-4342-B048-85BDC9FD1C3A}</a:tableStyleId>
              </a:tblPr>
              <a:tblGrid>
                <a:gridCol w="1600200"/>
                <a:gridCol w="93980"/>
                <a:gridCol w="719910"/>
                <a:gridCol w="118290"/>
                <a:gridCol w="990600"/>
              </a:tblGrid>
              <a:tr h="253869">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Класс </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gridSpan="2">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1 А</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ru-RU"/>
                    </a:p>
                  </a:txBody>
                  <a:tcPr/>
                </a:tc>
                <a:tc gridSpan="2">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25 чел</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ru-RU"/>
                    </a:p>
                  </a:txBody>
                  <a:tcPr/>
                </a:tc>
              </a:tr>
              <a:tr h="253869">
                <a:tc gridSpan="5">
                  <a:txBody>
                    <a:bodyPr/>
                    <a:lstStyle/>
                    <a:p>
                      <a:pPr algn="ctr">
                        <a:lnSpc>
                          <a:spcPct val="115000"/>
                        </a:lnSpc>
                        <a:spcAft>
                          <a:spcPts val="0"/>
                        </a:spcAft>
                      </a:pPr>
                      <a:r>
                        <a:rPr lang="ru-RU" sz="1400">
                          <a:effectLst/>
                          <a:latin typeface="Times New Roman" panose="02020603050405020304" pitchFamily="18" charset="0"/>
                          <a:cs typeface="Times New Roman" panose="02020603050405020304" pitchFamily="18" charset="0"/>
                        </a:rPr>
                        <a:t>экспериментальный</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523581">
                <a:tc gridSpan="2">
                  <a:txBody>
                    <a:bodyPr/>
                    <a:lstStyle/>
                    <a:p>
                      <a:pPr algn="ctr">
                        <a:lnSpc>
                          <a:spcPct val="115000"/>
                        </a:lnSpc>
                        <a:spcAft>
                          <a:spcPts val="0"/>
                        </a:spcAft>
                      </a:pPr>
                      <a:r>
                        <a:rPr lang="ru-RU" sz="1400" dirty="0">
                          <a:effectLst/>
                          <a:latin typeface="Times New Roman" panose="02020603050405020304" pitchFamily="18" charset="0"/>
                          <a:cs typeface="Times New Roman" panose="02020603050405020304" pitchFamily="18" charset="0"/>
                        </a:rPr>
                        <a:t> </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pPr algn="ctr">
                        <a:lnSpc>
                          <a:spcPct val="115000"/>
                        </a:lnSpc>
                        <a:spcAft>
                          <a:spcPts val="0"/>
                        </a:spcAft>
                      </a:pP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gridSpan="2">
                  <a:txBody>
                    <a:bodyPr/>
                    <a:lstStyle/>
                    <a:p>
                      <a:pPr algn="ctr">
                        <a:lnSpc>
                          <a:spcPct val="115000"/>
                        </a:lnSpc>
                        <a:spcAft>
                          <a:spcPts val="0"/>
                        </a:spcAft>
                      </a:pPr>
                      <a:r>
                        <a:rPr lang="ru-RU" sz="1400">
                          <a:effectLst/>
                          <a:latin typeface="Times New Roman" panose="02020603050405020304" pitchFamily="18" charset="0"/>
                          <a:cs typeface="Times New Roman" panose="02020603050405020304" pitchFamily="18" charset="0"/>
                        </a:rPr>
                        <a:t>Кол-во чел</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pPr algn="ctr">
                        <a:lnSpc>
                          <a:spcPct val="115000"/>
                        </a:lnSpc>
                        <a:spcAft>
                          <a:spcPts val="0"/>
                        </a:spcAft>
                      </a:pP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ru-RU" sz="1400">
                          <a:effectLst/>
                          <a:latin typeface="Times New Roman" panose="02020603050405020304" pitchFamily="18" charset="0"/>
                          <a:cs typeface="Times New Roman" panose="02020603050405020304" pitchFamily="18" charset="0"/>
                        </a:rPr>
                        <a:t>%</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793294">
                <a:tc gridSpan="2">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Общая тревожность</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pPr>
                        <a:lnSpc>
                          <a:spcPct val="115000"/>
                        </a:lnSpc>
                        <a:spcAft>
                          <a:spcPts val="0"/>
                        </a:spcAft>
                      </a:pP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gridSpan="2">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25</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pPr>
                        <a:lnSpc>
                          <a:spcPct val="115000"/>
                        </a:lnSpc>
                        <a:spcAft>
                          <a:spcPts val="0"/>
                        </a:spcAft>
                      </a:pP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100</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1063007">
                <a:tc gridSpan="2">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Переживание социального стресса</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pPr>
                        <a:lnSpc>
                          <a:spcPct val="115000"/>
                        </a:lnSpc>
                        <a:spcAft>
                          <a:spcPts val="0"/>
                        </a:spcAft>
                      </a:pP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gridSpan="2">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20</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pPr>
                        <a:lnSpc>
                          <a:spcPct val="115000"/>
                        </a:lnSpc>
                        <a:spcAft>
                          <a:spcPts val="0"/>
                        </a:spcAft>
                      </a:pP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80</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r>
              <a:tr h="1332720">
                <a:tc gridSpan="2">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Низкая физическая сопротивляемость стрессу</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pPr>
                        <a:lnSpc>
                          <a:spcPct val="115000"/>
                        </a:lnSpc>
                        <a:spcAft>
                          <a:spcPts val="0"/>
                        </a:spcAft>
                      </a:pP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gridSpan="2">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20</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pPr>
                        <a:lnSpc>
                          <a:spcPct val="115000"/>
                        </a:lnSpc>
                        <a:spcAft>
                          <a:spcPts val="0"/>
                        </a:spcAft>
                      </a:pP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80</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graphicFrame>
        <p:nvGraphicFramePr>
          <p:cNvPr id="5" name="Объект 3"/>
          <p:cNvGraphicFramePr>
            <a:graphicFrameLocks/>
          </p:cNvGraphicFramePr>
          <p:nvPr>
            <p:extLst>
              <p:ext uri="{D42A27DB-BD31-4B8C-83A1-F6EECF244321}">
                <p14:modId xmlns:p14="http://schemas.microsoft.com/office/powerpoint/2010/main" val="2248447823"/>
              </p:ext>
            </p:extLst>
          </p:nvPr>
        </p:nvGraphicFramePr>
        <p:xfrm>
          <a:off x="4953000" y="1905000"/>
          <a:ext cx="3505200" cy="4220340"/>
        </p:xfrm>
        <a:graphic>
          <a:graphicData uri="http://schemas.openxmlformats.org/drawingml/2006/table">
            <a:tbl>
              <a:tblPr firstRow="1" firstCol="1" bandRow="1">
                <a:tableStyleId>{5C22544A-7EE6-4342-B048-85BDC9FD1C3A}</a:tableStyleId>
              </a:tblPr>
              <a:tblGrid>
                <a:gridCol w="1752600"/>
                <a:gridCol w="914400"/>
                <a:gridCol w="838200"/>
              </a:tblGrid>
              <a:tr h="253869">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Класс </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1 А</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cs typeface="Times New Roman" panose="02020603050405020304" pitchFamily="18" charset="0"/>
                        </a:rPr>
                        <a:t>25 чел</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r>
              <a:tr h="253869">
                <a:tc gridSpan="3">
                  <a:txBody>
                    <a:bodyPr/>
                    <a:lstStyle/>
                    <a:p>
                      <a:pPr algn="ctr">
                        <a:lnSpc>
                          <a:spcPct val="115000"/>
                        </a:lnSpc>
                        <a:spcAft>
                          <a:spcPts val="0"/>
                        </a:spcAft>
                      </a:pPr>
                      <a:r>
                        <a:rPr lang="ru-RU" sz="1400" dirty="0">
                          <a:effectLst/>
                          <a:latin typeface="Times New Roman" panose="02020603050405020304" pitchFamily="18" charset="0"/>
                          <a:cs typeface="Times New Roman" panose="02020603050405020304" pitchFamily="18" charset="0"/>
                        </a:rPr>
                        <a:t>экспериментальный</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r>
              <a:tr h="523581">
                <a:tc>
                  <a:txBody>
                    <a:bodyPr/>
                    <a:lstStyle/>
                    <a:p>
                      <a:pPr algn="ctr">
                        <a:lnSpc>
                          <a:spcPct val="115000"/>
                        </a:lnSpc>
                        <a:spcAft>
                          <a:spcPts val="0"/>
                        </a:spcAft>
                      </a:pPr>
                      <a:r>
                        <a:rPr lang="ru-RU" sz="1400" dirty="0">
                          <a:effectLst/>
                          <a:latin typeface="Times New Roman" panose="02020603050405020304" pitchFamily="18" charset="0"/>
                          <a:cs typeface="Times New Roman" panose="02020603050405020304" pitchFamily="18" charset="0"/>
                        </a:rPr>
                        <a:t> </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ru-RU" sz="1400" dirty="0">
                          <a:effectLst/>
                          <a:latin typeface="Times New Roman" panose="02020603050405020304" pitchFamily="18" charset="0"/>
                          <a:cs typeface="Times New Roman" panose="02020603050405020304" pitchFamily="18" charset="0"/>
                        </a:rPr>
                        <a:t>Кол-во чел</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ru-RU" sz="1400" dirty="0">
                          <a:effectLst/>
                          <a:latin typeface="Times New Roman" panose="02020603050405020304" pitchFamily="18" charset="0"/>
                          <a:cs typeface="Times New Roman" panose="02020603050405020304" pitchFamily="18" charset="0"/>
                        </a:rPr>
                        <a:t>%</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r>
              <a:tr h="793294">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Общая тревожность</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ea typeface="Calibri"/>
                          <a:cs typeface="Times New Roman" panose="02020603050405020304" pitchFamily="18" charset="0"/>
                        </a:rPr>
                        <a:t>10</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ea typeface="Calibri"/>
                          <a:cs typeface="Times New Roman" panose="02020603050405020304" pitchFamily="18" charset="0"/>
                        </a:rPr>
                        <a:t>40</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r>
              <a:tr h="1063007">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Переживание социального стресса</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ea typeface="Calibri"/>
                          <a:cs typeface="Times New Roman" panose="02020603050405020304" pitchFamily="18" charset="0"/>
                        </a:rPr>
                        <a:t>9</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ea typeface="Calibri"/>
                          <a:cs typeface="Times New Roman" panose="02020603050405020304" pitchFamily="18" charset="0"/>
                        </a:rPr>
                        <a:t>36</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r>
              <a:tr h="1332720">
                <a:tc>
                  <a:txBody>
                    <a:bodyPr/>
                    <a:lstStyle/>
                    <a:p>
                      <a:pPr>
                        <a:lnSpc>
                          <a:spcPct val="115000"/>
                        </a:lnSpc>
                        <a:spcAft>
                          <a:spcPts val="0"/>
                        </a:spcAft>
                      </a:pPr>
                      <a:r>
                        <a:rPr lang="ru-RU" sz="1400">
                          <a:effectLst/>
                          <a:latin typeface="Times New Roman" panose="02020603050405020304" pitchFamily="18" charset="0"/>
                          <a:cs typeface="Times New Roman" panose="02020603050405020304" pitchFamily="18" charset="0"/>
                        </a:rPr>
                        <a:t>Низкая физическая сопротивляемость стрессу</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a:effectLst/>
                          <a:latin typeface="Times New Roman" panose="02020603050405020304" pitchFamily="18" charset="0"/>
                          <a:ea typeface="Calibri"/>
                          <a:cs typeface="Times New Roman" panose="02020603050405020304" pitchFamily="18" charset="0"/>
                        </a:rPr>
                        <a:t>7</a:t>
                      </a:r>
                      <a:endParaRPr lang="ru-RU"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ru-RU" sz="1400" dirty="0">
                          <a:effectLst/>
                          <a:latin typeface="Times New Roman" panose="02020603050405020304" pitchFamily="18" charset="0"/>
                          <a:ea typeface="Calibri"/>
                          <a:cs typeface="Times New Roman" panose="02020603050405020304" pitchFamily="18" charset="0"/>
                        </a:rPr>
                        <a:t>28</a:t>
                      </a:r>
                      <a:endParaRPr lang="ru-RU" sz="1100"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415755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09601"/>
            <a:ext cx="8229600" cy="5715000"/>
          </a:xfrm>
        </p:spPr>
        <p:txBody>
          <a:bodyPr/>
          <a:lstStyle/>
          <a:p>
            <a:pPr marL="0" indent="0" algn="just">
              <a:buNone/>
            </a:pPr>
            <a:endParaRPr lang="ru-RU" dirty="0" smtClean="0"/>
          </a:p>
          <a:p>
            <a:pPr marL="0" indent="0" algn="just">
              <a:buNone/>
            </a:pPr>
            <a:r>
              <a:rPr lang="ru-RU" dirty="0" smtClean="0"/>
              <a:t>Актуальность обусловлена распространением  всевозможных хронических заболеваний среди школьников всех возрастов, постоянным повышением учебной нагрузки и необходимостью нивелировать негативное влияние постоянного стресса, которому они подвержены.</a:t>
            </a:r>
          </a:p>
          <a:p>
            <a:endParaRPr lang="ru-RU" dirty="0"/>
          </a:p>
          <a:p>
            <a:pPr marL="0" indent="0">
              <a:buNone/>
            </a:pPr>
            <a:endParaRPr lang="ru-RU" dirty="0" smtClean="0"/>
          </a:p>
          <a:p>
            <a:pPr marL="0" indent="0">
              <a:buNone/>
            </a:pPr>
            <a:r>
              <a:rPr lang="ru-RU" dirty="0" smtClean="0"/>
              <a:t>Цель: научить школьников процессам </a:t>
            </a:r>
            <a:r>
              <a:rPr lang="ru-RU" dirty="0" err="1" smtClean="0"/>
              <a:t>саморегуляции</a:t>
            </a:r>
            <a:r>
              <a:rPr lang="ru-RU" dirty="0" smtClean="0"/>
              <a:t> на уроках физической культуры </a:t>
            </a:r>
            <a:endParaRPr lang="ru-RU" dirty="0"/>
          </a:p>
        </p:txBody>
      </p:sp>
    </p:spTree>
    <p:extLst>
      <p:ext uri="{BB962C8B-B14F-4D97-AF65-F5344CB8AC3E}">
        <p14:creationId xmlns:p14="http://schemas.microsoft.com/office/powerpoint/2010/main" val="3760303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850"/>
            <a:ext cx="8229600" cy="742950"/>
          </a:xfrm>
        </p:spPr>
        <p:txBody>
          <a:bodyPr/>
          <a:lstStyle/>
          <a:p>
            <a:r>
              <a:rPr lang="ru-RU" sz="3200" dirty="0" smtClean="0">
                <a:solidFill>
                  <a:schemeClr val="tx1"/>
                </a:solidFill>
                <a:latin typeface="Times New Roman" panose="02020603050405020304" pitchFamily="18" charset="0"/>
                <a:cs typeface="Times New Roman" panose="02020603050405020304" pitchFamily="18" charset="0"/>
              </a:rPr>
              <a:t>Задачи:</a:t>
            </a:r>
            <a:endParaRPr lang="ru-RU" sz="3200"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0" indent="0">
              <a:buNone/>
            </a:pPr>
            <a:r>
              <a:rPr lang="ru-RU" sz="2800" dirty="0" smtClean="0">
                <a:latin typeface="Times New Roman" panose="02020603050405020304" pitchFamily="18" charset="0"/>
                <a:cs typeface="Times New Roman" panose="02020603050405020304" pitchFamily="18" charset="0"/>
              </a:rPr>
              <a:t>1. Улучшить физиологическую и психологическую сопротивляемость организма стрессу.</a:t>
            </a:r>
          </a:p>
          <a:p>
            <a:pPr marL="514350" indent="-514350">
              <a:buAutoNum type="arabicPeriod"/>
            </a:pPr>
            <a:endParaRPr lang="ru-RU" sz="2800" dirty="0" smtClean="0">
              <a:latin typeface="Times New Roman" panose="02020603050405020304" pitchFamily="18" charset="0"/>
              <a:cs typeface="Times New Roman" panose="02020603050405020304" pitchFamily="18" charset="0"/>
            </a:endParaRPr>
          </a:p>
          <a:p>
            <a:pPr marL="0" indent="0">
              <a:buNone/>
            </a:pPr>
            <a:r>
              <a:rPr lang="ru-RU" sz="2800" dirty="0" smtClean="0">
                <a:latin typeface="Times New Roman" panose="02020603050405020304" pitchFamily="18" charset="0"/>
                <a:cs typeface="Times New Roman" panose="02020603050405020304" pitchFamily="18" charset="0"/>
              </a:rPr>
              <a:t>2. Повысить адаптационные возможности школьников.</a:t>
            </a:r>
          </a:p>
          <a:p>
            <a:pPr marL="0" indent="0">
              <a:buNone/>
            </a:pPr>
            <a:endParaRPr lang="ru-RU" sz="2800" dirty="0" smtClean="0">
              <a:latin typeface="Times New Roman" panose="02020603050405020304" pitchFamily="18" charset="0"/>
              <a:cs typeface="Times New Roman" panose="02020603050405020304" pitchFamily="18" charset="0"/>
            </a:endParaRPr>
          </a:p>
          <a:p>
            <a:pPr marL="0" indent="0">
              <a:buNone/>
            </a:pPr>
            <a:r>
              <a:rPr lang="ru-RU" sz="2800" dirty="0" smtClean="0">
                <a:latin typeface="Times New Roman" panose="02020603050405020304" pitchFamily="18" charset="0"/>
                <a:cs typeface="Times New Roman" panose="02020603050405020304" pitchFamily="18" charset="0"/>
              </a:rPr>
              <a:t>3. Улучшить общее состояние здоровья школьников.</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4111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Прямоугольник 1"/>
          <p:cNvSpPr>
            <a:spLocks noChangeArrowheads="1"/>
          </p:cNvSpPr>
          <p:nvPr/>
        </p:nvSpPr>
        <p:spPr bwMode="auto">
          <a:xfrm>
            <a:off x="304800" y="4038600"/>
            <a:ext cx="8382000" cy="2647950"/>
          </a:xfrm>
          <a:prstGeom prst="rect">
            <a:avLst/>
          </a:prstGeom>
          <a:noFill/>
          <a:ln w="9525">
            <a:noFill/>
            <a:miter lim="800000"/>
            <a:headEnd/>
            <a:tailEnd/>
          </a:ln>
        </p:spPr>
        <p:txBody>
          <a:bodyPr>
            <a:spAutoFit/>
          </a:bodyPr>
          <a:lstStyle/>
          <a:p>
            <a:pPr algn="ctr"/>
            <a:r>
              <a:rPr lang="ru-RU"/>
              <a:t> </a:t>
            </a:r>
            <a:r>
              <a:rPr lang="ru-RU" sz="2400">
                <a:latin typeface="Times New Roman" pitchFamily="18" charset="0"/>
              </a:rPr>
              <a:t>Генеральный директор московского Центра защиты от стресса,  к.м.н., ведущий научный сотрудник ГНИИИ военной медицины МО РФ, профессор кафедры здоровьясбережения НИРО,  Заслуженный врач Республики Дагестан, член Совета по психологическому обеспечению МВД РФ, член межведомственного Совета по координации деятельности  психологических служб г. Москвы</a:t>
            </a:r>
          </a:p>
        </p:txBody>
      </p:sp>
      <p:pic>
        <p:nvPicPr>
          <p:cNvPr id="16390" name="Содержимое 6" descr="haport.jpg"/>
          <p:cNvPicPr>
            <a:picLocks noChangeAspect="1"/>
          </p:cNvPicPr>
          <p:nvPr/>
        </p:nvPicPr>
        <p:blipFill>
          <a:blip r:embed="rId2"/>
          <a:srcRect/>
          <a:stretch>
            <a:fillRect/>
          </a:stretch>
        </p:blipFill>
        <p:spPr bwMode="auto">
          <a:xfrm>
            <a:off x="1752600" y="304800"/>
            <a:ext cx="4953000" cy="3590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a:xfrm>
            <a:off x="685800" y="457200"/>
            <a:ext cx="8229600" cy="1143000"/>
          </a:xfrm>
        </p:spPr>
        <p:txBody>
          <a:bodyPr/>
          <a:lstStyle/>
          <a:p>
            <a:r>
              <a:rPr lang="ru-RU" smtClean="0">
                <a:solidFill>
                  <a:schemeClr val="tx1"/>
                </a:solidFill>
                <a:latin typeface="Times New Roman" pitchFamily="18" charset="0"/>
              </a:rPr>
              <a:t>Суть предлагаемого метода</a:t>
            </a:r>
          </a:p>
        </p:txBody>
      </p:sp>
      <p:sp>
        <p:nvSpPr>
          <p:cNvPr id="29699" name="Rectangle 3"/>
          <p:cNvSpPr>
            <a:spLocks noGrp="1"/>
          </p:cNvSpPr>
          <p:nvPr>
            <p:ph type="body" idx="1"/>
          </p:nvPr>
        </p:nvSpPr>
        <p:spPr/>
        <p:txBody>
          <a:bodyPr/>
          <a:lstStyle/>
          <a:p>
            <a:pPr algn="ctr">
              <a:buFont typeface="Wingdings 2" pitchFamily="18" charset="2"/>
              <a:buNone/>
            </a:pPr>
            <a:r>
              <a:rPr lang="ru-RU" smtClean="0"/>
              <a:t>		</a:t>
            </a:r>
            <a:r>
              <a:rPr lang="ru-RU" sz="4000" smtClean="0">
                <a:latin typeface="Times New Roman" pitchFamily="18" charset="0"/>
              </a:rPr>
              <a:t>Состоит в выработке навыков повышения устойчивости к стрессовым ситуациям путем организации согласования психических и физиологических процессов. </a:t>
            </a:r>
          </a:p>
          <a:p>
            <a:pPr>
              <a:buFont typeface="Wingdings 2" pitchFamily="18" charset="2"/>
              <a:buNone/>
            </a:pPr>
            <a:endParaRPr lang="ru-RU" sz="4000" smtClean="0">
              <a:latin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838200"/>
            <a:ext cx="8229600" cy="1295400"/>
          </a:xfrm>
        </p:spPr>
        <p:txBody>
          <a:bodyPr>
            <a:normAutofit/>
          </a:bodyPr>
          <a:lstStyle/>
          <a:p>
            <a:pPr algn="ctr"/>
            <a:r>
              <a:rPr lang="ru-RU" sz="4000" b="1" smtClean="0">
                <a:solidFill>
                  <a:schemeClr val="tx1"/>
                </a:solidFill>
                <a:latin typeface="Times New Roman" pitchFamily="18" charset="0"/>
              </a:rPr>
              <a:t>Обучение методу позволит:</a:t>
            </a:r>
            <a:r>
              <a:rPr lang="ru-RU" sz="4000" smtClean="0">
                <a:solidFill>
                  <a:schemeClr val="tx1"/>
                </a:solidFill>
                <a:latin typeface="Times New Roman" pitchFamily="18" charset="0"/>
              </a:rPr>
              <a:t/>
            </a:r>
            <a:br>
              <a:rPr lang="ru-RU" sz="4000" smtClean="0">
                <a:solidFill>
                  <a:schemeClr val="tx1"/>
                </a:solidFill>
                <a:latin typeface="Times New Roman" pitchFamily="18" charset="0"/>
              </a:rPr>
            </a:br>
            <a:endParaRPr lang="ru-RU" sz="4000" smtClean="0">
              <a:solidFill>
                <a:schemeClr val="tx1"/>
              </a:solidFill>
              <a:latin typeface="Times New Roman" pitchFamily="18" charset="0"/>
            </a:endParaRPr>
          </a:p>
        </p:txBody>
      </p:sp>
      <p:sp>
        <p:nvSpPr>
          <p:cNvPr id="3" name="Содержимое 2"/>
          <p:cNvSpPr>
            <a:spLocks noGrp="1"/>
          </p:cNvSpPr>
          <p:nvPr>
            <p:ph idx="1"/>
          </p:nvPr>
        </p:nvSpPr>
        <p:spPr>
          <a:xfrm>
            <a:off x="381000" y="1828800"/>
            <a:ext cx="8229600" cy="4953000"/>
          </a:xfrm>
        </p:spPr>
        <p:txBody>
          <a:bodyPr>
            <a:normAutofit fontScale="47500" lnSpcReduction="20000"/>
          </a:bodyPr>
          <a:lstStyle/>
          <a:p>
            <a:pPr>
              <a:lnSpc>
                <a:spcPct val="120000"/>
              </a:lnSpc>
              <a:buFont typeface="Wingdings 2" pitchFamily="18" charset="2"/>
              <a:buNone/>
            </a:pPr>
            <a:r>
              <a:rPr lang="ru-RU" sz="4700" dirty="0" smtClean="0">
                <a:latin typeface="Times New Roman" pitchFamily="18" charset="0"/>
              </a:rPr>
              <a:t>	</a:t>
            </a:r>
            <a:r>
              <a:rPr lang="ru-RU" sz="5100" dirty="0" smtClean="0">
                <a:latin typeface="Times New Roman" pitchFamily="18" charset="0"/>
              </a:rPr>
              <a:t>- блокировать стресс;</a:t>
            </a:r>
          </a:p>
          <a:p>
            <a:pPr>
              <a:lnSpc>
                <a:spcPct val="120000"/>
              </a:lnSpc>
              <a:buFont typeface="Wingdings 2" pitchFamily="18" charset="2"/>
              <a:buNone/>
            </a:pPr>
            <a:r>
              <a:rPr lang="ru-RU" sz="5100" dirty="0" smtClean="0">
                <a:latin typeface="Times New Roman" pitchFamily="18" charset="0"/>
              </a:rPr>
              <a:t>	- освободиться от страхов, тревоги, депрессии;</a:t>
            </a:r>
          </a:p>
          <a:p>
            <a:pPr>
              <a:lnSpc>
                <a:spcPct val="120000"/>
              </a:lnSpc>
              <a:buFont typeface="Wingdings 2" pitchFamily="18" charset="2"/>
              <a:buNone/>
            </a:pPr>
            <a:r>
              <a:rPr lang="ru-RU" sz="5100" dirty="0" smtClean="0">
                <a:latin typeface="Times New Roman" pitchFamily="18" charset="0"/>
              </a:rPr>
              <a:t>	- снять «нервные зажимы» в ответственных ситуациях (экзамены, переговоры, выступления, презентации, соревнования, чрезвычайные ситуации);</a:t>
            </a:r>
          </a:p>
          <a:p>
            <a:pPr>
              <a:lnSpc>
                <a:spcPct val="120000"/>
              </a:lnSpc>
              <a:buFont typeface="Wingdings 2" pitchFamily="18" charset="2"/>
              <a:buNone/>
            </a:pPr>
            <a:r>
              <a:rPr lang="ru-RU" sz="5100" dirty="0" smtClean="0">
                <a:latin typeface="Times New Roman" pitchFamily="18" charset="0"/>
              </a:rPr>
              <a:t>	- повысить работоспособность;</a:t>
            </a:r>
          </a:p>
          <a:p>
            <a:pPr>
              <a:lnSpc>
                <a:spcPct val="120000"/>
              </a:lnSpc>
              <a:buFont typeface="Wingdings 2" pitchFamily="18" charset="2"/>
              <a:buNone/>
            </a:pPr>
            <a:r>
              <a:rPr lang="ru-RU" sz="5100" dirty="0" smtClean="0">
                <a:latin typeface="Times New Roman" pitchFamily="18" charset="0"/>
              </a:rPr>
              <a:t>	- подключить к реализации решения необходимые внутренние ресурсы;</a:t>
            </a:r>
          </a:p>
          <a:p>
            <a:pPr>
              <a:lnSpc>
                <a:spcPct val="120000"/>
              </a:lnSpc>
              <a:buFont typeface="Wingdings 2" pitchFamily="18" charset="2"/>
              <a:buNone/>
            </a:pPr>
            <a:r>
              <a:rPr lang="ru-RU" sz="5100" dirty="0" smtClean="0">
                <a:latin typeface="Times New Roman" pitchFamily="18" charset="0"/>
              </a:rPr>
              <a:t>	- обеспечить оптимальное психологическое состояние для принятия решения.</a:t>
            </a:r>
          </a:p>
          <a:p>
            <a:pPr>
              <a:lnSpc>
                <a:spcPct val="80000"/>
              </a:lnSpc>
              <a:buFont typeface="Wingdings 2" pitchFamily="18" charset="2"/>
              <a:buNone/>
            </a:pPr>
            <a:r>
              <a:rPr lang="ru-RU" sz="3200" dirty="0" smtClean="0">
                <a:latin typeface="Times New Roman" pitchFamily="18"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 </a:t>
            </a:r>
            <a:r>
              <a:rPr lang="ru-RU" dirty="0" smtClean="0">
                <a:solidFill>
                  <a:schemeClr val="tx1"/>
                </a:solidFill>
              </a:rPr>
              <a:t>«Ключ» состоит из двух блоков:</a:t>
            </a:r>
            <a:endParaRPr lang="ru-RU" dirty="0">
              <a:solidFill>
                <a:schemeClr val="tx1"/>
              </a:solidFill>
            </a:endParaRPr>
          </a:p>
        </p:txBody>
      </p:sp>
      <p:sp>
        <p:nvSpPr>
          <p:cNvPr id="3" name="Объект 2"/>
          <p:cNvSpPr>
            <a:spLocks noGrp="1"/>
          </p:cNvSpPr>
          <p:nvPr>
            <p:ph idx="1"/>
          </p:nvPr>
        </p:nvSpPr>
        <p:spPr/>
        <p:txBody>
          <a:bodyPr/>
          <a:lstStyle/>
          <a:p>
            <a:endParaRPr lang="ru-RU" sz="2800" dirty="0" smtClean="0">
              <a:latin typeface="Times New Roman" panose="02020603050405020304" pitchFamily="18" charset="0"/>
              <a:cs typeface="Times New Roman" panose="02020603050405020304" pitchFamily="18" charset="0"/>
            </a:endParaRPr>
          </a:p>
          <a:p>
            <a:pPr marL="0" indent="0">
              <a:buNone/>
            </a:pPr>
            <a:r>
              <a:rPr lang="ru-RU" sz="2800" dirty="0" smtClean="0">
                <a:latin typeface="Times New Roman" panose="02020603050405020304" pitchFamily="18" charset="0"/>
                <a:cs typeface="Times New Roman" panose="02020603050405020304" pitchFamily="18" charset="0"/>
              </a:rPr>
              <a:t>	</a:t>
            </a:r>
            <a:r>
              <a:rPr lang="ru-RU" sz="3200" dirty="0" smtClean="0">
                <a:latin typeface="Times New Roman" panose="02020603050405020304" pitchFamily="18" charset="0"/>
                <a:cs typeface="Times New Roman" panose="02020603050405020304" pitchFamily="18" charset="0"/>
              </a:rPr>
              <a:t>Цель первого блока - снижение стрессовой реакции на предстоящее стрессовое событие.</a:t>
            </a:r>
          </a:p>
          <a:p>
            <a:endParaRPr lang="ru-RU" sz="3200" dirty="0" smtClean="0">
              <a:latin typeface="Times New Roman" panose="02020603050405020304" pitchFamily="18" charset="0"/>
              <a:cs typeface="Times New Roman" panose="02020603050405020304" pitchFamily="18" charset="0"/>
            </a:endParaRPr>
          </a:p>
          <a:p>
            <a:pPr marL="0" indent="0">
              <a:buNone/>
            </a:pPr>
            <a:r>
              <a:rPr lang="ru-RU" sz="3200" dirty="0" smtClean="0">
                <a:latin typeface="Times New Roman" panose="02020603050405020304" pitchFamily="18" charset="0"/>
                <a:cs typeface="Times New Roman" panose="02020603050405020304" pitchFamily="18" charset="0"/>
              </a:rPr>
              <a:t>	Цель второго блока - создание образной модели поведения человека на предстоящую стрессовую ситуацию.</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11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a:xfrm>
            <a:off x="533400" y="1676400"/>
            <a:ext cx="8229600" cy="1371600"/>
          </a:xfrm>
        </p:spPr>
        <p:txBody>
          <a:bodyPr/>
          <a:lstStyle/>
          <a:p>
            <a:pPr algn="ctr"/>
            <a:r>
              <a:rPr lang="ru-RU" sz="4400" dirty="0" smtClean="0">
                <a:solidFill>
                  <a:schemeClr val="tx1"/>
                </a:solidFill>
                <a:latin typeface="Times New Roman" pitchFamily="18" charset="0"/>
              </a:rPr>
              <a:t>Тренировки в рамках технологии </a:t>
            </a:r>
            <a:r>
              <a:rPr lang="ru-RU" sz="4400" dirty="0" smtClean="0">
                <a:solidFill>
                  <a:schemeClr val="tx1"/>
                </a:solidFill>
                <a:latin typeface="Times New Roman" pitchFamily="18" charset="0"/>
              </a:rPr>
              <a:t>«Ключ» </a:t>
            </a:r>
            <a:r>
              <a:rPr lang="ru-RU" sz="4400" dirty="0" smtClean="0">
                <a:solidFill>
                  <a:schemeClr val="tx1"/>
                </a:solidFill>
                <a:latin typeface="Times New Roman" pitchFamily="18" charset="0"/>
              </a:rPr>
              <a:t>включает три стадии:</a:t>
            </a:r>
            <a:br>
              <a:rPr lang="ru-RU" sz="4400" dirty="0" smtClean="0">
                <a:solidFill>
                  <a:schemeClr val="tx1"/>
                </a:solidFill>
                <a:latin typeface="Times New Roman" pitchFamily="18" charset="0"/>
              </a:rPr>
            </a:br>
            <a:endParaRPr lang="ru-RU" sz="4400" dirty="0" smtClean="0">
              <a:solidFill>
                <a:schemeClr val="tx1"/>
              </a:solidFill>
              <a:latin typeface="Times New Roman" pitchFamily="18" charset="0"/>
            </a:endParaRPr>
          </a:p>
        </p:txBody>
      </p:sp>
      <p:sp>
        <p:nvSpPr>
          <p:cNvPr id="20482" name="Содержимое 2"/>
          <p:cNvSpPr>
            <a:spLocks noGrp="1"/>
          </p:cNvSpPr>
          <p:nvPr>
            <p:ph idx="1"/>
          </p:nvPr>
        </p:nvSpPr>
        <p:spPr>
          <a:xfrm>
            <a:off x="381000" y="2514600"/>
            <a:ext cx="8229600" cy="3657600"/>
          </a:xfrm>
        </p:spPr>
        <p:txBody>
          <a:bodyPr/>
          <a:lstStyle/>
          <a:p>
            <a:pPr algn="ctr">
              <a:buFont typeface="Wingdings 2" pitchFamily="18" charset="2"/>
              <a:buNone/>
            </a:pPr>
            <a:endParaRPr lang="ru-RU" sz="4000" smtClean="0">
              <a:latin typeface="Times New Roman" pitchFamily="18" charset="0"/>
            </a:endParaRPr>
          </a:p>
          <a:p>
            <a:pPr lvl="1">
              <a:buFont typeface="Wingdings 2" pitchFamily="18" charset="2"/>
              <a:buNone/>
            </a:pPr>
            <a:r>
              <a:rPr lang="ru-RU" sz="4000" smtClean="0">
                <a:latin typeface="Times New Roman" pitchFamily="18" charset="0"/>
              </a:rPr>
              <a:t>- Стадия «Подбор Ключа»</a:t>
            </a:r>
          </a:p>
          <a:p>
            <a:pPr lvl="1">
              <a:buFont typeface="Wingdings 2" pitchFamily="18" charset="2"/>
              <a:buNone/>
            </a:pPr>
            <a:r>
              <a:rPr lang="ru-RU" sz="4000" smtClean="0">
                <a:latin typeface="Times New Roman" pitchFamily="18" charset="0"/>
              </a:rPr>
              <a:t>- Стадия «Гармонизации»</a:t>
            </a:r>
          </a:p>
          <a:p>
            <a:pPr lvl="1">
              <a:buFont typeface="Wingdings 2" pitchFamily="18" charset="2"/>
              <a:buNone/>
            </a:pPr>
            <a:r>
              <a:rPr lang="ru-RU" sz="4000" smtClean="0">
                <a:latin typeface="Times New Roman" pitchFamily="18" charset="0"/>
              </a:rPr>
              <a:t>- Стадия «Завершение»</a:t>
            </a:r>
          </a:p>
          <a:p>
            <a:endParaRPr lang="ru-RU" sz="4000" smtClean="0">
              <a:latin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p:txBody>
          <a:bodyPr/>
          <a:lstStyle/>
          <a:p>
            <a:r>
              <a:rPr lang="ru-RU" smtClean="0"/>
              <a:t> </a:t>
            </a:r>
          </a:p>
        </p:txBody>
      </p:sp>
      <p:sp>
        <p:nvSpPr>
          <p:cNvPr id="21506" name="Содержимое 2"/>
          <p:cNvSpPr>
            <a:spLocks noGrp="1"/>
          </p:cNvSpPr>
          <p:nvPr>
            <p:ph idx="1"/>
          </p:nvPr>
        </p:nvSpPr>
        <p:spPr>
          <a:xfrm>
            <a:off x="457200" y="914400"/>
            <a:ext cx="8229600" cy="5410200"/>
          </a:xfrm>
        </p:spPr>
        <p:txBody>
          <a:bodyPr/>
          <a:lstStyle/>
          <a:p>
            <a:pPr>
              <a:buFont typeface="Wingdings 2" pitchFamily="18" charset="2"/>
              <a:buNone/>
            </a:pPr>
            <a:r>
              <a:rPr lang="ru-RU" sz="2800" b="1" i="1" smtClean="0">
                <a:latin typeface="Times New Roman" pitchFamily="18" charset="0"/>
              </a:rPr>
              <a:t>	Стадия «Подбор ключа» - </a:t>
            </a:r>
            <a:r>
              <a:rPr lang="ru-RU" sz="2800" smtClean="0">
                <a:latin typeface="Times New Roman" pitchFamily="18" charset="0"/>
              </a:rPr>
              <a:t>обучающийся осваивает комплекс Ключевых приемов, перебирая их из предлагаемого Комплекса Ключевых приемов.</a:t>
            </a:r>
          </a:p>
          <a:p>
            <a:pPr>
              <a:buFont typeface="Wingdings 2" pitchFamily="18" charset="2"/>
              <a:buNone/>
            </a:pPr>
            <a:endParaRPr lang="ru-RU" sz="2800" smtClean="0">
              <a:latin typeface="Times New Roman" pitchFamily="18" charset="0"/>
            </a:endParaRPr>
          </a:p>
          <a:p>
            <a:pPr>
              <a:buFont typeface="Wingdings 2" pitchFamily="18" charset="2"/>
              <a:buNone/>
            </a:pPr>
            <a:r>
              <a:rPr lang="ru-RU" sz="2800" b="1" i="1" smtClean="0">
                <a:latin typeface="Times New Roman" pitchFamily="18" charset="0"/>
              </a:rPr>
              <a:t>	Стадия «Гармонизации» - </a:t>
            </a:r>
            <a:r>
              <a:rPr lang="ru-RU" sz="2800" smtClean="0">
                <a:latin typeface="Times New Roman" pitchFamily="18" charset="0"/>
              </a:rPr>
              <a:t>наступает когда спортсмен испытывает комфортное состояние, близкое к удовольствию во время выполнения Ключевых приемов.</a:t>
            </a:r>
          </a:p>
          <a:p>
            <a:pPr>
              <a:buFont typeface="Wingdings 2" pitchFamily="18" charset="2"/>
              <a:buNone/>
            </a:pPr>
            <a:endParaRPr lang="ru-RU" sz="2800" smtClean="0">
              <a:latin typeface="Times New Roman" pitchFamily="18" charset="0"/>
            </a:endParaRPr>
          </a:p>
          <a:p>
            <a:pPr>
              <a:buFont typeface="Wingdings 2" pitchFamily="18" charset="2"/>
              <a:buNone/>
            </a:pPr>
            <a:r>
              <a:rPr lang="ru-RU" sz="2800" b="1" i="1" smtClean="0">
                <a:latin typeface="Times New Roman" pitchFamily="18" charset="0"/>
              </a:rPr>
              <a:t>	Стадия «Завершения» - </a:t>
            </a:r>
            <a:r>
              <a:rPr lang="ru-RU" sz="2800" smtClean="0">
                <a:latin typeface="Times New Roman" pitchFamily="18" charset="0"/>
              </a:rPr>
              <a:t>наступает после освоения Ключевых приемов.</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1214</TotalTime>
  <Words>339</Words>
  <Application>Microsoft Office PowerPoint</Application>
  <PresentationFormat>Экран (4:3)</PresentationFormat>
  <Paragraphs>132</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Поток</vt:lpstr>
      <vt:lpstr>Презентация PowerPoint</vt:lpstr>
      <vt:lpstr>Презентация PowerPoint</vt:lpstr>
      <vt:lpstr>Задачи:</vt:lpstr>
      <vt:lpstr>Презентация PowerPoint</vt:lpstr>
      <vt:lpstr>Суть предлагаемого метода</vt:lpstr>
      <vt:lpstr>Обучение методу позволит: </vt:lpstr>
      <vt:lpstr> «Ключ» состоит из двух блоков:</vt:lpstr>
      <vt:lpstr>Тренировки в рамках технологии «Ключ» включает три стадии: </vt:lpstr>
      <vt:lpstr> </vt:lpstr>
      <vt:lpstr> Шесть ключевых приемов метода «Ключ»</vt:lpstr>
      <vt:lpstr>Презентация PowerPoint</vt:lpstr>
      <vt:lpstr>Презентация PowerPoint</vt:lpstr>
      <vt:lpstr>Влияние методики «Ключ» на состояние здоровья обучающихся</vt:lpstr>
      <vt:lpstr>Изменения психологического состояния школьников, обследуемых по методике Филлипса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Государственные стандарты общего образования второго поколения</dc:title>
  <dc:creator>Марина</dc:creator>
  <cp:lastModifiedBy>Asus</cp:lastModifiedBy>
  <cp:revision>46</cp:revision>
  <dcterms:created xsi:type="dcterms:W3CDTF">2011-11-27T15:42:13Z</dcterms:created>
  <dcterms:modified xsi:type="dcterms:W3CDTF">2013-12-09T17:00:13Z</dcterms:modified>
</cp:coreProperties>
</file>