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97" r:id="rId2"/>
    <p:sldId id="257" r:id="rId3"/>
    <p:sldId id="269" r:id="rId4"/>
    <p:sldId id="278" r:id="rId5"/>
    <p:sldId id="279" r:id="rId6"/>
    <p:sldId id="277" r:id="rId7"/>
    <p:sldId id="267" r:id="rId8"/>
    <p:sldId id="280" r:id="rId9"/>
    <p:sldId id="291" r:id="rId10"/>
    <p:sldId id="292" r:id="rId11"/>
    <p:sldId id="272" r:id="rId12"/>
    <p:sldId id="283" r:id="rId13"/>
    <p:sldId id="284" r:id="rId14"/>
    <p:sldId id="285" r:id="rId15"/>
    <p:sldId id="273" r:id="rId16"/>
    <p:sldId id="286" r:id="rId17"/>
    <p:sldId id="287" r:id="rId18"/>
    <p:sldId id="288" r:id="rId19"/>
    <p:sldId id="274" r:id="rId20"/>
    <p:sldId id="276" r:id="rId21"/>
    <p:sldId id="289" r:id="rId22"/>
    <p:sldId id="295" r:id="rId23"/>
    <p:sldId id="271" r:id="rId24"/>
    <p:sldId id="300" r:id="rId25"/>
    <p:sldId id="301" r:id="rId26"/>
    <p:sldId id="303" r:id="rId27"/>
    <p:sldId id="298" r:id="rId28"/>
    <p:sldId id="275" r:id="rId29"/>
    <p:sldId id="29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6666FF"/>
    <a:srgbClr val="0000FF"/>
    <a:srgbClr val="FF3399"/>
    <a:srgbClr val="0033CC"/>
    <a:srgbClr val="3333CC"/>
    <a:srgbClr val="0066CC"/>
    <a:srgbClr val="0066FF"/>
    <a:srgbClr val="9900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327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9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93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552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887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787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953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452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184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312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93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6AC9A-A696-48F2-A576-409958129C00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A729E-98AB-400A-AA15-8D99430F5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836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13.xml"/><Relationship Id="rId7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11" Type="http://schemas.openxmlformats.org/officeDocument/2006/relationships/slide" Target="slide2.xml"/><Relationship Id="rId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image" Target="../media/image1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9.xml"/><Relationship Id="rId7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15.xml"/><Relationship Id="rId10" Type="http://schemas.openxmlformats.org/officeDocument/2006/relationships/slide" Target="slide27.xml"/><Relationship Id="rId4" Type="http://schemas.openxmlformats.org/officeDocument/2006/relationships/image" Target="../media/image3.jpeg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image" Target="../media/image2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4.png"/><Relationship Id="rId5" Type="http://schemas.openxmlformats.org/officeDocument/2006/relationships/slide" Target="slide2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bestgif.ru/_ph/55/2/903039205.gif" TargetMode="External"/><Relationship Id="rId3" Type="http://schemas.openxmlformats.org/officeDocument/2006/relationships/hyperlink" Target="http://corp.megafon.ru/ai/rightside_struct/102/images/poses_6_snowboard_copy.png" TargetMode="External"/><Relationship Id="rId7" Type="http://schemas.openxmlformats.org/officeDocument/2006/relationships/hyperlink" Target="http://forumsmile.ru/u/f/e/7/fe78b9149b2e5297cc245ed1090e19fa.gif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ynew-year.ru/_ph/6/1/14477260.jpg" TargetMode="External"/><Relationship Id="rId5" Type="http://schemas.openxmlformats.org/officeDocument/2006/relationships/hyperlink" Target="http://images-photo.ru/_ph/14/2/272634028.gif" TargetMode="External"/><Relationship Id="rId4" Type="http://schemas.openxmlformats.org/officeDocument/2006/relationships/hyperlink" Target="http://mirgif.com/4/1.gif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photoklass.at.ua/_ld/0/s09960909.jpg" TargetMode="External"/><Relationship Id="rId3" Type="http://schemas.openxmlformats.org/officeDocument/2006/relationships/hyperlink" Target="http://img-fotki.yandex.ru/get/6619/23869276.7f/0_945fe_6da545d8_XL.jpg" TargetMode="External"/><Relationship Id="rId7" Type="http://schemas.openxmlformats.org/officeDocument/2006/relationships/hyperlink" Target="http://corp.megafon.ru/ai/rightside_struct/102/images/poses_7_biatlon_copy.pn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otokanal.com/preview/41/p-1027.jpg" TargetMode="External"/><Relationship Id="rId5" Type="http://schemas.openxmlformats.org/officeDocument/2006/relationships/hyperlink" Target="http://www.lenagold.ru/fon/clipart/d/dedm/dedmoroz104.jpg" TargetMode="External"/><Relationship Id="rId4" Type="http://schemas.openxmlformats.org/officeDocument/2006/relationships/hyperlink" Target="http://kartiny.ucoz.ru/_ph/319/2/353720278.gif" TargetMode="External"/><Relationship Id="rId9" Type="http://schemas.openxmlformats.org/officeDocument/2006/relationships/hyperlink" Target="http://www.forlove.com.ua/10-luchshih-pesen-pro-novyy-go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6175" y="0"/>
            <a:ext cx="9424358" cy="66598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27312" y="1142654"/>
            <a:ext cx="6579045" cy="24475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НОВОГОДНЯЯ</a:t>
            </a:r>
            <a:b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</a:b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ТЕЛЕПРОГРАММА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54861" y="3687177"/>
            <a:ext cx="798808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Comic Sans MS" panose="030F0702030302020204" pitchFamily="66" charset="0"/>
              </a:rPr>
              <a:t>Учитель математики</a:t>
            </a:r>
          </a:p>
          <a:p>
            <a:r>
              <a:rPr lang="ru-RU" sz="3200" b="1" dirty="0" smtClean="0">
                <a:latin typeface="Comic Sans MS" panose="030F0702030302020204" pitchFamily="66" charset="0"/>
              </a:rPr>
              <a:t>ГБОУ СОШ №246, </a:t>
            </a:r>
            <a:r>
              <a:rPr lang="ru-RU" sz="3200" b="1" dirty="0" err="1" smtClean="0">
                <a:latin typeface="Comic Sans MS" panose="030F0702030302020204" pitchFamily="66" charset="0"/>
              </a:rPr>
              <a:t>г.Санкт</a:t>
            </a:r>
            <a:r>
              <a:rPr lang="ru-RU" sz="3200" b="1" dirty="0" smtClean="0">
                <a:latin typeface="Comic Sans MS" panose="030F0702030302020204" pitchFamily="66" charset="0"/>
              </a:rPr>
              <a:t>-Петербург</a:t>
            </a:r>
          </a:p>
          <a:p>
            <a:r>
              <a:rPr lang="ru-RU" sz="3200" b="1" dirty="0">
                <a:latin typeface="Comic Sans MS" panose="030F0702030302020204" pitchFamily="66" charset="0"/>
              </a:rPr>
              <a:t>Тетусь Ольга Вячеславовна</a:t>
            </a:r>
          </a:p>
          <a:p>
            <a:endParaRPr lang="ru-RU" sz="2400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8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8746" y="1221670"/>
            <a:ext cx="8202545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… 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</a:rPr>
              <a:t>в Австралии в Новый год принято мазать друг друга вареньем? </a:t>
            </a:r>
            <a:endParaRPr lang="ru-RU" sz="2800" b="1" dirty="0">
              <a:solidFill>
                <a:srgbClr val="FF3399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4396" y="298340"/>
            <a:ext cx="81641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Верите ли вы, что :</a:t>
            </a:r>
            <a:endParaRPr lang="ru-RU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8745" y="2573345"/>
            <a:ext cx="793266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2.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… 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</a:rPr>
              <a:t>в Америке дети вешают на ёлку свои дневники с оценками. И Санта Клаус должен посмотреть дневник и наградить детей подарками за хорошую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учёбу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</a:rPr>
              <a:t>.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/>
            </a:r>
            <a:b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48745" y="4648114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3.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…в 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</a:rPr>
              <a:t>Венгрии на Новый год друзьям дарят глиняную фигурку поросенка? </a:t>
            </a:r>
          </a:p>
          <a:p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 </a:t>
            </a:r>
            <a:endParaRPr lang="ru-RU" sz="2800" b="1" dirty="0">
              <a:solidFill>
                <a:srgbClr val="FF3399"/>
              </a:solidFill>
              <a:latin typeface="Comic Sans MS" panose="030F0702030302020204" pitchFamily="66" charset="0"/>
            </a:endParaRPr>
          </a:p>
          <a:p>
            <a:r>
              <a:rPr lang="ru-RU" sz="2800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br>
              <a:rPr lang="ru-RU" sz="2800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ru-RU" sz="2800" dirty="0">
              <a:solidFill>
                <a:srgbClr val="FF33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2572" y="4049772"/>
            <a:ext cx="1622691" cy="16714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2572" y="1233744"/>
            <a:ext cx="1563184" cy="107859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9519" y="2792638"/>
            <a:ext cx="1563184" cy="1078597"/>
          </a:xfrm>
          <a:prstGeom prst="rect">
            <a:avLst/>
          </a:prstGeom>
        </p:spPr>
      </p:pic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7688500" y="5798090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13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57849" y="616218"/>
            <a:ext cx="4828302" cy="1408741"/>
          </a:xfrm>
          <a:prstGeom prst="roundRect">
            <a:avLst/>
          </a:prstGeom>
          <a:solidFill>
            <a:srgbClr val="3399FF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Олимпийские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новости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579" y="2572287"/>
            <a:ext cx="1952668" cy="218629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Рисунок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6491" y="2637275"/>
            <a:ext cx="3081491" cy="205631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Рисунок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724" y="3796552"/>
            <a:ext cx="1809750" cy="180975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9" name="Управляющая кнопка: домой 8">
            <a:hlinkClick r:id="rId11" action="ppaction://hlinksldjump" highlightClick="1"/>
          </p:cNvPr>
          <p:cNvSpPr/>
          <p:nvPr/>
        </p:nvSpPr>
        <p:spPr>
          <a:xfrm>
            <a:off x="7817708" y="5800677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10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16" y="32657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95167" y="701320"/>
            <a:ext cx="6404919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Зайка написал на листке бумаги двузначное число. Когда он повернул листок вверх ногами, число уменьшилось на 12. Какое число написал Зайка?</a:t>
            </a:r>
          </a:p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endParaRPr lang="ru-RU" sz="2800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273" y="4084027"/>
            <a:ext cx="2478420" cy="24784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41008" y="41229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Ответ: число </a:t>
            </a:r>
            <a: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98, т.к. </a:t>
            </a:r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98 </a:t>
            </a:r>
            <a: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– 86=12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900086" y="5796328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20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154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01114" y="747405"/>
            <a:ext cx="6248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Мишка надел футболку с надписью СОЧИ и подошел к зеркалу. Какую надпись он увидел в зеркале?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9573" y="3413846"/>
            <a:ext cx="3405497" cy="227033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08975" y="4635250"/>
            <a:ext cx="12346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сочи</a:t>
            </a:r>
            <a:endParaRPr lang="ru-RU" sz="36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" t="-9"/>
          <a:stretch/>
        </p:blipFill>
        <p:spPr>
          <a:xfrm>
            <a:off x="921605" y="4403074"/>
            <a:ext cx="3200458" cy="967501"/>
          </a:xfrm>
          <a:prstGeom prst="rect">
            <a:avLst/>
          </a:prstGeom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228619" y="3841815"/>
            <a:ext cx="22320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sz="2000" dirty="0">
                <a:solidFill>
                  <a:prstClr val="black"/>
                </a:solidFill>
              </a:rPr>
              <a:t>       </a:t>
            </a:r>
            <a:r>
              <a:rPr lang="ru-RU" sz="3600" dirty="0">
                <a:solidFill>
                  <a:srgbClr val="0000FF"/>
                </a:solidFill>
                <a:latin typeface="Comic Sans MS" panose="030F0702030302020204" pitchFamily="66" charset="0"/>
              </a:rPr>
              <a:t>Ответ: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7867134" y="588045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80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74805" y="599123"/>
            <a:ext cx="65943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Белому Мишке сейчас 10 лет, и он </a:t>
            </a:r>
            <a:r>
              <a:rPr lang="ru-RU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 </a:t>
            </a: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5 раз старше Леопарда.</a:t>
            </a:r>
            <a:r>
              <a:rPr lang="en-U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Через сколько лет Леопарду будет 10 лет?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901" y="3764380"/>
            <a:ext cx="81225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ru-RU" sz="3600" dirty="0">
                <a:solidFill>
                  <a:srgbClr val="0000FF"/>
                </a:solidFill>
                <a:latin typeface="Comic Sans MS" panose="030F0702030302020204" pitchFamily="66" charset="0"/>
              </a:rPr>
              <a:t>10 : 5 = 2(года) </a:t>
            </a:r>
            <a:r>
              <a:rPr lang="ru-RU" sz="3600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–Леопарду </a:t>
            </a:r>
            <a:r>
              <a:rPr lang="ru-RU" sz="3600" dirty="0">
                <a:solidFill>
                  <a:srgbClr val="0000FF"/>
                </a:solidFill>
                <a:latin typeface="Comic Sans MS" panose="030F0702030302020204" pitchFamily="66" charset="0"/>
              </a:rPr>
              <a:t>сейчас.</a:t>
            </a:r>
          </a:p>
          <a:p>
            <a:pPr lvl="0">
              <a:spcBef>
                <a:spcPct val="50000"/>
              </a:spcBef>
            </a:pPr>
            <a:r>
              <a:rPr lang="ru-RU" sz="3600" dirty="0">
                <a:solidFill>
                  <a:srgbClr val="0000FF"/>
                </a:solidFill>
                <a:latin typeface="Comic Sans MS" panose="030F0702030302020204" pitchFamily="66" charset="0"/>
              </a:rPr>
              <a:t>10 – 2 = 8(лет) –через столько лет Леопарду будет 10 лет.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49362" y="3075057"/>
            <a:ext cx="22300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anose="030F0702030302020204" pitchFamily="66" charset="0"/>
              </a:rPr>
              <a:t>Решение:</a:t>
            </a:r>
            <a:endParaRPr kumimoji="0" lang="ru-RU" sz="36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842421" y="597367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680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016344" y="719436"/>
            <a:ext cx="3556733" cy="1997259"/>
          </a:xfrm>
          <a:prstGeom prst="roundRect">
            <a:avLst/>
          </a:prstGeom>
          <a:solidFill>
            <a:srgbClr val="FFFF99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давайТе</a:t>
            </a:r>
            <a:r>
              <a:rPr lang="ru-RU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рисовать</a:t>
            </a:r>
            <a:endParaRPr lang="ru-RU" sz="4000" dirty="0">
              <a:solidFill>
                <a:srgbClr val="9900FF"/>
              </a:solidFill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584" y="2867668"/>
            <a:ext cx="2060746" cy="1854672"/>
          </a:xfrm>
          <a:prstGeom prst="rect">
            <a:avLst/>
          </a:prstGeom>
        </p:spPr>
      </p:pic>
      <p:pic>
        <p:nvPicPr>
          <p:cNvPr id="5" name="Рисунок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773" y="4148651"/>
            <a:ext cx="2060746" cy="1854672"/>
          </a:xfrm>
          <a:prstGeom prst="rect">
            <a:avLst/>
          </a:prstGeom>
        </p:spPr>
      </p:pic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6962" y="2925333"/>
            <a:ext cx="2060746" cy="1854672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7" action="ppaction://hlinksldjump" highlightClick="1"/>
          </p:cNvPr>
          <p:cNvSpPr/>
          <p:nvPr/>
        </p:nvSpPr>
        <p:spPr>
          <a:xfrm>
            <a:off x="7817708" y="5701823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63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3133" y="1025459"/>
            <a:ext cx="73036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Придумайте и нарисуйте ребус, в котором было бы зашифровано слово геометрия.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734" y="3722914"/>
            <a:ext cx="2200633" cy="2200633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776518" y="5701823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24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67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98330" y="1094345"/>
            <a:ext cx="74150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нарисуйте пословицу:</a:t>
            </a:r>
          </a:p>
          <a:p>
            <a:pPr lvl="0" algn="ctr">
              <a:lnSpc>
                <a:spcPct val="150000"/>
              </a:lnSpc>
            </a:pP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«Одна голова хорошо, а две лучше»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741" y="3187079"/>
            <a:ext cx="2445297" cy="3106188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775666" y="5800677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8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89667" y="1381996"/>
            <a:ext cx="58910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Дана ломаная. </a:t>
            </a: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Дорисуйте из нее новогоднюю открытку.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51" y="1244376"/>
            <a:ext cx="3143250" cy="4572000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850659" y="5701823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79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772680" y="543339"/>
            <a:ext cx="3906416" cy="1755017"/>
          </a:xfrm>
          <a:prstGeom prst="roundRect">
            <a:avLst/>
          </a:prstGeom>
          <a:solidFill>
            <a:srgbClr val="FF6699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Смехо</a:t>
            </a:r>
            <a:r>
              <a:rPr lang="ru-RU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-панорама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645" y="3118537"/>
            <a:ext cx="1476375" cy="1485900"/>
          </a:xfrm>
          <a:prstGeom prst="rect">
            <a:avLst/>
          </a:prstGeom>
        </p:spPr>
      </p:pic>
      <p:pic>
        <p:nvPicPr>
          <p:cNvPr id="5" name="Рисунок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812" y="2686050"/>
            <a:ext cx="1476375" cy="1485900"/>
          </a:xfrm>
          <a:prstGeom prst="rect">
            <a:avLst/>
          </a:prstGeom>
        </p:spPr>
      </p:pic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617" y="3118537"/>
            <a:ext cx="1476375" cy="1485900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7" action="ppaction://hlinksldjump" highlightClick="1"/>
          </p:cNvPr>
          <p:cNvSpPr/>
          <p:nvPr/>
        </p:nvSpPr>
        <p:spPr>
          <a:xfrm>
            <a:off x="7850658" y="5751251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5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252520" cy="6924934"/>
          </a:xfrm>
          <a:prstGeom prst="rect">
            <a:avLst/>
          </a:prstGeom>
        </p:spPr>
      </p:pic>
      <p:pic>
        <p:nvPicPr>
          <p:cNvPr id="14" name="Рисунок 1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641" y="644932"/>
            <a:ext cx="7182513" cy="53868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4457965" y="867903"/>
            <a:ext cx="3183805" cy="1505662"/>
          </a:xfrm>
          <a:prstGeom prst="roundRect">
            <a:avLst/>
          </a:prstGeom>
          <a:solidFill>
            <a:srgbClr val="FFFF99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давайТе</a:t>
            </a: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рисовать!</a:t>
            </a:r>
            <a:endParaRPr lang="ru-RU" sz="3600" dirty="0">
              <a:solidFill>
                <a:srgbClr val="9900FF"/>
              </a:solidFill>
            </a:endParaRPr>
          </a:p>
        </p:txBody>
      </p:sp>
      <p:sp>
        <p:nvSpPr>
          <p:cNvPr id="16" name="Скругленный прямоугольник 15">
            <a:hlinkClick r:id="rId6" action="ppaction://hlinksldjump"/>
          </p:cNvPr>
          <p:cNvSpPr/>
          <p:nvPr/>
        </p:nvSpPr>
        <p:spPr>
          <a:xfrm>
            <a:off x="947715" y="2482596"/>
            <a:ext cx="3289947" cy="15878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Вокруг света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457965" y="2482596"/>
            <a:ext cx="3183806" cy="1587860"/>
          </a:xfrm>
          <a:prstGeom prst="roundRect">
            <a:avLst/>
          </a:prstGeom>
          <a:solidFill>
            <a:srgbClr val="FF6699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Смехо</a:t>
            </a: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-панорама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18" name="Скругленный прямоугольник 17">
            <a:hlinkClick r:id="rId7" action="ppaction://hlinksldjump"/>
          </p:cNvPr>
          <p:cNvSpPr/>
          <p:nvPr/>
        </p:nvSpPr>
        <p:spPr>
          <a:xfrm>
            <a:off x="724930" y="4300760"/>
            <a:ext cx="3674075" cy="1459643"/>
          </a:xfrm>
          <a:prstGeom prst="roundRect">
            <a:avLst/>
          </a:prstGeom>
          <a:solidFill>
            <a:srgbClr val="3399FF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Олимпийские новости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9" name="Скругленный прямоугольник 18">
            <a:hlinkClick r:id="rId8" action="ppaction://hlinksldjump"/>
          </p:cNvPr>
          <p:cNvSpPr/>
          <p:nvPr/>
        </p:nvSpPr>
        <p:spPr>
          <a:xfrm>
            <a:off x="4561738" y="4259650"/>
            <a:ext cx="3183416" cy="1500753"/>
          </a:xfrm>
          <a:prstGeom prst="roundRect">
            <a:avLst/>
          </a:prstGeom>
          <a:solidFill>
            <a:srgbClr val="66FF66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Угадай мелодию</a:t>
            </a:r>
            <a:endParaRPr lang="ru-RU" sz="3600" dirty="0">
              <a:solidFill>
                <a:srgbClr val="FF0066"/>
              </a:solidFill>
            </a:endParaRPr>
          </a:p>
        </p:txBody>
      </p:sp>
      <p:sp>
        <p:nvSpPr>
          <p:cNvPr id="20" name="Скругленный прямоугольник 19">
            <a:hlinkClick r:id="rId9" action="ppaction://hlinksldjump"/>
          </p:cNvPr>
          <p:cNvSpPr/>
          <p:nvPr/>
        </p:nvSpPr>
        <p:spPr>
          <a:xfrm>
            <a:off x="1049255" y="867903"/>
            <a:ext cx="3146854" cy="1505662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Устами младенца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3" name="Управляющая кнопка: в конец 2">
            <a:hlinkClick r:id="rId10" action="ppaction://hlinksldjump" highlightClick="1"/>
          </p:cNvPr>
          <p:cNvSpPr/>
          <p:nvPr/>
        </p:nvSpPr>
        <p:spPr>
          <a:xfrm>
            <a:off x="7982465" y="5395784"/>
            <a:ext cx="733167" cy="724930"/>
          </a:xfrm>
          <a:prstGeom prst="actionButtonEnd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02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3681" y="3698821"/>
            <a:ext cx="1885727" cy="2475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1999" y="953511"/>
            <a:ext cx="79711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Придумайте остроумную, смешную задачу, которую можно решить действием 12:6+3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776518" y="5790961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99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611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70808" y="299809"/>
            <a:ext cx="7971183" cy="831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Задачи-шутки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0808" y="2836718"/>
            <a:ext cx="82501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2) К семи прибавить пять. Как записать: </a:t>
            </a:r>
            <a:r>
              <a:rPr lang="ru-RU" sz="3200" i="1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адиннадцать</a:t>
            </a:r>
            <a:r>
              <a:rPr lang="ru-RU" sz="3200" i="1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или одиннадцать?</a:t>
            </a:r>
            <a:endParaRPr lang="ru-RU" sz="3200" i="1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90033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9978" y="1005799"/>
            <a:ext cx="79711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1</a:t>
            </a:r>
            <a:r>
              <a:rPr lang="ru-RU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) Дед Мороз, стоя на одной ноге, весит 80 кг. Сколько он будет весит, если встанет на две ноги?</a:t>
            </a:r>
            <a:endParaRPr lang="ru-RU" sz="3200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90033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60054" y="2148269"/>
            <a:ext cx="12025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80 кг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69174" y="3853732"/>
            <a:ext cx="25763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Двенадцать</a:t>
            </a:r>
            <a:r>
              <a:rPr lang="ru-RU" sz="3200" dirty="0" smtClean="0">
                <a:latin typeface="Comic Sans MS" panose="030F0702030302020204" pitchFamily="66" charset="0"/>
              </a:rPr>
              <a:t>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9148" y="5834272"/>
            <a:ext cx="33730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3*4*4+2=50 ног</a:t>
            </a:r>
            <a:r>
              <a:rPr lang="ru-RU" dirty="0" smtClean="0">
                <a:latin typeface="Comic Sans MS" panose="030F0702030302020204" pitchFamily="66" charset="0"/>
              </a:rPr>
              <a:t>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842421" y="597367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09978" y="4248912"/>
            <a:ext cx="82501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3</a:t>
            </a:r>
            <a:r>
              <a:rPr lang="ru-RU" sz="320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) Мельник пошел на мельницу и увидел в каждом углу по 3 кошки. Сколько ног на мельнице?</a:t>
            </a:r>
            <a:endParaRPr lang="ru-RU" sz="3200" i="1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90033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27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70808" y="299809"/>
            <a:ext cx="7971183" cy="831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загадки-шутки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0808" y="2679628"/>
            <a:ext cx="8250196" cy="831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600" b="1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2) Когда человек бывает деревом</a:t>
            </a:r>
            <a:r>
              <a:rPr lang="ru-RU" sz="3600" b="1" i="1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?</a:t>
            </a:r>
            <a:endParaRPr lang="ru-RU" sz="3600" b="1" i="1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90033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9978" y="1005799"/>
            <a:ext cx="7971183" cy="166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1</a:t>
            </a:r>
            <a:r>
              <a:rPr lang="ru-RU" sz="3600" b="1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) Ношу их много лет, а счета им не знаю. Что это?</a:t>
            </a:r>
            <a:endParaRPr lang="ru-RU" sz="3600" b="1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90033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9978" y="4187712"/>
            <a:ext cx="7724044" cy="1659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33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3) Что увеличивается и никогда не уменьшается?</a:t>
            </a:r>
            <a:endParaRPr lang="ru-RU" sz="3600" b="1" dirty="0">
              <a:latin typeface="Century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4684" y="2013657"/>
            <a:ext cx="21226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Волосы.</a:t>
            </a:r>
            <a:endParaRPr lang="ru-RU" sz="3600" b="1" dirty="0"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7363" y="3642238"/>
            <a:ext cx="6545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Когда он «сосна» – со сна.</a:t>
            </a:r>
            <a:endParaRPr lang="ru-RU" sz="3600" b="1" dirty="0"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95906" y="5311524"/>
            <a:ext cx="2111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Возраст.</a:t>
            </a:r>
            <a:endParaRPr lang="ru-RU" sz="3600" b="1" dirty="0">
              <a:latin typeface="Comic Sans MS" panose="030F0702030302020204" pitchFamily="66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842421" y="597367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27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701888" y="890715"/>
            <a:ext cx="3804930" cy="1611536"/>
          </a:xfrm>
          <a:prstGeom prst="roundRect">
            <a:avLst/>
          </a:prstGeom>
          <a:solidFill>
            <a:srgbClr val="66FF66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Угадай мелодию</a:t>
            </a:r>
            <a:endParaRPr lang="ru-RU" sz="4000" dirty="0">
              <a:solidFill>
                <a:srgbClr val="FF0066"/>
              </a:solidFill>
            </a:endParaRPr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3869" y="2680904"/>
            <a:ext cx="1579960" cy="1816955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3168" y="3368764"/>
            <a:ext cx="1579960" cy="1816955"/>
          </a:xfrm>
          <a:prstGeom prst="rect">
            <a:avLst/>
          </a:prstGeom>
        </p:spPr>
      </p:pic>
      <p:pic>
        <p:nvPicPr>
          <p:cNvPr id="7" name="Рисунок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8604" y="2833304"/>
            <a:ext cx="1579960" cy="1816955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7" action="ppaction://hlinksldjump" highlightClick="1"/>
          </p:cNvPr>
          <p:cNvSpPr/>
          <p:nvPr/>
        </p:nvSpPr>
        <p:spPr>
          <a:xfrm>
            <a:off x="7842421" y="597367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50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842421" y="597367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70808" y="299809"/>
            <a:ext cx="7971183" cy="831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99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Песни-перевертыши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90099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48954" y="1375565"/>
            <a:ext cx="552907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Большому баобабу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Жарко летом.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Из саванны баобаб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Отдали они в зоопарк.</a:t>
            </a:r>
            <a:endParaRPr lang="ru-RU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8230" y="3772930"/>
            <a:ext cx="446468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Маленькой </a:t>
            </a:r>
            <a: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елочке</a:t>
            </a:r>
            <a:b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 Холодно зимой.</a:t>
            </a:r>
            <a:b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 Из лесу елочку</a:t>
            </a:r>
            <a:b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 Взяли мы домой.</a:t>
            </a:r>
            <a:b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</a:br>
            <a:endParaRPr lang="ru-RU" sz="3600" b="1" dirty="0" smtClean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Ёлочка, Ёлочк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11.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5189" y="4236308"/>
            <a:ext cx="1159476" cy="1159476"/>
          </a:xfrm>
          <a:prstGeom prst="rect">
            <a:avLst/>
          </a:prstGeom>
          <a:solidFill>
            <a:srgbClr val="00B050"/>
          </a:solidFill>
        </p:spPr>
      </p:pic>
    </p:spTree>
    <p:extLst>
      <p:ext uri="{BB962C8B-B14F-4D97-AF65-F5344CB8AC3E}">
        <p14:creationId xmlns:p14="http://schemas.microsoft.com/office/powerpoint/2010/main" val="12459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573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842421" y="597367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042" y="4003350"/>
            <a:ext cx="2175306" cy="20779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96994" y="1375565"/>
            <a:ext cx="668644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Если б было лето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 деревнях и мегаполисах-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Всегда б я знала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Эти ночи грустные.</a:t>
            </a:r>
            <a:endParaRPr lang="ru-RU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0808" y="299809"/>
            <a:ext cx="7971183" cy="831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99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Песни-перевертыши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90099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8230" y="3772930"/>
            <a:ext cx="565411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Кабы не было зимы</a:t>
            </a:r>
          </a:p>
          <a:p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В городах и селах –</a:t>
            </a:r>
          </a:p>
          <a:p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Никогда б не знали мы</a:t>
            </a:r>
          </a:p>
          <a:p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Этих дней веселых.</a:t>
            </a:r>
            <a:endParaRPr lang="ru-RU" sz="36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63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842421" y="597367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21275" y="1227284"/>
            <a:ext cx="95958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И привозят тебя, и привозят тебя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Из тихой летней близи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Три черных быка, эх, три черных быка,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Июнь, июль и август.</a:t>
            </a:r>
            <a:endParaRPr lang="ru-RU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0808" y="299809"/>
            <a:ext cx="7971183" cy="831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90099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Песни-перевертыши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90099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5847" y="3535608"/>
            <a:ext cx="877355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И </a:t>
            </a:r>
            <a: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уносят меня, и уносят меня</a:t>
            </a:r>
            <a:b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</a:br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В </a:t>
            </a:r>
            <a: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звенящую снежную даль</a:t>
            </a:r>
            <a:b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</a:br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Три </a:t>
            </a:r>
            <a: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белых коня, эх, три белых коня</a:t>
            </a:r>
            <a:b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</a:br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Декабрь</a:t>
            </a:r>
            <a:r>
              <a:rPr lang="ru-RU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, январь и </a:t>
            </a:r>
            <a:r>
              <a:rPr lang="ru-RU" sz="36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февраль!</a:t>
            </a:r>
            <a:endParaRPr lang="ru-RU" sz="36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04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8120"/>
            <a:ext cx="9144000" cy="64617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93319" y="1702512"/>
            <a:ext cx="650690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СПАСИБО ЗА ИГРУ!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ЖЕЛАЮ В 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НАСТУПАЮЩЕМ ГОДУ 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УСПЕХОВ И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НОВЫХ ПОБЕД!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98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25633" y="276484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corp.megafon.ru/ai/rightside_struct/102/images/poses_6_snowboard_copy.png</a:t>
            </a:r>
            <a:r>
              <a:rPr lang="ru-RU" dirty="0" smtClean="0"/>
              <a:t> леопард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94951" y="3578066"/>
            <a:ext cx="3573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mirgif.com/4/1.gif</a:t>
            </a:r>
            <a:r>
              <a:rPr lang="ru-RU" dirty="0" smtClean="0"/>
              <a:t> солнышко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94951" y="491397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5"/>
              </a:rPr>
              <a:t>http://images-photo.ru/_</a:t>
            </a:r>
            <a:r>
              <a:rPr lang="en-US" dirty="0" smtClean="0">
                <a:hlinkClick r:id="rId5"/>
              </a:rPr>
              <a:t>ph/14/2/272634028.gif</a:t>
            </a:r>
            <a:r>
              <a:rPr lang="ru-RU" dirty="0" smtClean="0"/>
              <a:t> снеговики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94951" y="5668908"/>
            <a:ext cx="5597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6"/>
              </a:rPr>
              <a:t>http://mynew-year.ru/_</a:t>
            </a:r>
            <a:r>
              <a:rPr lang="en-US" dirty="0" smtClean="0">
                <a:hlinkClick r:id="rId6"/>
              </a:rPr>
              <a:t>ph/6/1/14477260.jpg</a:t>
            </a:r>
            <a:r>
              <a:rPr lang="ru-RU" dirty="0" smtClean="0"/>
              <a:t> </a:t>
            </a:r>
            <a:r>
              <a:rPr lang="ru-RU" dirty="0" err="1" smtClean="0"/>
              <a:t>Матроскин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4951" y="396145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forumsmile.ru/u/f/e/7/fe78b9149b2e5297cc245ed1090e19fa.gif</a:t>
            </a:r>
            <a:r>
              <a:rPr lang="ru-RU" dirty="0" smtClean="0"/>
              <a:t> грустный смайлик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7156" y="4597045"/>
            <a:ext cx="6262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8"/>
              </a:rPr>
              <a:t>http://bestgif.ru/_</a:t>
            </a:r>
            <a:r>
              <a:rPr lang="en-US" dirty="0" smtClean="0">
                <a:hlinkClick r:id="rId8"/>
              </a:rPr>
              <a:t>ph/55/2/903039205.gif</a:t>
            </a:r>
            <a:r>
              <a:rPr lang="ru-RU" dirty="0" smtClean="0"/>
              <a:t> открытка с лошадкой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947957" y="620785"/>
            <a:ext cx="675633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Список использованной литературы:</a:t>
            </a:r>
          </a:p>
          <a:p>
            <a:endParaRPr lang="ru-RU" b="1" dirty="0" smtClean="0"/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Холодова О. Юным умникам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умницам:Задания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развитию 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познавательных способностей(9-10 лет).-М.:Росткнига,2009.-220с.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Детский математический календарь «Кенгуру»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Афанасьев С.П.,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Коморин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С.В. Триста творческих конкурсов</a:t>
            </a:r>
          </a:p>
          <a:p>
            <a:pPr marL="342900" indent="-34290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http://do.gendocs.ru/docs/index-158894.html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432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91891" y="88686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img-fotki.yandex.ru/get/6619/23869276.7f/0_945fe_6da545d8_XL.jpg</a:t>
            </a:r>
            <a:r>
              <a:rPr lang="ru-RU" dirty="0" smtClean="0"/>
              <a:t> елочка с паровозом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113" y="182461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4"/>
              </a:rPr>
              <a:t>http://kartiny.ucoz.ru/_</a:t>
            </a:r>
            <a:r>
              <a:rPr lang="en-US" dirty="0" smtClean="0">
                <a:hlinkClick r:id="rId4"/>
              </a:rPr>
              <a:t>ph/319/2/353720278.gif</a:t>
            </a:r>
            <a:r>
              <a:rPr lang="ru-RU" dirty="0" smtClean="0"/>
              <a:t> фейерверк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80177" y="250485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www.lenagold.ru/fon/clipart/d/dedm/dedmoroz104.jpg</a:t>
            </a:r>
            <a:r>
              <a:rPr lang="ru-RU" dirty="0" smtClean="0"/>
              <a:t> дед мороз на коне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88565" y="32182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www.fotokanal.com/preview/41/p-1027.jpg</a:t>
            </a:r>
            <a:r>
              <a:rPr lang="ru-RU" dirty="0" smtClean="0"/>
              <a:t> дед мороз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3733" y="396529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corp.megafon.ru/ai/rightside_struct/102/images/poses_7_biatlon_copy.png</a:t>
            </a:r>
            <a:r>
              <a:rPr lang="ru-RU" dirty="0" smtClean="0"/>
              <a:t> белый мишка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97622" y="4928423"/>
            <a:ext cx="479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</a:t>
            </a:r>
            <a:r>
              <a:rPr lang="en-US" dirty="0" smtClean="0"/>
              <a:t>www.alisatoys.ru/zajka_sochi_2014/</a:t>
            </a:r>
            <a:r>
              <a:rPr lang="ru-RU" dirty="0" smtClean="0"/>
              <a:t>зайка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97622" y="5403455"/>
            <a:ext cx="4844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8"/>
              </a:rPr>
              <a:t>http://photoklass.at.ua/_</a:t>
            </a:r>
            <a:r>
              <a:rPr lang="en-US" dirty="0" smtClean="0">
                <a:hlinkClick r:id="rId8"/>
              </a:rPr>
              <a:t>ld/0/s09960909.jpg</a:t>
            </a:r>
            <a:r>
              <a:rPr lang="ru-RU" dirty="0" smtClean="0"/>
              <a:t> фон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88565" y="577278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Песни: </a:t>
            </a:r>
            <a:r>
              <a:rPr lang="ru-RU" dirty="0">
                <a:hlinkClick r:id="rId9"/>
              </a:rPr>
              <a:t>http://www.forlove.com.ua/10-luchshih-pesen-pro-novyy-god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765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4617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422282" y="507149"/>
            <a:ext cx="4309821" cy="1720643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Устами младенца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8708" y="2407474"/>
            <a:ext cx="1986584" cy="2648778"/>
          </a:xfrm>
          <a:prstGeom prst="rect">
            <a:avLst/>
          </a:prstGeom>
        </p:spPr>
      </p:pic>
      <p:pic>
        <p:nvPicPr>
          <p:cNvPr id="10" name="Рисунок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11" y="3169219"/>
            <a:ext cx="1986584" cy="2648778"/>
          </a:xfrm>
          <a:prstGeom prst="rect">
            <a:avLst/>
          </a:prstGeom>
        </p:spPr>
      </p:pic>
      <p:pic>
        <p:nvPicPr>
          <p:cNvPr id="8" name="Рисунок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1354" y="3218507"/>
            <a:ext cx="1986584" cy="2648778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7" action="ppaction://hlinksldjump" highlightClick="1"/>
          </p:cNvPr>
          <p:cNvSpPr/>
          <p:nvPr/>
        </p:nvSpPr>
        <p:spPr>
          <a:xfrm>
            <a:off x="7842421" y="597367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80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7695" y="239652"/>
            <a:ext cx="8227408" cy="332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ЗА 1 минуту Объясните только с помощью слов</a:t>
            </a: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, но не используя однокоренные слова, следующее понятие: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85104" y="3719337"/>
            <a:ext cx="15263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-куб</a:t>
            </a:r>
            <a:endParaRPr lang="ru-RU" sz="4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85104" y="4381685"/>
            <a:ext cx="17043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-шар</a:t>
            </a:r>
            <a:endParaRPr lang="ru-RU" sz="4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85104" y="5022851"/>
            <a:ext cx="22268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-конус</a:t>
            </a:r>
            <a:endParaRPr lang="ru-RU" sz="4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96" y="3472868"/>
            <a:ext cx="1834845" cy="3099966"/>
          </a:xfrm>
          <a:prstGeom prst="rect">
            <a:avLst/>
          </a:prstGeom>
        </p:spPr>
      </p:pic>
      <p:sp>
        <p:nvSpPr>
          <p:cNvPr id="12" name="Управляющая кнопка: домой 11">
            <a:hlinkClick r:id="rId4" action="ppaction://hlinksldjump" highlightClick="1"/>
          </p:cNvPr>
          <p:cNvSpPr/>
          <p:nvPr/>
        </p:nvSpPr>
        <p:spPr>
          <a:xfrm>
            <a:off x="7718854" y="5660634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26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943" y="609600"/>
            <a:ext cx="8948057" cy="304698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За 1 минуту Попробуйте </a:t>
            </a:r>
            <a:r>
              <a:rPr lang="ru-RU" sz="3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сказать по-другому, не повторив ни одного слова, но сохраняя смысл, следующие пословицы: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3273" y="3645261"/>
            <a:ext cx="60051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-</a:t>
            </a:r>
            <a:r>
              <a:rPr lang="ru-RU" sz="4000" b="1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Один в поле не воин</a:t>
            </a:r>
            <a:r>
              <a:rPr lang="ru-RU" sz="4000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.</a:t>
            </a:r>
            <a:endParaRPr lang="ru-RU" sz="4000" dirty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5943" y="4341819"/>
            <a:ext cx="75232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dirty="0">
                <a:solidFill>
                  <a:srgbClr val="0066CC"/>
                </a:solidFill>
                <a:latin typeface="Comic Sans MS" panose="030F0702030302020204" pitchFamily="66" charset="0"/>
              </a:rPr>
              <a:t>-</a:t>
            </a:r>
            <a:r>
              <a:rPr lang="ru-RU" sz="4000" b="1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Обещанного три года ждут.</a:t>
            </a:r>
            <a:endParaRPr lang="ru-RU" sz="4000" b="1" dirty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3273" y="4982938"/>
            <a:ext cx="87398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-</a:t>
            </a:r>
            <a:r>
              <a:rPr lang="ru-RU" sz="4000" b="1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Старый друг-лучше новых двух</a:t>
            </a:r>
            <a:r>
              <a:rPr lang="ru-RU" sz="4000" dirty="0" smtClean="0">
                <a:solidFill>
                  <a:srgbClr val="0066CC"/>
                </a:solidFill>
                <a:latin typeface="Comic Sans MS" panose="030F0702030302020204" pitchFamily="66" charset="0"/>
              </a:rPr>
              <a:t>.</a:t>
            </a:r>
            <a:endParaRPr lang="ru-RU" sz="4000" dirty="0">
              <a:solidFill>
                <a:srgbClr val="0066CC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809469" y="5781440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8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5903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288" y="3363097"/>
            <a:ext cx="1955053" cy="227744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9900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91817" y="725671"/>
            <a:ext cx="8164187" cy="166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За 1 минуту Без помощи слов объясните, покажите :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08688" y="2782669"/>
            <a:ext cx="30059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-циркуль</a:t>
            </a:r>
            <a:endParaRPr lang="ru-RU" sz="4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08688" y="3573581"/>
            <a:ext cx="30748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-линейку</a:t>
            </a:r>
            <a:endParaRPr lang="ru-RU" sz="4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08688" y="4364493"/>
            <a:ext cx="32944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-угольник</a:t>
            </a:r>
            <a:endParaRPr lang="ru-RU" sz="4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7850658" y="578420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17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955020" y="708454"/>
            <a:ext cx="3512041" cy="182271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Вокруг света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5705" y="2832310"/>
            <a:ext cx="1680004" cy="2121217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3279" y="3450986"/>
            <a:ext cx="1680004" cy="2121217"/>
          </a:xfrm>
          <a:prstGeom prst="rect">
            <a:avLst/>
          </a:prstGeom>
        </p:spPr>
      </p:pic>
      <p:pic>
        <p:nvPicPr>
          <p:cNvPr id="9" name="Рисунок 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0083" y="2832310"/>
            <a:ext cx="1680004" cy="2121217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7" action="ppaction://hlinksldjump" highlightClick="1"/>
          </p:cNvPr>
          <p:cNvSpPr/>
          <p:nvPr/>
        </p:nvSpPr>
        <p:spPr>
          <a:xfrm>
            <a:off x="7776519" y="5635921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96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2428" y="1221670"/>
            <a:ext cx="8328864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1. ...во Франции в знак особого внимания к хозяевам гости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приносят в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качестве новогоднего подарка приносят толстое полено?</a:t>
            </a:r>
            <a:endParaRPr lang="ru-RU" sz="2800" b="1" dirty="0">
              <a:solidFill>
                <a:srgbClr val="FF3399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4396" y="298340"/>
            <a:ext cx="81641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Верите ли вы, что :</a:t>
            </a:r>
            <a:endParaRPr lang="ru-RU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8747" y="3301171"/>
            <a:ext cx="800983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2. …в 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Гвинее в первую новогоднюю ночь принято водить по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улицам слонов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? </a:t>
            </a:r>
            <a:b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2428" y="4379768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3. 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...в Бразилии существует традиция в новогоднюю ночь, пока часы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бьют 12, </a:t>
            </a:r>
          </a:p>
          <a:p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 помощью насоса накачивать футбольный </a:t>
            </a:r>
            <a:endParaRPr lang="ru-RU" sz="2800" b="1" dirty="0" smtClean="0">
              <a:solidFill>
                <a:srgbClr val="FF3399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мяч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? </a:t>
            </a:r>
            <a:r>
              <a:rPr lang="ru-RU" sz="2800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/>
            </a:r>
            <a:br>
              <a:rPr lang="ru-RU" sz="2800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ru-RU" sz="2800" dirty="0">
              <a:solidFill>
                <a:srgbClr val="FF33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6422" y="1131685"/>
            <a:ext cx="1622691" cy="16714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8470" y="2829372"/>
            <a:ext cx="1622691" cy="16714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0438" y="4620633"/>
            <a:ext cx="1563184" cy="1078597"/>
          </a:xfrm>
          <a:prstGeom prst="rect">
            <a:avLst/>
          </a:prstGeom>
        </p:spPr>
      </p:pic>
      <p:sp>
        <p:nvSpPr>
          <p:cNvPr id="13" name="Управляющая кнопка: домой 12">
            <a:hlinkClick r:id="rId5" action="ppaction://hlinksldjump" highlightClick="1"/>
          </p:cNvPr>
          <p:cNvSpPr/>
          <p:nvPr/>
        </p:nvSpPr>
        <p:spPr>
          <a:xfrm>
            <a:off x="7682176" y="5854127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03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8746" y="1221670"/>
            <a:ext cx="8202545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 Испании есть традиция: в момент, когда часы бьют 12, каждый должен съесть 12 виноградин?</a:t>
            </a:r>
            <a:r>
              <a:rPr lang="ru-RU" sz="2800" b="1" dirty="0" smtClean="0"/>
              <a:t> </a:t>
            </a:r>
            <a:endParaRPr lang="ru-RU" sz="2800" b="1" dirty="0">
              <a:solidFill>
                <a:srgbClr val="FF3399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4396" y="298340"/>
            <a:ext cx="81641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Верите ли вы, что :</a:t>
            </a:r>
            <a:endParaRPr lang="ru-RU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1571" y="2977767"/>
            <a:ext cx="800983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2. …в Индии во время наступления Нового года все посыпают друг друга чаем? 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/>
            </a:r>
            <a:b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4396" y="4208873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3.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...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</a:rPr>
              <a:t>в Эфиопии к новогоднему столу подают вареные крокодильи яйца </a:t>
            </a:r>
            <a:r>
              <a:rPr lang="ru-RU" sz="2800" b="1" dirty="0" smtClean="0">
                <a:solidFill>
                  <a:srgbClr val="FF3399"/>
                </a:solidFill>
                <a:latin typeface="Comic Sans MS" panose="030F0702030302020204" pitchFamily="66" charset="0"/>
              </a:rPr>
              <a:t>со скорлупой</a:t>
            </a:r>
            <a:r>
              <a:rPr lang="ru-RU" sz="2800" b="1" dirty="0">
                <a:solidFill>
                  <a:srgbClr val="FF3399"/>
                </a:solidFill>
                <a:latin typeface="Comic Sans MS" panose="030F0702030302020204" pitchFamily="66" charset="0"/>
              </a:rPr>
              <a:t>, выкрашенной в зеленый цвет? </a:t>
            </a:r>
          </a:p>
          <a:p>
            <a:r>
              <a:rPr lang="ru-RU" sz="2800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br>
              <a:rPr lang="ru-RU" sz="2800" dirty="0" smtClean="0">
                <a:solidFill>
                  <a:srgbClr val="FF3399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ru-RU" sz="2800" dirty="0">
              <a:solidFill>
                <a:srgbClr val="FF33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9963" y="879710"/>
            <a:ext cx="1622691" cy="16714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5398" y="4174854"/>
            <a:ext cx="1563184" cy="107859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6422" y="2792157"/>
            <a:ext cx="1563184" cy="1078597"/>
          </a:xfrm>
          <a:prstGeom prst="rect">
            <a:avLst/>
          </a:prstGeom>
        </p:spPr>
      </p:pic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7743567" y="5720672"/>
            <a:ext cx="790833" cy="766119"/>
          </a:xfrm>
          <a:prstGeom prst="actionButtonHome">
            <a:avLst/>
          </a:prstGeom>
          <a:solidFill>
            <a:srgbClr val="6666FF"/>
          </a:solidFill>
          <a:ln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1111</TotalTime>
  <Words>793</Words>
  <Application>Microsoft Office PowerPoint</Application>
  <PresentationFormat>Экран (4:3)</PresentationFormat>
  <Paragraphs>121</Paragraphs>
  <Slides>29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Calibri</vt:lpstr>
      <vt:lpstr>Calibri Light</vt:lpstr>
      <vt:lpstr>Century</vt:lpstr>
      <vt:lpstr>Century Gothic</vt:lpstr>
      <vt:lpstr>Comic Sans MS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Тетусь</dc:creator>
  <cp:lastModifiedBy>Дмитрий Тетусь</cp:lastModifiedBy>
  <cp:revision>110</cp:revision>
  <dcterms:created xsi:type="dcterms:W3CDTF">2013-12-12T19:23:10Z</dcterms:created>
  <dcterms:modified xsi:type="dcterms:W3CDTF">2013-12-18T18:14:33Z</dcterms:modified>
</cp:coreProperties>
</file>