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64" r:id="rId1"/>
  </p:sldMasterIdLst>
  <p:notesMasterIdLst>
    <p:notesMasterId r:id="rId37"/>
  </p:notesMasterIdLst>
  <p:sldIdLst>
    <p:sldId id="256" r:id="rId2"/>
    <p:sldId id="258" r:id="rId3"/>
    <p:sldId id="293" r:id="rId4"/>
    <p:sldId id="262" r:id="rId5"/>
    <p:sldId id="257" r:id="rId6"/>
    <p:sldId id="259" r:id="rId7"/>
    <p:sldId id="296" r:id="rId8"/>
    <p:sldId id="260" r:id="rId9"/>
    <p:sldId id="297" r:id="rId10"/>
    <p:sldId id="263" r:id="rId11"/>
    <p:sldId id="264" r:id="rId12"/>
    <p:sldId id="266" r:id="rId13"/>
    <p:sldId id="267" r:id="rId14"/>
    <p:sldId id="268" r:id="rId15"/>
    <p:sldId id="269" r:id="rId16"/>
    <p:sldId id="295" r:id="rId17"/>
    <p:sldId id="270" r:id="rId18"/>
    <p:sldId id="294" r:id="rId19"/>
    <p:sldId id="271" r:id="rId20"/>
    <p:sldId id="272" r:id="rId21"/>
    <p:sldId id="273" r:id="rId22"/>
    <p:sldId id="291" r:id="rId23"/>
    <p:sldId id="292" r:id="rId24"/>
    <p:sldId id="274" r:id="rId25"/>
    <p:sldId id="275" r:id="rId26"/>
    <p:sldId id="276" r:id="rId27"/>
    <p:sldId id="277" r:id="rId28"/>
    <p:sldId id="278" r:id="rId29"/>
    <p:sldId id="280" r:id="rId30"/>
    <p:sldId id="281" r:id="rId31"/>
    <p:sldId id="265" r:id="rId32"/>
    <p:sldId id="288" r:id="rId33"/>
    <p:sldId id="289" r:id="rId34"/>
    <p:sldId id="290" r:id="rId35"/>
    <p:sldId id="261" r:id="rId3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3073" autoAdjust="0"/>
  </p:normalViewPr>
  <p:slideViewPr>
    <p:cSldViewPr>
      <p:cViewPr varScale="1">
        <p:scale>
          <a:sx n="78" d="100"/>
          <a:sy n="78" d="100"/>
        </p:scale>
        <p:origin x="-92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AC96EB-C6B7-407F-8588-A40A5AC8DDCF}" type="datetimeFigureOut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dirty="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701F0213-0BFF-4202-986A-2D5D8D520F1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EBD684-C12F-4DF9-8E8A-866CFB42E873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2B3CEE9-CE44-4FDB-A4F3-FBC067C21D4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174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2CE9C2A-698A-40DD-8A65-944DC12B8456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3323C84-1162-425E-8DE8-9566E68BD02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222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876830F-DE63-44FA-BF2F-49FC58C2503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427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2656AF-C8E4-455F-B072-365D5C67D11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AE3B01-9732-4ABA-BDA5-F0727891D30B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326AE-F029-49D5-8FAA-28374F2D930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AD6D0-46B3-4258-985F-6B65462B3A66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0D9CCF-5BA6-452E-ABFD-659717A926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78A8D2-A453-493B-823C-1A28D4F5EA43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F3FE3-10E4-463B-A725-1F561F589A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84D69-6A98-4907-B6B8-F0783D968111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08DBD-0CA9-48F1-97B5-E7B99A2307E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16AB48-E049-47DF-9E7B-E82EFE99E3F1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60C7D-7510-4385-98FA-5E2FFD214A3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C27CA-4603-4736-A444-D46DD77C2134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D3BAC-BE22-42C7-850F-086780A6734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174606-466C-4C56-B967-F0337925B437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45DB9B-85A5-4019-81C5-B32F07AE4A8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4B298F-A3B9-4AE8-BD0A-BA7AC2FB79D1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3B4EB0-14EE-433F-9204-92362E082FF5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ED9CE4-C8F0-4060-BB9A-A6D7D83C47BE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95A345-8E79-44D2-86B5-BDE299BDE4B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03346-ACA2-4D36-9D07-EC9A1730284F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CB9E4-F853-4A50-9B1D-CD70C215E37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0B2DC-9BFC-4176-80F9-39B3447A9299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Антонова Г.В.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8C9778-87A9-4F03-AB84-9D8F9CF52C2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F91D2ED-DF69-4277-B58B-8C82953074FA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dirty="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3E694CA-DC67-42D5-AC2E-1607C37EDB5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5" r:id="rId1"/>
    <p:sldLayoutId id="2147484174" r:id="rId2"/>
    <p:sldLayoutId id="2147484173" r:id="rId3"/>
    <p:sldLayoutId id="2147484172" r:id="rId4"/>
    <p:sldLayoutId id="2147484171" r:id="rId5"/>
    <p:sldLayoutId id="2147484170" r:id="rId6"/>
    <p:sldLayoutId id="2147484169" r:id="rId7"/>
    <p:sldLayoutId id="2147484168" r:id="rId8"/>
    <p:sldLayoutId id="2147484167" r:id="rId9"/>
    <p:sldLayoutId id="2147484166" r:id="rId10"/>
    <p:sldLayoutId id="2147484165" r:id="rId11"/>
  </p:sldLayoutIdLst>
  <p:hf sldNum="0" hdr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pedsovet.su/load/321-1-0-32889" TargetMode="External"/><Relationship Id="rId2" Type="http://schemas.openxmlformats.org/officeDocument/2006/relationships/hyperlink" Target="http://alexlarin.net/ege/2014/b102014.html" TargetMode="Externa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573088" y="1011238"/>
            <a:ext cx="8515350" cy="2292350"/>
          </a:xfrm>
        </p:spPr>
      </p:pic>
      <p:pic>
        <p:nvPicPr>
          <p:cNvPr id="3" name="Подзаголовок 2"/>
          <p:cNvPicPr>
            <a:picLocks noGrp="1" noChangeArrowheads="1"/>
          </p:cNvPicPr>
          <p:nvPr>
            <p:ph type="subTitle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498850" y="4937125"/>
            <a:ext cx="5724525" cy="1030288"/>
          </a:xfr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539750" y="41275"/>
            <a:ext cx="8353425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9. Стрелок стреляет по мишени один раз. В случае промаха стрелок делает второй выстрел по той же мишени. Вероятность попасть в мишень при одном выстреле равна 0,6. Найдите вероятность того, что мишень будет поражена (одним из выстрелов).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9552" y="1844824"/>
            <a:ext cx="8424936" cy="2308324"/>
          </a:xfrm>
          <a:prstGeom prst="rect">
            <a:avLst/>
          </a:prstGeom>
          <a:blipFill rotWithShape="1">
            <a:blip r:embed="rId2"/>
            <a:stretch>
              <a:fillRect l="-1158" t="-2116" r="-1085" b="-529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9552" y="4005064"/>
            <a:ext cx="8424936" cy="1569660"/>
          </a:xfrm>
          <a:prstGeom prst="rect">
            <a:avLst/>
          </a:prstGeom>
          <a:blipFill rotWithShape="1">
            <a:blip r:embed="rId3"/>
            <a:stretch>
              <a:fillRect l="-1158" t="-3113" r="-1085" b="-817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FCD6971-6F75-4391-AE94-88DF85D2A9FA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xtBox 1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575" y="701675"/>
            <a:ext cx="8504238" cy="1584325"/>
          </a:xfrm>
          <a:prstGeom prst="rect">
            <a:avLst/>
          </a:prstGeom>
          <a:noFill/>
        </p:spPr>
      </p:pic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2276872"/>
            <a:ext cx="8424936" cy="2309863"/>
          </a:xfrm>
          <a:prstGeom prst="rect">
            <a:avLst/>
          </a:prstGeom>
          <a:blipFill rotWithShape="1">
            <a:blip r:embed="rId3"/>
            <a:stretch>
              <a:fillRect l="-1085" t="-2116" r="-1158" b="-529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9113" y="4652963"/>
            <a:ext cx="3889375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0,84.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9B0A163-02BB-442D-BD4B-1926246A77B4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115888"/>
            <a:ext cx="8497887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10. Две фабрики выпускают одинаковые стёкла для автомобильных фар. Первая фабрика выпускает 25% этих  стёкол, вторая – 75%. Первая фабрика выпускает 4% бракованных стёкол, а вторая – 2%. Найдите вероятность того, что  случайно купленное в магазине стекло окажется бракованным.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5536" y="2276872"/>
            <a:ext cx="8496944" cy="2308324"/>
          </a:xfrm>
          <a:prstGeom prst="rect">
            <a:avLst/>
          </a:prstGeom>
          <a:blipFill rotWithShape="1">
            <a:blip r:embed="rId3"/>
            <a:stretch>
              <a:fillRect l="-1148" t="-2116" r="-1076" b="-529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7544" y="4509120"/>
            <a:ext cx="7632848" cy="629531"/>
          </a:xfrm>
          <a:prstGeom prst="rect">
            <a:avLst/>
          </a:prstGeom>
          <a:blipFill rotWithShape="1">
            <a:blip r:embed="rId4"/>
            <a:stretch>
              <a:fillRect l="-1278" b="-9709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268538" y="5153025"/>
            <a:ext cx="3887787" cy="4603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0,025.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459F0F6-27E7-49C0-BF30-933DDA56FA9F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115888"/>
            <a:ext cx="8569325" cy="230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11. Два завода выпускают одинаковые автомобильные предохранители. Первый завод выпускает 40% предохранителей, второй – 60%. Первый завод выпускает 4% предохранителей, а второй – 3%. Найдите вероятность того, что  случайно выбранный в магазине предохранитель окажется бракованным.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2276872"/>
            <a:ext cx="8568952" cy="2308324"/>
          </a:xfrm>
          <a:prstGeom prst="rect">
            <a:avLst/>
          </a:prstGeom>
          <a:blipFill rotWithShape="1">
            <a:blip r:embed="rId2"/>
            <a:stretch>
              <a:fillRect l="-1067" t="-2116" r="-1778" b="-529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899592" y="4365104"/>
            <a:ext cx="7632848" cy="629531"/>
          </a:xfrm>
          <a:prstGeom prst="rect">
            <a:avLst/>
          </a:prstGeom>
          <a:blipFill rotWithShape="1">
            <a:blip r:embed="rId3"/>
            <a:stretch>
              <a:fillRect l="-1278" b="-8738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59113" y="4994275"/>
            <a:ext cx="3889375" cy="4619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0,034.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086AE060-F4AC-4AF2-BEF3-C62F4CD35C7F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3850" y="188913"/>
            <a:ext cx="864076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12</a:t>
            </a:r>
            <a:r>
              <a:rPr lang="en-US" sz="2400" b="1">
                <a:latin typeface="Calibri" pitchFamily="34" charset="0"/>
              </a:rPr>
              <a:t>. </a:t>
            </a:r>
            <a:r>
              <a:rPr lang="ru-RU" sz="2400" b="1">
                <a:latin typeface="Calibri" pitchFamily="34" charset="0"/>
              </a:rPr>
              <a:t>На соревнования по метанию ядра приехали 5 спортсменов из Сербии, 7 из Хорватии и 3 из Норвегии. Порядок выступлений определяется жеребьёвкой. Найдите вероятность того, что двенадцатым будет выступать спортсмен из Норвегии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5288" y="2060575"/>
            <a:ext cx="8569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 </a:t>
            </a:r>
            <a:r>
              <a:rPr lang="ru-RU" sz="2400" b="1">
                <a:latin typeface="Calibri" pitchFamily="34" charset="0"/>
              </a:rPr>
              <a:t>Общее число случаев (число всех спортсменов) </a:t>
            </a:r>
            <a:r>
              <a:rPr lang="en-US" sz="2400" b="1">
                <a:latin typeface="Calibri" pitchFamily="34" charset="0"/>
              </a:rPr>
              <a:t>n</a:t>
            </a:r>
            <a:r>
              <a:rPr lang="ru-RU" sz="2400" b="1">
                <a:latin typeface="Calibri" pitchFamily="34" charset="0"/>
              </a:rPr>
              <a:t> = 15. Число благоприятных случаев (число спортсменов из Норвегии) </a:t>
            </a:r>
            <a:r>
              <a:rPr lang="en-US" sz="2400" b="1">
                <a:latin typeface="Calibri" pitchFamily="34" charset="0"/>
              </a:rPr>
              <a:t>m = 3.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9552" y="3356992"/>
            <a:ext cx="8784976" cy="624082"/>
          </a:xfrm>
          <a:prstGeom prst="rect">
            <a:avLst/>
          </a:prstGeom>
          <a:blipFill rotWithShape="1">
            <a:blip r:embed="rId2"/>
            <a:stretch>
              <a:fillRect l="-1110" b="-9804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92725" y="4076700"/>
            <a:ext cx="3887788" cy="4619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0,2.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1C1D9CB-BED5-40E8-9580-0BC05685012D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115888"/>
            <a:ext cx="856932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b="1">
                <a:latin typeface="Calibri" pitchFamily="34" charset="0"/>
              </a:rPr>
              <a:t>1</a:t>
            </a:r>
            <a:r>
              <a:rPr lang="ru-RU" sz="2400" b="1">
                <a:latin typeface="Calibri" pitchFamily="34" charset="0"/>
              </a:rPr>
              <a:t>3</a:t>
            </a:r>
            <a:r>
              <a:rPr lang="en-US" sz="2400" b="1">
                <a:latin typeface="Calibri" pitchFamily="34" charset="0"/>
              </a:rPr>
              <a:t>. </a:t>
            </a:r>
            <a:r>
              <a:rPr lang="ru-RU" sz="2400" b="1">
                <a:latin typeface="Calibri" pitchFamily="34" charset="0"/>
              </a:rPr>
              <a:t>Павел Иванович совершает прогулку из точки А по дорожкам парка. На каждой развилке он наудачу выбирает следующую дорожку, не возвращаясь обратно. Схема дорожек показана на рисунке. Найдите вероятность того, что Павел Иванович попадёт в точку </a:t>
            </a:r>
            <a:r>
              <a:rPr lang="en-US" sz="2400" b="1">
                <a:latin typeface="Calibri" pitchFamily="34" charset="0"/>
              </a:rPr>
              <a:t>G.</a:t>
            </a:r>
            <a:endParaRPr lang="ru-RU" sz="2400" b="1">
              <a:latin typeface="Calibri" pitchFamily="34" charset="0"/>
            </a:endParaRPr>
          </a:p>
        </p:txBody>
      </p:sp>
      <p:sp>
        <p:nvSpPr>
          <p:cNvPr id="27" name="TextBox 2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401870" y="1916832"/>
            <a:ext cx="5616116" cy="3002489"/>
          </a:xfrm>
          <a:prstGeom prst="rect">
            <a:avLst/>
          </a:prstGeom>
          <a:blipFill rotWithShape="1">
            <a:blip r:embed="rId3"/>
            <a:stretch>
              <a:fillRect l="-1629" t="-1623" r="-1737" b="-1217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grpSp>
        <p:nvGrpSpPr>
          <p:cNvPr id="30723" name="Группа 5"/>
          <p:cNvGrpSpPr>
            <a:grpSpLocks/>
          </p:cNvGrpSpPr>
          <p:nvPr/>
        </p:nvGrpSpPr>
        <p:grpSpPr bwMode="auto">
          <a:xfrm>
            <a:off x="468313" y="2060575"/>
            <a:ext cx="3041650" cy="2724150"/>
            <a:chOff x="1115616" y="2348880"/>
            <a:chExt cx="3042338" cy="2723530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flipH="1">
              <a:off x="1979411" y="2709161"/>
              <a:ext cx="792341" cy="791982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2771753" y="2709161"/>
              <a:ext cx="630381" cy="863403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flipH="1">
              <a:off x="1331565" y="3501143"/>
              <a:ext cx="647847" cy="431702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>
              <a:off x="1979411" y="3501143"/>
              <a:ext cx="0" cy="936412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979411" y="3501143"/>
              <a:ext cx="576392" cy="647553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flipH="1">
              <a:off x="2933714" y="3572564"/>
              <a:ext cx="468419" cy="649139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3402133" y="3591610"/>
              <a:ext cx="647847" cy="468205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30735" name="TextBox 18"/>
            <p:cNvSpPr txBox="1">
              <a:spLocks noChangeArrowheads="1"/>
            </p:cNvSpPr>
            <p:nvPr/>
          </p:nvSpPr>
          <p:spPr bwMode="auto">
            <a:xfrm>
              <a:off x="2555776" y="2348880"/>
              <a:ext cx="63007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A</a:t>
              </a:r>
              <a:endParaRPr lang="ru-RU" sz="2400" b="1">
                <a:latin typeface="Calibri" pitchFamily="34" charset="0"/>
              </a:endParaRPr>
            </a:p>
          </p:txBody>
        </p:sp>
        <p:sp>
          <p:nvSpPr>
            <p:cNvPr id="30736" name="TextBox 19"/>
            <p:cNvSpPr txBox="1">
              <a:spLocks noChangeArrowheads="1"/>
            </p:cNvSpPr>
            <p:nvPr/>
          </p:nvSpPr>
          <p:spPr bwMode="auto">
            <a:xfrm>
              <a:off x="1619672" y="3183359"/>
              <a:ext cx="4320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C</a:t>
              </a:r>
              <a:endParaRPr lang="ru-RU" sz="2400" b="1">
                <a:latin typeface="Calibri" pitchFamily="34" charset="0"/>
              </a:endParaRPr>
            </a:p>
          </p:txBody>
        </p:sp>
        <p:sp>
          <p:nvSpPr>
            <p:cNvPr id="30737" name="TextBox 20"/>
            <p:cNvSpPr txBox="1">
              <a:spLocks noChangeArrowheads="1"/>
            </p:cNvSpPr>
            <p:nvPr/>
          </p:nvSpPr>
          <p:spPr bwMode="auto">
            <a:xfrm>
              <a:off x="1115616" y="3861048"/>
              <a:ext cx="28803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G</a:t>
              </a:r>
              <a:endParaRPr lang="ru-RU" sz="2400" b="1">
                <a:latin typeface="Calibri" pitchFamily="34" charset="0"/>
              </a:endParaRPr>
            </a:p>
          </p:txBody>
        </p:sp>
        <p:sp>
          <p:nvSpPr>
            <p:cNvPr id="30738" name="TextBox 21"/>
            <p:cNvSpPr txBox="1">
              <a:spLocks noChangeArrowheads="1"/>
            </p:cNvSpPr>
            <p:nvPr/>
          </p:nvSpPr>
          <p:spPr bwMode="auto">
            <a:xfrm>
              <a:off x="1763688" y="4365104"/>
              <a:ext cx="46805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H</a:t>
              </a:r>
              <a:endParaRPr lang="ru-RU" sz="2400" b="1">
                <a:latin typeface="Calibri" pitchFamily="34" charset="0"/>
              </a:endParaRPr>
            </a:p>
          </p:txBody>
        </p:sp>
        <p:sp>
          <p:nvSpPr>
            <p:cNvPr id="30739" name="TextBox 22"/>
            <p:cNvSpPr txBox="1">
              <a:spLocks noChangeArrowheads="1"/>
            </p:cNvSpPr>
            <p:nvPr/>
          </p:nvSpPr>
          <p:spPr bwMode="auto">
            <a:xfrm>
              <a:off x="2339752" y="4047455"/>
              <a:ext cx="216024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F</a:t>
              </a:r>
              <a:endParaRPr lang="ru-RU" sz="2400" b="1">
                <a:latin typeface="Calibri" pitchFamily="34" charset="0"/>
              </a:endParaRPr>
            </a:p>
          </p:txBody>
        </p:sp>
        <p:sp>
          <p:nvSpPr>
            <p:cNvPr id="30740" name="TextBox 23"/>
            <p:cNvSpPr txBox="1">
              <a:spLocks noChangeArrowheads="1"/>
            </p:cNvSpPr>
            <p:nvPr/>
          </p:nvSpPr>
          <p:spPr bwMode="auto">
            <a:xfrm>
              <a:off x="3347864" y="3284984"/>
              <a:ext cx="64807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B</a:t>
              </a:r>
              <a:endParaRPr lang="ru-RU" sz="2400" b="1">
                <a:latin typeface="Calibri" pitchFamily="34" charset="0"/>
              </a:endParaRPr>
            </a:p>
          </p:txBody>
        </p:sp>
        <p:sp>
          <p:nvSpPr>
            <p:cNvPr id="30741" name="TextBox 24"/>
            <p:cNvSpPr txBox="1">
              <a:spLocks noChangeArrowheads="1"/>
            </p:cNvSpPr>
            <p:nvPr/>
          </p:nvSpPr>
          <p:spPr bwMode="auto">
            <a:xfrm>
              <a:off x="2771800" y="4149080"/>
              <a:ext cx="738082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D</a:t>
              </a:r>
              <a:endParaRPr lang="ru-RU" sz="2400" b="1">
                <a:latin typeface="Calibri" pitchFamily="34" charset="0"/>
              </a:endParaRPr>
            </a:p>
          </p:txBody>
        </p:sp>
        <p:sp>
          <p:nvSpPr>
            <p:cNvPr id="30742" name="TextBox 25"/>
            <p:cNvSpPr txBox="1">
              <a:spLocks noChangeArrowheads="1"/>
            </p:cNvSpPr>
            <p:nvPr/>
          </p:nvSpPr>
          <p:spPr bwMode="auto">
            <a:xfrm>
              <a:off x="3707904" y="3933056"/>
              <a:ext cx="450050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latin typeface="Calibri" pitchFamily="34" charset="0"/>
                </a:rPr>
                <a:t>E</a:t>
              </a:r>
              <a:endParaRPr lang="ru-RU" sz="2400" b="1">
                <a:latin typeface="Calibri" pitchFamily="34" charset="0"/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flipH="1">
              <a:off x="1403018" y="3515427"/>
              <a:ext cx="576393" cy="1080841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30744" name="TextBox 29"/>
            <p:cNvSpPr txBox="1">
              <a:spLocks noChangeArrowheads="1"/>
            </p:cNvSpPr>
            <p:nvPr/>
          </p:nvSpPr>
          <p:spPr bwMode="auto">
            <a:xfrm>
              <a:off x="1259632" y="4610745"/>
              <a:ext cx="432048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latin typeface="Calibri" pitchFamily="34" charset="0"/>
                </a:rPr>
                <a:t>К</a:t>
              </a:r>
            </a:p>
          </p:txBody>
        </p:sp>
      </p:grpSp>
      <p:sp>
        <p:nvSpPr>
          <p:cNvPr id="31" name="TextBox 30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4737984"/>
            <a:ext cx="8640960" cy="995272"/>
          </a:xfrm>
          <a:prstGeom prst="rect">
            <a:avLst/>
          </a:prstGeom>
          <a:blipFill rotWithShape="1">
            <a:blip r:embed="rId4"/>
            <a:stretch>
              <a:fillRect l="-1058" t="-4908" r="-1058" b="-552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351088" y="5532438"/>
            <a:ext cx="3887787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1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2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5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0E25B80-D4EC-4D93-8985-1BB810123D0D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extBox 1"/>
          <p:cNvSpPr txBox="1">
            <a:spLocks noChangeArrowheads="1"/>
          </p:cNvSpPr>
          <p:nvPr/>
        </p:nvSpPr>
        <p:spPr bwMode="auto">
          <a:xfrm>
            <a:off x="395288" y="573088"/>
            <a:ext cx="8748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>
                <a:latin typeface="Calibri" pitchFamily="34" charset="0"/>
              </a:rPr>
              <a:t>1</a:t>
            </a:r>
            <a:r>
              <a:rPr lang="ru-RU" sz="2400" b="1">
                <a:latin typeface="Calibri" pitchFamily="34" charset="0"/>
              </a:rPr>
              <a:t>4</a:t>
            </a:r>
            <a:r>
              <a:rPr lang="en-US" sz="2400" b="1">
                <a:latin typeface="Calibri" pitchFamily="34" charset="0"/>
              </a:rPr>
              <a:t>. </a:t>
            </a:r>
            <a:r>
              <a:rPr lang="ru-RU" sz="2400" b="1">
                <a:latin typeface="Calibri" pitchFamily="34" charset="0"/>
              </a:rPr>
              <a:t>Вася, Петя, Коля и Лёша бросили жребий – кому начинать игру. Найдите вероятность того, что начинать игру должен будет Петя.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5288" y="1931988"/>
            <a:ext cx="86407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 </a:t>
            </a:r>
            <a:r>
              <a:rPr lang="ru-RU" sz="2400" b="1">
                <a:latin typeface="Calibri" pitchFamily="34" charset="0"/>
              </a:rPr>
              <a:t>Обозначим через </a:t>
            </a:r>
            <a:r>
              <a:rPr lang="en-US" sz="2400" b="1" i="1">
                <a:latin typeface="Calibri" pitchFamily="34" charset="0"/>
              </a:rPr>
              <a:t>A</a:t>
            </a:r>
            <a:r>
              <a:rPr lang="ru-RU" sz="2400" b="1" i="1"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событие «начинает игру Петя». Тогда количество благоприятствующих исходов </a:t>
            </a:r>
            <a:r>
              <a:rPr lang="en-US" sz="2400" b="1">
                <a:latin typeface="Calibri" pitchFamily="34" charset="0"/>
              </a:rPr>
              <a:t>m = 1, </a:t>
            </a:r>
            <a:r>
              <a:rPr lang="ru-RU" sz="2400" b="1">
                <a:latin typeface="Calibri" pitchFamily="34" charset="0"/>
              </a:rPr>
              <a:t>а общее число равновозможных исходов </a:t>
            </a:r>
            <a:r>
              <a:rPr lang="en-US" sz="2400" b="1" i="1">
                <a:latin typeface="Calibri" pitchFamily="34" charset="0"/>
              </a:rPr>
              <a:t>n </a:t>
            </a:r>
            <a:r>
              <a:rPr lang="en-US" sz="2400" b="1">
                <a:latin typeface="Calibri" pitchFamily="34" charset="0"/>
              </a:rPr>
              <a:t>(</a:t>
            </a:r>
            <a:r>
              <a:rPr lang="ru-RU" sz="2400" b="1">
                <a:latin typeface="Calibri" pitchFamily="34" charset="0"/>
              </a:rPr>
              <a:t>начинает игру Петя, начинает игру Вася, начинает игру Коля, начинает игру Лёша). </a:t>
            </a:r>
            <a:endParaRPr lang="ru-RU" sz="2400" b="1">
              <a:solidFill>
                <a:srgbClr val="C00000"/>
              </a:solidFill>
              <a:latin typeface="Calibri" pitchFamily="34" charset="0"/>
            </a:endParaRPr>
          </a:p>
        </p:txBody>
      </p:sp>
      <p:pic>
        <p:nvPicPr>
          <p:cNvPr id="4" name="TextBox 3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55775" y="3565525"/>
            <a:ext cx="7285038" cy="658813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859338" y="4335463"/>
            <a:ext cx="3889375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1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2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5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DB9DAAB-7340-4CAA-9A80-D5C0A882A337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836613"/>
            <a:ext cx="8496300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600" b="1">
                <a:latin typeface="Calibri" pitchFamily="34" charset="0"/>
              </a:rPr>
              <a:t>1</a:t>
            </a:r>
            <a:r>
              <a:rPr lang="ru-RU" sz="2600" b="1">
                <a:latin typeface="Calibri" pitchFamily="34" charset="0"/>
              </a:rPr>
              <a:t>5</a:t>
            </a:r>
            <a:r>
              <a:rPr lang="en-US" sz="2600" b="1">
                <a:latin typeface="Calibri" pitchFamily="34" charset="0"/>
              </a:rPr>
              <a:t>.</a:t>
            </a:r>
            <a:r>
              <a:rPr lang="ru-RU" sz="2600" b="1">
                <a:latin typeface="Calibri" pitchFamily="34" charset="0"/>
              </a:rPr>
              <a:t> Катя дважды бросает игральный кубик. В сумме у неё выпало 6 очков. Найдите вероятность того, что при одном из бросков выпало 5 очков. 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0225" y="2565400"/>
            <a:ext cx="8207375" cy="129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600" b="1">
                <a:latin typeface="Calibri" pitchFamily="34" charset="0"/>
              </a:rPr>
              <a:t>Общее число случаев </a:t>
            </a:r>
            <a:r>
              <a:rPr lang="en-US" sz="2600" b="1">
                <a:latin typeface="Calibri" pitchFamily="34" charset="0"/>
              </a:rPr>
              <a:t>n = 5 ((1</a:t>
            </a:r>
            <a:r>
              <a:rPr lang="ru-RU" sz="2600" b="1">
                <a:latin typeface="Calibri" pitchFamily="34" charset="0"/>
              </a:rPr>
              <a:t>,5); (5,1); (2,4); (4,2); (3,3)). Число благоприятных случаев (комбинации </a:t>
            </a:r>
            <a:r>
              <a:rPr lang="en-US" sz="2600" b="1">
                <a:latin typeface="Calibri" pitchFamily="34" charset="0"/>
              </a:rPr>
              <a:t>(1</a:t>
            </a:r>
            <a:r>
              <a:rPr lang="ru-RU" sz="2600" b="1">
                <a:latin typeface="Calibri" pitchFamily="34" charset="0"/>
              </a:rPr>
              <a:t>,5); (5,1)) </a:t>
            </a:r>
            <a:r>
              <a:rPr lang="en-US" sz="2600" b="1">
                <a:latin typeface="Calibri" pitchFamily="34" charset="0"/>
              </a:rPr>
              <a:t>m = 2. </a:t>
            </a:r>
            <a:r>
              <a:rPr lang="ru-RU" sz="2600" b="1">
                <a:latin typeface="Calibri" pitchFamily="34" charset="0"/>
              </a:rPr>
              <a:t> </a:t>
            </a:r>
            <a:endParaRPr lang="ru-RU" sz="2600">
              <a:latin typeface="Calibri" pitchFamily="34" charset="0"/>
            </a:endParaRPr>
          </a:p>
        </p:txBody>
      </p:sp>
      <p:pic>
        <p:nvPicPr>
          <p:cNvPr id="4" name="TextBox 3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3" y="3786188"/>
            <a:ext cx="8472487" cy="68262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484438" y="4581525"/>
            <a:ext cx="3887787" cy="49212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sz="2600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</a:t>
            </a:r>
            <a:r>
              <a:rPr lang="en-US" sz="2600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4</a:t>
            </a:r>
            <a:r>
              <a:rPr lang="ru-RU" sz="2600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  <a:endParaRPr lang="ru-RU" sz="2600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8788A81-9C1E-466C-A874-0602C2A8F028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1619250" y="2060575"/>
            <a:ext cx="62658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C00000"/>
                </a:solidFill>
                <a:latin typeface="Calibri" pitchFamily="34" charset="0"/>
              </a:rPr>
              <a:t>Решение:</a:t>
            </a:r>
            <a:endParaRPr lang="ru-RU" sz="2800" i="1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95288" y="68263"/>
            <a:ext cx="8569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b="1">
                <a:latin typeface="Calibri" pitchFamily="34" charset="0"/>
              </a:rPr>
              <a:t>1</a:t>
            </a:r>
            <a:r>
              <a:rPr lang="ru-RU" sz="2400" b="1">
                <a:latin typeface="Calibri" pitchFamily="34" charset="0"/>
              </a:rPr>
              <a:t>6</a:t>
            </a:r>
            <a:r>
              <a:rPr lang="en-US" sz="2400" b="1">
                <a:latin typeface="Calibri" pitchFamily="34" charset="0"/>
              </a:rPr>
              <a:t>.</a:t>
            </a:r>
            <a:r>
              <a:rPr lang="ru-RU" sz="2400" b="1">
                <a:latin typeface="Calibri" pitchFamily="34" charset="0"/>
              </a:rPr>
              <a:t> Люда дважды бросает игральный кубик. В сумме у неё выпало 9 очков. Найдите вероятность того, что при первом броске выпало 5 очков. 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5288" y="1125538"/>
            <a:ext cx="842486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</a:t>
            </a:r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Общее число случаев </a:t>
            </a:r>
            <a:r>
              <a:rPr lang="en-US" sz="2400" b="1" i="1">
                <a:latin typeface="Calibri" pitchFamily="34" charset="0"/>
              </a:rPr>
              <a:t>n</a:t>
            </a:r>
            <a:r>
              <a:rPr lang="en-US" sz="2400" b="1">
                <a:latin typeface="Calibri" pitchFamily="34" charset="0"/>
              </a:rPr>
              <a:t> = </a:t>
            </a:r>
            <a:r>
              <a:rPr lang="ru-RU" sz="2400" b="1">
                <a:latin typeface="Calibri" pitchFamily="34" charset="0"/>
              </a:rPr>
              <a:t>4</a:t>
            </a:r>
            <a:r>
              <a:rPr lang="en-US" sz="2400" b="1">
                <a:latin typeface="Calibri" pitchFamily="34" charset="0"/>
              </a:rPr>
              <a:t> ((</a:t>
            </a:r>
            <a:r>
              <a:rPr lang="ru-RU" sz="2400" b="1">
                <a:latin typeface="Calibri" pitchFamily="34" charset="0"/>
              </a:rPr>
              <a:t>3,6);  (4,5); (5,4);  (6,3)). Число благоприятных случаев </a:t>
            </a:r>
            <a:r>
              <a:rPr lang="en-US" sz="2400" b="1" i="1">
                <a:latin typeface="Calibri" pitchFamily="34" charset="0"/>
              </a:rPr>
              <a:t>m</a:t>
            </a:r>
            <a:r>
              <a:rPr lang="en-US" sz="2400" b="1">
                <a:latin typeface="Calibri" pitchFamily="34" charset="0"/>
              </a:rPr>
              <a:t> = </a:t>
            </a:r>
            <a:r>
              <a:rPr lang="ru-RU" sz="2400" b="1">
                <a:latin typeface="Calibri" pitchFamily="34" charset="0"/>
              </a:rPr>
              <a:t>1 (комбинация  (5,4))</a:t>
            </a:r>
            <a:r>
              <a:rPr lang="en-US" sz="2400" b="1">
                <a:latin typeface="Calibri" pitchFamily="34" charset="0"/>
              </a:rPr>
              <a:t>. </a:t>
            </a:r>
            <a:r>
              <a:rPr lang="ru-RU" sz="2400" b="1">
                <a:latin typeface="Calibri" pitchFamily="34" charset="0"/>
              </a:rPr>
              <a:t> 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5536" y="1844824"/>
            <a:ext cx="8748464" cy="647357"/>
          </a:xfrm>
          <a:prstGeom prst="rect">
            <a:avLst/>
          </a:prstGeom>
          <a:blipFill rotWithShape="1">
            <a:blip r:embed="rId2"/>
            <a:stretch>
              <a:fillRect l="-1115" b="-566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292725" y="2349500"/>
            <a:ext cx="3887788" cy="460375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0,25.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8" y="2781300"/>
            <a:ext cx="8748712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17. Таня и Нина играют в кости. Они бросают кость по одному разу. Выигрывает тот, кто выбросил больше очков. Если очков выпало поровну, то наступает ничья. В сумме выпало 6 очков. Найдите вероятность того, что Таня выиграла.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468313" y="4183063"/>
            <a:ext cx="8504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</a:t>
            </a:r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Общее число случаев </a:t>
            </a:r>
            <a:r>
              <a:rPr lang="en-US" sz="2400" b="1" i="1">
                <a:latin typeface="Calibri" pitchFamily="34" charset="0"/>
              </a:rPr>
              <a:t>n</a:t>
            </a:r>
            <a:r>
              <a:rPr lang="en-US" sz="2400" b="1">
                <a:latin typeface="Calibri" pitchFamily="34" charset="0"/>
              </a:rPr>
              <a:t> = </a:t>
            </a:r>
            <a:r>
              <a:rPr lang="ru-RU" sz="2400" b="1">
                <a:latin typeface="Calibri" pitchFamily="34" charset="0"/>
              </a:rPr>
              <a:t>5</a:t>
            </a:r>
            <a:r>
              <a:rPr lang="en-US" sz="2400" b="1">
                <a:latin typeface="Calibri" pitchFamily="34" charset="0"/>
              </a:rPr>
              <a:t> ((</a:t>
            </a:r>
            <a:r>
              <a:rPr lang="ru-RU" sz="2400" b="1">
                <a:latin typeface="Calibri" pitchFamily="34" charset="0"/>
              </a:rPr>
              <a:t>1,5);  (2,4); (3,3);  (4,2); (5,1)). Число благоприятных случаев </a:t>
            </a:r>
            <a:r>
              <a:rPr lang="en-US" sz="2400" b="1" i="1">
                <a:latin typeface="Calibri" pitchFamily="34" charset="0"/>
              </a:rPr>
              <a:t>m</a:t>
            </a:r>
            <a:r>
              <a:rPr lang="en-US" sz="2400" b="1">
                <a:latin typeface="Calibri" pitchFamily="34" charset="0"/>
              </a:rPr>
              <a:t> = </a:t>
            </a:r>
            <a:r>
              <a:rPr lang="ru-RU" sz="2400" b="1">
                <a:latin typeface="Calibri" pitchFamily="34" charset="0"/>
              </a:rPr>
              <a:t>2 (комбинации  (1,5); (2,4)  или (4,2); (5,1))</a:t>
            </a:r>
            <a:r>
              <a:rPr lang="en-US" sz="2400" b="1">
                <a:latin typeface="Calibri" pitchFamily="34" charset="0"/>
              </a:rPr>
              <a:t>. </a:t>
            </a:r>
            <a:r>
              <a:rPr lang="ru-RU" sz="2400" b="1">
                <a:latin typeface="Calibri" pitchFamily="34" charset="0"/>
              </a:rPr>
              <a:t> 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31640" y="5130904"/>
            <a:ext cx="7964760" cy="647357"/>
          </a:xfrm>
          <a:prstGeom prst="rect">
            <a:avLst/>
          </a:prstGeom>
          <a:blipFill rotWithShape="1">
            <a:blip r:embed="rId3"/>
            <a:stretch>
              <a:fillRect l="-1148" b="-566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39975" y="5630863"/>
            <a:ext cx="3887788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0,4.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Дата 9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11D5197-F961-435B-B74C-51C43D91880B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7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84163" y="404813"/>
            <a:ext cx="868045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b="1">
                <a:latin typeface="Calibri" pitchFamily="34" charset="0"/>
              </a:rPr>
              <a:t>1</a:t>
            </a:r>
            <a:r>
              <a:rPr lang="ru-RU" sz="2400" b="1">
                <a:latin typeface="Calibri" pitchFamily="34" charset="0"/>
              </a:rPr>
              <a:t>8</a:t>
            </a:r>
            <a:r>
              <a:rPr lang="en-US" sz="2400" b="1">
                <a:latin typeface="Calibri" pitchFamily="34" charset="0"/>
              </a:rPr>
              <a:t>. </a:t>
            </a:r>
            <a:r>
              <a:rPr lang="ru-RU" sz="2400" b="1">
                <a:latin typeface="Calibri" pitchFamily="34" charset="0"/>
              </a:rPr>
              <a:t>Найдите вероятность того, что при бросании двух кубиков на каждом выпадет менее 4 очков.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5536" y="1106876"/>
            <a:ext cx="8424936" cy="1386020"/>
          </a:xfrm>
          <a:prstGeom prst="rect">
            <a:avLst/>
          </a:prstGeom>
          <a:blipFill rotWithShape="1">
            <a:blip r:embed="rId3"/>
            <a:stretch>
              <a:fillRect l="-1158" t="-3524" r="-1085" b="-2203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995738" y="1984375"/>
            <a:ext cx="43211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0,25.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95288" y="2420938"/>
            <a:ext cx="85693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19. При двукратном бросании игрального кубика в сумме выпало 6 очков. Найдите вероятность того, что в первый раз выпало меньше 3 очков.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750" y="3500438"/>
            <a:ext cx="84248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solidFill>
                  <a:srgbClr val="C00000"/>
                </a:solidFill>
                <a:latin typeface="Calibri" pitchFamily="34" charset="0"/>
              </a:rPr>
              <a:t>Решение: </a:t>
            </a:r>
            <a:r>
              <a:rPr lang="ru-RU" sz="2400" b="1">
                <a:latin typeface="Calibri" pitchFamily="34" charset="0"/>
              </a:rPr>
              <a:t>Общее число случаев </a:t>
            </a:r>
            <a:r>
              <a:rPr lang="en-US" sz="2400" b="1">
                <a:latin typeface="Calibri" pitchFamily="34" charset="0"/>
              </a:rPr>
              <a:t>n = 5 (</a:t>
            </a:r>
            <a:r>
              <a:rPr lang="ru-RU" sz="2400" b="1">
                <a:latin typeface="Calibri" pitchFamily="34" charset="0"/>
              </a:rPr>
              <a:t>комбинации </a:t>
            </a:r>
            <a:r>
              <a:rPr lang="en-US" sz="2400" b="1">
                <a:latin typeface="Calibri" pitchFamily="34" charset="0"/>
              </a:rPr>
              <a:t>(1</a:t>
            </a:r>
            <a:r>
              <a:rPr lang="ru-RU" sz="2400" b="1">
                <a:latin typeface="Calibri" pitchFamily="34" charset="0"/>
              </a:rPr>
              <a:t>,5); (5,1); (2,4); (4,2); (3,3)). Число благоприятных случаев (комбинации </a:t>
            </a:r>
            <a:r>
              <a:rPr lang="en-US" sz="2400" b="1">
                <a:latin typeface="Calibri" pitchFamily="34" charset="0"/>
              </a:rPr>
              <a:t>(1</a:t>
            </a:r>
            <a:r>
              <a:rPr lang="ru-RU" sz="2400" b="1">
                <a:latin typeface="Calibri" pitchFamily="34" charset="0"/>
              </a:rPr>
              <a:t>,5); (2,4)) </a:t>
            </a:r>
            <a:r>
              <a:rPr lang="en-US" sz="2400" b="1">
                <a:latin typeface="Calibri" pitchFamily="34" charset="0"/>
              </a:rPr>
              <a:t>m = 2. </a:t>
            </a:r>
            <a:r>
              <a:rPr lang="ru-RU" sz="2400" b="1">
                <a:latin typeface="Calibri" pitchFamily="34" charset="0"/>
              </a:rPr>
              <a:t> 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83568" y="4509120"/>
            <a:ext cx="8136904" cy="647357"/>
          </a:xfrm>
          <a:prstGeom prst="rect">
            <a:avLst/>
          </a:prstGeom>
          <a:blipFill rotWithShape="1">
            <a:blip r:embed="rId4"/>
            <a:stretch>
              <a:fillRect l="-1124" b="-566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663825" y="5086350"/>
            <a:ext cx="3887788" cy="4619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4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5848" name="TextBox 5"/>
          <p:cNvSpPr txBox="1">
            <a:spLocks noChangeArrowheads="1"/>
          </p:cNvSpPr>
          <p:nvPr/>
        </p:nvSpPr>
        <p:spPr bwMode="auto">
          <a:xfrm>
            <a:off x="1476375" y="5732463"/>
            <a:ext cx="25193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D97A4A1-751C-4569-BA26-B6C4197FC890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TextBox 2"/>
          <p:cNvSpPr txBox="1">
            <a:spLocks noChangeArrowheads="1"/>
          </p:cNvSpPr>
          <p:nvPr/>
        </p:nvSpPr>
        <p:spPr bwMode="auto">
          <a:xfrm>
            <a:off x="684213" y="260350"/>
            <a:ext cx="8135937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1. В чемпионате мира участвуют 16 команд. С помощью жребия их нужно разделить на четыре группы по четыре команды в каждой. В ящике вперемешку лежат карточки с номерами групп: </a:t>
            </a:r>
          </a:p>
          <a:p>
            <a:pPr algn="just"/>
            <a:r>
              <a:rPr lang="ru-RU" sz="2400" b="1">
                <a:latin typeface="Calibri" pitchFamily="34" charset="0"/>
              </a:rPr>
              <a:t>1, 1, 1, 1, 2, 2, 2, 2, 3, 3, 3, 3, 4, 4, 4, 4. Капитаны команд тянут по одной карточке. Какова вероятность того, что команда России окажется во второй группе?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5650" y="2852738"/>
            <a:ext cx="82089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</a:t>
            </a:r>
            <a:r>
              <a:rPr lang="ru-RU" sz="2400" b="1">
                <a:latin typeface="Calibri" pitchFamily="34" charset="0"/>
              </a:rPr>
              <a:t> Обозначим через А событие «команда России во второй группе». Тогда количество благоприятных событий </a:t>
            </a:r>
            <a:r>
              <a:rPr lang="en-US" sz="2400" b="1">
                <a:latin typeface="Calibri" pitchFamily="34" charset="0"/>
              </a:rPr>
              <a:t>m</a:t>
            </a:r>
            <a:r>
              <a:rPr lang="ru-RU" sz="2400" b="1">
                <a:latin typeface="Calibri" pitchFamily="34" charset="0"/>
              </a:rPr>
              <a:t>  = 4 (четыре карточки с номером 2), а общее число равновозможных событий </a:t>
            </a:r>
            <a:r>
              <a:rPr lang="en-US" sz="2400" b="1">
                <a:latin typeface="Calibri" pitchFamily="34" charset="0"/>
              </a:rPr>
              <a:t>n = 16 (16 </a:t>
            </a:r>
            <a:r>
              <a:rPr lang="ru-RU" sz="2400" b="1">
                <a:latin typeface="Calibri" pitchFamily="34" charset="0"/>
              </a:rPr>
              <a:t>карточек</a:t>
            </a:r>
            <a:r>
              <a:rPr lang="en-US" sz="2400" b="1">
                <a:latin typeface="Calibri" pitchFamily="34" charset="0"/>
              </a:rPr>
              <a:t>)</a:t>
            </a:r>
            <a:r>
              <a:rPr lang="ru-RU" sz="2400" b="1">
                <a:latin typeface="Calibri" pitchFamily="34" charset="0"/>
              </a:rPr>
              <a:t>.  </a:t>
            </a:r>
          </a:p>
        </p:txBody>
      </p:sp>
      <p:pic>
        <p:nvPicPr>
          <p:cNvPr id="5" name="TextBox 4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325" y="4359275"/>
            <a:ext cx="8004175" cy="1004888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059113" y="5229225"/>
            <a:ext cx="38893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0,25.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B73C8F6-3600-4005-9E5B-288059D053CF}" type="datetime1">
              <a:rPr lang="ru-RU">
                <a:solidFill>
                  <a:schemeClr val="tx2">
                    <a:lumMod val="20000"/>
                    <a:lumOff val="80000"/>
                  </a:schemeClr>
                </a:solidFill>
              </a:rPr>
              <a:pPr>
                <a:defRPr/>
              </a:pPr>
              <a:t>27.03.2014</a:t>
            </a:fld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44450"/>
            <a:ext cx="87137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20. Перед началом футбольного матча судья бросает монету, чтобы определить, какая из команд будет первая владеть мячом. Команда «Меркурий» по очереди играет с командами «Марс», «Юпитер» и «Уран». Найдите вероятность того, что во всех матчах право владеть мячом выиграет команда «Меркурий».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2204864"/>
            <a:ext cx="8640960" cy="2472600"/>
          </a:xfrm>
          <a:prstGeom prst="rect">
            <a:avLst/>
          </a:prstGeom>
          <a:blipFill rotWithShape="1">
            <a:blip r:embed="rId2"/>
            <a:stretch>
              <a:fillRect l="-1058" t="-1975" r="-987" b="-1728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916238" y="4508500"/>
            <a:ext cx="4319587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0,125.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01F9E1A-E39A-4248-B772-91269246C897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520" y="994474"/>
            <a:ext cx="8712968" cy="1570430"/>
          </a:xfrm>
          <a:prstGeom prst="rect">
            <a:avLst/>
          </a:prstGeom>
          <a:blipFill rotWithShape="1">
            <a:blip r:embed="rId2"/>
            <a:stretch>
              <a:fillRect l="-1049" t="-3101" r="-1049" b="-7752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2642136"/>
            <a:ext cx="8640960" cy="1938992"/>
          </a:xfrm>
          <a:prstGeom prst="rect">
            <a:avLst/>
          </a:prstGeom>
          <a:blipFill rotWithShape="1">
            <a:blip r:embed="rId3"/>
            <a:stretch>
              <a:fillRect l="-1058" t="-2516" r="-1058" b="-6289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4213" y="4695825"/>
            <a:ext cx="633571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0,125.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8309B5E-41B9-4314-8899-71FE53C6B2C4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  <p:sp>
        <p:nvSpPr>
          <p:cNvPr id="38918" name="TextBox 6"/>
          <p:cNvSpPr txBox="1">
            <a:spLocks noChangeArrowheads="1"/>
          </p:cNvSpPr>
          <p:nvPr/>
        </p:nvSpPr>
        <p:spPr bwMode="auto">
          <a:xfrm>
            <a:off x="1042988" y="385763"/>
            <a:ext cx="619283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C00000"/>
                </a:solidFill>
                <a:latin typeface="Calibri" pitchFamily="34" charset="0"/>
              </a:rPr>
              <a:t>2 способ решения:</a:t>
            </a:r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31750"/>
            <a:ext cx="8713788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21. Перед началом футбольного матча судья бросает монету, чтобы определить, какая из команд будет первая владеть мячом. Команда «Хуторянка» по очереди играет с командами «Радуга», «Дружба», «Заря» и «Воля». Найдите вероятность того, что команда «Хуторянка» будет первой владеть мячом  только в первых двух играх.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520" y="2204864"/>
            <a:ext cx="8712968" cy="1570430"/>
          </a:xfrm>
          <a:prstGeom prst="rect">
            <a:avLst/>
          </a:prstGeom>
          <a:blipFill rotWithShape="1">
            <a:blip r:embed="rId2"/>
            <a:stretch>
              <a:fillRect l="-1049" t="-3113" r="-5385" b="-817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520" y="3645024"/>
            <a:ext cx="8712968" cy="1938992"/>
          </a:xfrm>
          <a:prstGeom prst="rect">
            <a:avLst/>
          </a:prstGeom>
          <a:blipFill rotWithShape="1">
            <a:blip r:embed="rId3"/>
            <a:stretch>
              <a:fillRect l="-1049" t="-2516" r="-1049" b="-6289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-468313" y="5583238"/>
            <a:ext cx="63357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0,0625.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1F5C369-93CA-478F-A28E-D46F15ED5440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3850" y="31750"/>
            <a:ext cx="8640763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22. Перед началом матча по водному поло судья устанавливает мяч в центр бассейна, и от каждой команды к мячу плывёт игрок, чтобы первым завладеть мячом. Вероятность выиграть мяч у игроков равны. Команда «Русалочка» по очереди играет с командами «Наяда», «Ундина» и «Ариэль». Найдите вероятность того, что во втором матче  команда «Русалочка» выиграет мяч в начале игры, а в двух других проиграет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2924944"/>
            <a:ext cx="8640960" cy="1938992"/>
          </a:xfrm>
          <a:prstGeom prst="rect">
            <a:avLst/>
          </a:prstGeom>
          <a:blipFill rotWithShape="1">
            <a:blip r:embed="rId2"/>
            <a:stretch>
              <a:fillRect l="-1058" t="-2516" r="-5360" b="-6289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4792230"/>
            <a:ext cx="8640960" cy="1232966"/>
          </a:xfrm>
          <a:prstGeom prst="rect">
            <a:avLst/>
          </a:prstGeom>
          <a:blipFill rotWithShape="1">
            <a:blip r:embed="rId3"/>
            <a:stretch>
              <a:fillRect l="-1058" t="-3960" r="-1058" b="-792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5300" y="5413375"/>
            <a:ext cx="633571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0,125.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D2ECA83D-F5FC-42FC-AD69-851B9FF7C7C0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extBox 1"/>
          <p:cNvSpPr txBox="1">
            <a:spLocks noChangeArrowheads="1"/>
          </p:cNvSpPr>
          <p:nvPr/>
        </p:nvSpPr>
        <p:spPr bwMode="auto">
          <a:xfrm>
            <a:off x="395288" y="692150"/>
            <a:ext cx="8640762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600" b="1">
                <a:latin typeface="Calibri" pitchFamily="34" charset="0"/>
              </a:rPr>
              <a:t>23.  В некоторой местности утро в июле может быть либо ясным, либо пасмурным. Наблюдения показали:</a:t>
            </a:r>
          </a:p>
          <a:p>
            <a:pPr algn="just"/>
            <a:r>
              <a:rPr lang="ru-RU" sz="2600" b="1">
                <a:latin typeface="Calibri" pitchFamily="34" charset="0"/>
              </a:rPr>
              <a:t>  1) Если июльское утро ясное, то вероятность дождя в этот день 0,1.</a:t>
            </a:r>
          </a:p>
          <a:p>
            <a:pPr algn="just"/>
            <a:r>
              <a:rPr lang="ru-RU" sz="2600" b="1">
                <a:latin typeface="Calibri" pitchFamily="34" charset="0"/>
              </a:rPr>
              <a:t>  2) Если июльское утро пасмурное, то вероятность дождя в течение дня равна 0,5.</a:t>
            </a:r>
          </a:p>
          <a:p>
            <a:pPr algn="just"/>
            <a:r>
              <a:rPr lang="ru-RU" sz="2600" b="1">
                <a:latin typeface="Calibri" pitchFamily="34" charset="0"/>
              </a:rPr>
              <a:t>  3) Вероятность того, что утро в июле будет пасмурным, равна 0,2.</a:t>
            </a:r>
          </a:p>
          <a:p>
            <a:pPr algn="just"/>
            <a:r>
              <a:rPr lang="ru-RU" sz="2600" b="1">
                <a:latin typeface="Calibri" pitchFamily="34" charset="0"/>
              </a:rPr>
              <a:t>  Найдите вероятность того, что в случайно взятый июльский день дождя не будет.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A4D6627-882E-49D2-9F1F-4EF07383E6C3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251520" y="188640"/>
            <a:ext cx="8928992" cy="3416320"/>
          </a:xfrm>
          <a:prstGeom prst="rect">
            <a:avLst/>
          </a:prstGeom>
          <a:blipFill rotWithShape="1">
            <a:blip r:embed="rId2"/>
            <a:stretch>
              <a:fillRect l="-1024" t="-1429" r="-1775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2420888"/>
            <a:ext cx="8820472" cy="1938992"/>
          </a:xfrm>
          <a:prstGeom prst="rect">
            <a:avLst/>
          </a:prstGeom>
          <a:blipFill rotWithShape="1">
            <a:blip r:embed="rId3"/>
            <a:stretch>
              <a:fillRect l="-1037" t="-2516" r="-1728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5536" y="3861048"/>
            <a:ext cx="8496944" cy="1200329"/>
          </a:xfrm>
          <a:prstGeom prst="rect">
            <a:avLst/>
          </a:prstGeom>
          <a:blipFill rotWithShape="1">
            <a:blip r:embed="rId4"/>
            <a:stretch>
              <a:fillRect l="-1148" t="-4061" b="-1066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425" y="4830763"/>
            <a:ext cx="633730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0,82.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91D8AE0-0DF2-462B-9A3A-E84C90B849AC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115888"/>
            <a:ext cx="8785225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24. В торговом центре два одинаковых автомата продают кофе. Вероятность того, что к концу дня в автомате закончится кофе, равна 0,3. Вероятность того, что кофе закончится в обоих автоматах, равна 0,12. Найдите вероятность того, что к концу дня кофе останется в обоих автоматах.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23850" y="1989138"/>
            <a:ext cx="85693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 Первый способ. </a:t>
            </a:r>
            <a:r>
              <a:rPr lang="ru-RU" sz="2400" b="1">
                <a:latin typeface="Calibri" pitchFamily="34" charset="0"/>
              </a:rPr>
              <a:t>Обозначим через </a:t>
            </a:r>
            <a:r>
              <a:rPr lang="ru-RU" sz="2400" b="1" i="1">
                <a:latin typeface="Calibri" pitchFamily="34" charset="0"/>
              </a:rPr>
              <a:t>А </a:t>
            </a:r>
            <a:r>
              <a:rPr lang="ru-RU" sz="2400" b="1">
                <a:latin typeface="Calibri" pitchFamily="34" charset="0"/>
              </a:rPr>
              <a:t>событие «кофе закончится в первом автомате», через </a:t>
            </a:r>
            <a:r>
              <a:rPr lang="ru-RU" sz="2400" b="1" i="1">
                <a:latin typeface="Calibri" pitchFamily="34" charset="0"/>
              </a:rPr>
              <a:t>В  событие  </a:t>
            </a:r>
            <a:r>
              <a:rPr lang="ru-RU" sz="2400" b="1">
                <a:latin typeface="Calibri" pitchFamily="34" charset="0"/>
              </a:rPr>
              <a:t>«кофе закончится во втором автомате». Событие </a:t>
            </a:r>
            <a:r>
              <a:rPr lang="ru-RU" sz="2400" b="1" i="1">
                <a:latin typeface="Calibri" pitchFamily="34" charset="0"/>
              </a:rPr>
              <a:t>С</a:t>
            </a:r>
            <a:r>
              <a:rPr lang="ru-RU" sz="2400" b="1">
                <a:latin typeface="Calibri" pitchFamily="34" charset="0"/>
              </a:rPr>
              <a:t>  «кофе закончится  хотя бы в одном автомате» является их суммой </a:t>
            </a:r>
            <a:r>
              <a:rPr lang="ru-RU" sz="2400" b="1" i="1">
                <a:latin typeface="Calibri" pitchFamily="34" charset="0"/>
              </a:rPr>
              <a:t>С = А + В.</a:t>
            </a:r>
            <a:endParaRPr lang="ru-RU" sz="2400" i="1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3501008"/>
            <a:ext cx="8712968" cy="1938992"/>
          </a:xfrm>
          <a:prstGeom prst="rect">
            <a:avLst/>
          </a:prstGeom>
          <a:blipFill rotWithShape="1">
            <a:blip r:embed="rId2"/>
            <a:stretch>
              <a:fillRect l="-1050" t="-2516" r="-112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5536" y="4941168"/>
            <a:ext cx="8748464" cy="831766"/>
          </a:xfrm>
          <a:prstGeom prst="rect">
            <a:avLst/>
          </a:prstGeom>
          <a:blipFill rotWithShape="1">
            <a:blip r:embed="rId3"/>
            <a:stretch>
              <a:fillRect l="-1115" t="-5882" b="-16176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F389313-B26B-4819-BFCE-693369694DB9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1056218"/>
            <a:ext cx="8712968" cy="1292662"/>
          </a:xfrm>
          <a:prstGeom prst="rect">
            <a:avLst/>
          </a:prstGeom>
          <a:blipFill rotWithShape="1">
            <a:blip r:embed="rId2"/>
            <a:stretch>
              <a:fillRect l="-1190" t="-3774" b="-1132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3" name="Прямоугольник 2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2446511"/>
            <a:ext cx="8712968" cy="2494657"/>
          </a:xfrm>
          <a:prstGeom prst="rect">
            <a:avLst/>
          </a:prstGeom>
          <a:blipFill rotWithShape="1">
            <a:blip r:embed="rId3"/>
            <a:stretch>
              <a:fillRect l="-1190" t="-1951" r="-133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684213" y="4365625"/>
            <a:ext cx="6335713" cy="492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0,52.</a:t>
            </a:r>
            <a:endParaRPr lang="ru-RU" sz="26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" name="Дата 4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80BA9A85-AA08-41E9-AAA4-8EECB33C6657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  <p:sp>
        <p:nvSpPr>
          <p:cNvPr id="45062" name="TextBox 6"/>
          <p:cNvSpPr txBox="1">
            <a:spLocks noChangeArrowheads="1"/>
          </p:cNvSpPr>
          <p:nvPr/>
        </p:nvSpPr>
        <p:spPr bwMode="auto">
          <a:xfrm>
            <a:off x="468313" y="603250"/>
            <a:ext cx="7704137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>
                <a:solidFill>
                  <a:srgbClr val="C00000"/>
                </a:solidFill>
                <a:latin typeface="Calibri" pitchFamily="34" charset="0"/>
              </a:rPr>
              <a:t>Решение: Второй способ решения задачи  16.</a:t>
            </a:r>
          </a:p>
          <a:p>
            <a:pPr algn="ctr"/>
            <a:endParaRPr lang="ru-RU" sz="28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323850" y="706438"/>
            <a:ext cx="86407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25. В сборнике билетов по математике всего 20 билетов, в 7 из них встречается вопрос о производной. Найдите вероятность того, что в случайно выбранном на экзамене билете школьнику не встретится  вопрос о производной. 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23850" y="2219325"/>
            <a:ext cx="84963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 </a:t>
            </a:r>
            <a:r>
              <a:rPr lang="ru-RU" sz="2400" b="1">
                <a:latin typeface="Calibri" pitchFamily="34" charset="0"/>
              </a:rPr>
              <a:t>Общее число случаев (всего билетов) </a:t>
            </a:r>
          </a:p>
          <a:p>
            <a:r>
              <a:rPr lang="en-US" sz="2400" b="1" i="1">
                <a:latin typeface="Calibri" pitchFamily="34" charset="0"/>
              </a:rPr>
              <a:t>n</a:t>
            </a:r>
            <a:r>
              <a:rPr lang="en-US" sz="2400" b="1">
                <a:latin typeface="Calibri" pitchFamily="34" charset="0"/>
              </a:rPr>
              <a:t> =  20. </a:t>
            </a:r>
            <a:r>
              <a:rPr lang="ru-RU" sz="2400" b="1">
                <a:latin typeface="Calibri" pitchFamily="34" charset="0"/>
              </a:rPr>
              <a:t>Число благоприятных случаев (количество билетов, в которых не встречается вопрос о производной) </a:t>
            </a:r>
            <a:r>
              <a:rPr lang="en-US" sz="2400" b="1" i="1">
                <a:latin typeface="Calibri" pitchFamily="34" charset="0"/>
              </a:rPr>
              <a:t>m</a:t>
            </a:r>
            <a:r>
              <a:rPr lang="ru-RU" sz="2400" b="1">
                <a:latin typeface="Calibri" pitchFamily="34" charset="0"/>
              </a:rPr>
              <a:t> = 20 – 7 = 13.</a:t>
            </a:r>
            <a:endParaRPr lang="ru-RU" sz="2400">
              <a:latin typeface="Calibri" pitchFamily="34" charset="0"/>
            </a:endParaRPr>
          </a:p>
        </p:txBody>
      </p:sp>
      <p:sp>
        <p:nvSpPr>
          <p:cNvPr id="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7544" y="3573731"/>
            <a:ext cx="8496944" cy="647357"/>
          </a:xfrm>
          <a:prstGeom prst="rect">
            <a:avLst/>
          </a:prstGeom>
          <a:blipFill rotWithShape="1">
            <a:blip r:embed="rId2"/>
            <a:stretch>
              <a:fillRect l="-1148" b="-566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323850" y="4551363"/>
            <a:ext cx="6335713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</a:t>
            </a:r>
            <a:r>
              <a:rPr lang="en-US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6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5.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D13166-8AF1-460E-8977-A078A561619B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7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23850" y="188913"/>
            <a:ext cx="87122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26. В классе 7 мальчиков и 14 девочек. 1 сентября случайным образом определяют двух дежурных на 2 сентября, которые должны приготовить класс к занятиям. Найдите вероятность того, что будут дежурить два мальчика. </a:t>
            </a:r>
          </a:p>
        </p:txBody>
      </p:sp>
      <p:sp>
        <p:nvSpPr>
          <p:cNvPr id="4" name="Прямоугольник 3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1628800"/>
            <a:ext cx="8712968" cy="1016689"/>
          </a:xfrm>
          <a:prstGeom prst="rect">
            <a:avLst/>
          </a:prstGeom>
          <a:blipFill rotWithShape="1">
            <a:blip r:embed="rId2"/>
            <a:stretch>
              <a:fillRect l="-1050" t="-4790" r="-1120" b="-2994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pic>
        <p:nvPicPr>
          <p:cNvPr id="5" name="TextBox 4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500" y="2560638"/>
            <a:ext cx="8723313" cy="1030287"/>
          </a:xfrm>
          <a:prstGeom prst="rect">
            <a:avLst/>
          </a:prstGeom>
          <a:noFill/>
        </p:spPr>
      </p:pic>
      <p:sp>
        <p:nvSpPr>
          <p:cNvPr id="6" name="TextBox 5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5536" y="3573016"/>
            <a:ext cx="8496944" cy="1018420"/>
          </a:xfrm>
          <a:prstGeom prst="rect">
            <a:avLst/>
          </a:prstGeom>
          <a:blipFill rotWithShape="1">
            <a:blip r:embed="rId4"/>
            <a:stretch>
              <a:fillRect l="-1148" t="-479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331913" y="4437063"/>
            <a:ext cx="6335712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</a:t>
            </a:r>
            <a:r>
              <a:rPr lang="en-US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1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5E2FCA3B-2F07-47D3-941A-DBB572D69A77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"/>
          <p:cNvSpPr txBox="1">
            <a:spLocks noChangeArrowheads="1"/>
          </p:cNvSpPr>
          <p:nvPr/>
        </p:nvSpPr>
        <p:spPr bwMode="auto">
          <a:xfrm>
            <a:off x="539750" y="260350"/>
            <a:ext cx="8280400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2. В чемпионате мира участвуют 15 команд. С помощью жребия их нужно разделить на пять групп по три команды в каждой. В ящике вперемешку лежат карточки с номерами групп: </a:t>
            </a:r>
          </a:p>
          <a:p>
            <a:pPr algn="just"/>
            <a:r>
              <a:rPr lang="ru-RU" sz="2400" b="1">
                <a:latin typeface="Calibri" pitchFamily="34" charset="0"/>
              </a:rPr>
              <a:t>1, 1, 1, 2, 2, 2, 3, 3, 3, 4, 4, 4, 5, 5, 5. Капитаны команд тянут по одной карточке. Какова вероятность того, что команда Италии окажется в третьей группе?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611188" y="2924175"/>
            <a:ext cx="8353425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</a:t>
            </a:r>
            <a:r>
              <a:rPr lang="ru-RU" sz="2400" b="1">
                <a:latin typeface="Calibri" pitchFamily="34" charset="0"/>
              </a:rPr>
              <a:t> Обозначим через А событие «команда Италии в третьей группе». Тогда количество благоприятных событий </a:t>
            </a:r>
            <a:r>
              <a:rPr lang="en-US" sz="2400" b="1" i="1">
                <a:latin typeface="Calibri" pitchFamily="34" charset="0"/>
              </a:rPr>
              <a:t>m</a:t>
            </a:r>
            <a:r>
              <a:rPr lang="ru-RU" sz="2400" b="1">
                <a:latin typeface="Calibri" pitchFamily="34" charset="0"/>
              </a:rPr>
              <a:t>  = 3 (три карточки с номером 3), а общее число равновозможных событий </a:t>
            </a:r>
            <a:r>
              <a:rPr lang="en-US" sz="2400" b="1" i="1">
                <a:latin typeface="Calibri" pitchFamily="34" charset="0"/>
              </a:rPr>
              <a:t>n</a:t>
            </a:r>
            <a:r>
              <a:rPr lang="en-US" sz="2400" b="1">
                <a:latin typeface="Calibri" pitchFamily="34" charset="0"/>
              </a:rPr>
              <a:t> = 1</a:t>
            </a:r>
            <a:r>
              <a:rPr lang="ru-RU" sz="2400" b="1">
                <a:latin typeface="Calibri" pitchFamily="34" charset="0"/>
              </a:rPr>
              <a:t>5</a:t>
            </a:r>
            <a:r>
              <a:rPr lang="en-US" sz="2400" b="1">
                <a:latin typeface="Calibri" pitchFamily="34" charset="0"/>
              </a:rPr>
              <a:t> (1</a:t>
            </a:r>
            <a:r>
              <a:rPr lang="ru-RU" sz="2400" b="1">
                <a:latin typeface="Calibri" pitchFamily="34" charset="0"/>
              </a:rPr>
              <a:t>5</a:t>
            </a:r>
            <a:r>
              <a:rPr lang="en-US" sz="2400" b="1">
                <a:latin typeface="Calibri" pitchFamily="34" charset="0"/>
              </a:rPr>
              <a:t> </a:t>
            </a:r>
            <a:r>
              <a:rPr lang="ru-RU" sz="2400" b="1">
                <a:latin typeface="Calibri" pitchFamily="34" charset="0"/>
              </a:rPr>
              <a:t>карточек</a:t>
            </a:r>
            <a:r>
              <a:rPr lang="en-US" sz="2400" b="1">
                <a:latin typeface="Calibri" pitchFamily="34" charset="0"/>
              </a:rPr>
              <a:t>)</a:t>
            </a:r>
            <a:r>
              <a:rPr lang="ru-RU" sz="2400" b="1">
                <a:latin typeface="Calibri" pitchFamily="34" charset="0"/>
              </a:rPr>
              <a:t>.  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63688" y="4365104"/>
            <a:ext cx="6768752" cy="995144"/>
          </a:xfrm>
          <a:prstGeom prst="rect">
            <a:avLst/>
          </a:prstGeom>
          <a:blipFill rotWithShape="1">
            <a:blip r:embed="rId2"/>
            <a:stretch>
              <a:fillRect t="-4908" b="-552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924300" y="5257800"/>
            <a:ext cx="3887788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0,2.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D8E63FB-94E5-467A-B251-76B7CF753B1B}" type="datetime1">
              <a:rPr lang="ru-RU">
                <a:solidFill>
                  <a:schemeClr val="tx2">
                    <a:lumMod val="20000"/>
                    <a:lumOff val="80000"/>
                  </a:schemeClr>
                </a:solidFill>
              </a:rPr>
              <a:pPr>
                <a:defRPr/>
              </a:pPr>
              <a:t>27.03.2014</a:t>
            </a:fld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50825" y="365125"/>
            <a:ext cx="85693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27. Валя выбирает случайное трёхзначное число. Найдите вероятность того, что оно делится на 51. 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1220559"/>
            <a:ext cx="8424936" cy="1200329"/>
          </a:xfrm>
          <a:prstGeom prst="rect">
            <a:avLst/>
          </a:prstGeom>
          <a:blipFill rotWithShape="1">
            <a:blip r:embed="rId2"/>
            <a:stretch>
              <a:fillRect l="-1085" t="-4061" r="-1158" b="-1066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23528" y="2372687"/>
            <a:ext cx="8568952" cy="1200329"/>
          </a:xfrm>
          <a:prstGeom prst="rect">
            <a:avLst/>
          </a:prstGeom>
          <a:blipFill rotWithShape="1">
            <a:blip r:embed="rId3"/>
            <a:stretch>
              <a:fillRect l="-1067" t="-4061" r="-1138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pic>
        <p:nvPicPr>
          <p:cNvPr id="5" name="TextBox 4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0525" y="3213100"/>
            <a:ext cx="8362950" cy="13716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284663" y="4767263"/>
            <a:ext cx="1812925" cy="4619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</a:t>
            </a:r>
            <a:r>
              <a:rPr lang="en-US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1</a:t>
            </a: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9931DF1-C625-4C0E-80A4-23AAB341E220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450" y="292100"/>
            <a:ext cx="6840538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Формула классической вероятности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2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9154" name="TextBox 2"/>
          <p:cNvSpPr txBox="1">
            <a:spLocks noChangeArrowheads="1"/>
          </p:cNvSpPr>
          <p:nvPr/>
        </p:nvSpPr>
        <p:spPr bwMode="auto">
          <a:xfrm>
            <a:off x="468313" y="1446213"/>
            <a:ext cx="84963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Вероятность – есть число, характеризующее возможность наступления события.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755576" y="2276872"/>
            <a:ext cx="7920880" cy="1323567"/>
          </a:xfrm>
          <a:prstGeom prst="rect">
            <a:avLst/>
          </a:prstGeom>
          <a:blipFill rotWithShape="1">
            <a:blip r:embed="rId2"/>
            <a:stretch>
              <a:fillRect t="-3687" b="-4147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49156" name="TextBox 4"/>
          <p:cNvSpPr txBox="1">
            <a:spLocks noChangeArrowheads="1"/>
          </p:cNvSpPr>
          <p:nvPr/>
        </p:nvSpPr>
        <p:spPr bwMode="auto">
          <a:xfrm>
            <a:off x="755650" y="3573463"/>
            <a:ext cx="8064500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Сумма вероятностей всех элементарных событий случайного эксперимента равна</a:t>
            </a:r>
            <a:r>
              <a:rPr lang="en-US" sz="2400" b="1">
                <a:latin typeface="Calibri" pitchFamily="34" charset="0"/>
              </a:rPr>
              <a:t> 1.</a:t>
            </a:r>
            <a:endParaRPr lang="ru-RU" sz="2400" b="1">
              <a:latin typeface="Calibri" pitchFamily="34" charset="0"/>
            </a:endParaRPr>
          </a:p>
        </p:txBody>
      </p:sp>
      <p:sp>
        <p:nvSpPr>
          <p:cNvPr id="9" name="Управляющая кнопка: домой 8">
            <a:hlinkClick r:id="" action="ppaction://hlinkshowjump?jump=lastslideviewed" highlightClick="1"/>
          </p:cNvPr>
          <p:cNvSpPr/>
          <p:nvPr/>
        </p:nvSpPr>
        <p:spPr>
          <a:xfrm>
            <a:off x="7667625" y="5229225"/>
            <a:ext cx="1008063" cy="966788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3319434-5622-493D-8CF8-1DD348BB3E48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00113" y="98425"/>
            <a:ext cx="7848600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Несовместные события. Формула сложения вероятностей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0178" name="TextBox 3"/>
          <p:cNvSpPr txBox="1">
            <a:spLocks noChangeArrowheads="1"/>
          </p:cNvSpPr>
          <p:nvPr/>
        </p:nvSpPr>
        <p:spPr bwMode="auto">
          <a:xfrm>
            <a:off x="179388" y="860425"/>
            <a:ext cx="87137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Определение.</a:t>
            </a:r>
            <a:r>
              <a:rPr lang="ru-RU" sz="2400" b="1">
                <a:latin typeface="Calibri" pitchFamily="34" charset="0"/>
              </a:rPr>
              <a:t> События называют несовместными, если они не могут происходить одновременно в одном и том же испытанию </a:t>
            </a:r>
          </a:p>
        </p:txBody>
      </p:sp>
      <p:sp>
        <p:nvSpPr>
          <p:cNvPr id="50179" name="TextBox 4"/>
          <p:cNvSpPr txBox="1">
            <a:spLocks noChangeArrowheads="1"/>
          </p:cNvSpPr>
          <p:nvPr/>
        </p:nvSpPr>
        <p:spPr bwMode="auto">
          <a:xfrm>
            <a:off x="250825" y="1939925"/>
            <a:ext cx="8642350" cy="120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Например, выигрыш, ничейный исход и проигрыш одного игрока в одной партии в шахматы – три несовместных события.</a:t>
            </a:r>
          </a:p>
        </p:txBody>
      </p:sp>
      <p:sp>
        <p:nvSpPr>
          <p:cNvPr id="7" name="Управляющая кнопка: домой 6">
            <a:hlinkClick r:id="" action="ppaction://hlinkshowjump?jump=lastslideviewed" highlightClick="1"/>
          </p:cNvPr>
          <p:cNvSpPr/>
          <p:nvPr/>
        </p:nvSpPr>
        <p:spPr>
          <a:xfrm>
            <a:off x="7451725" y="5489575"/>
            <a:ext cx="865188" cy="750888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0181" name="TextBox 7"/>
          <p:cNvSpPr txBox="1">
            <a:spLocks noChangeArrowheads="1"/>
          </p:cNvSpPr>
          <p:nvPr/>
        </p:nvSpPr>
        <p:spPr bwMode="auto">
          <a:xfrm>
            <a:off x="323850" y="3082925"/>
            <a:ext cx="87122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Теорема.</a:t>
            </a:r>
            <a:r>
              <a:rPr lang="ru-RU" sz="2400" b="1">
                <a:latin typeface="Calibri" pitchFamily="34" charset="0"/>
              </a:rPr>
              <a:t> Вероятность суммы двух несовместных событий </a:t>
            </a:r>
            <a:r>
              <a:rPr lang="en-US" sz="2400" b="1">
                <a:latin typeface="Calibri" pitchFamily="34" charset="0"/>
              </a:rPr>
              <a:t>A </a:t>
            </a:r>
            <a:r>
              <a:rPr lang="ru-RU" sz="2400" b="1">
                <a:latin typeface="Calibri" pitchFamily="34" charset="0"/>
              </a:rPr>
              <a:t>и </a:t>
            </a:r>
            <a:r>
              <a:rPr lang="en-US" sz="2400" b="1">
                <a:latin typeface="Calibri" pitchFamily="34" charset="0"/>
              </a:rPr>
              <a:t>B</a:t>
            </a:r>
            <a:r>
              <a:rPr lang="ru-RU" sz="2400" b="1">
                <a:latin typeface="Calibri" pitchFamily="34" charset="0"/>
              </a:rPr>
              <a:t> (появление хотя бы одного события) равна сумме вероятностей этих событий:           </a:t>
            </a:r>
            <a:r>
              <a:rPr lang="en-US" sz="2400" b="1">
                <a:latin typeface="Calibri" pitchFamily="34" charset="0"/>
              </a:rPr>
              <a:t>P (A+B)=P(A) +P(B).</a:t>
            </a:r>
            <a:endParaRPr lang="ru-RU" sz="2400" b="1">
              <a:latin typeface="Calibri" pitchFamily="34" charset="0"/>
            </a:endParaRPr>
          </a:p>
        </p:txBody>
      </p:sp>
      <p:sp>
        <p:nvSpPr>
          <p:cNvPr id="50182" name="TextBox 8"/>
          <p:cNvSpPr txBox="1">
            <a:spLocks noChangeArrowheads="1"/>
          </p:cNvSpPr>
          <p:nvPr/>
        </p:nvSpPr>
        <p:spPr bwMode="auto">
          <a:xfrm>
            <a:off x="179388" y="4149725"/>
            <a:ext cx="8569325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   Теорема обобщается на любое число попарно несовместных событий</a:t>
            </a:r>
          </a:p>
        </p:txBody>
      </p:sp>
      <p:sp>
        <p:nvSpPr>
          <p:cNvPr id="2" name="TextBox 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63688" y="4437112"/>
            <a:ext cx="6768752" cy="1201098"/>
          </a:xfrm>
          <a:prstGeom prst="rect">
            <a:avLst/>
          </a:prstGeom>
          <a:blipFill rotWithShape="1">
            <a:blip r:embed="rId2"/>
            <a:stretch>
              <a:fillRect l="-810" t="-4061" r="-810" b="-1066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16E562F-C212-4622-B54D-2FE8BF8F096C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8313" y="188913"/>
            <a:ext cx="8424862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Совместные события. Формула сложения вероятностей (формула для вероятности суммы двух событий в общем случае (не обязательно несовместных)) 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1202" name="TextBox 2"/>
          <p:cNvSpPr txBox="1">
            <a:spLocks noChangeArrowheads="1"/>
          </p:cNvSpPr>
          <p:nvPr/>
        </p:nvSpPr>
        <p:spPr bwMode="auto">
          <a:xfrm>
            <a:off x="468313" y="2005013"/>
            <a:ext cx="84248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Определение. </a:t>
            </a:r>
            <a:r>
              <a:rPr lang="ru-RU" sz="2400" b="1">
                <a:latin typeface="Calibri" pitchFamily="34" charset="0"/>
              </a:rPr>
              <a:t>События называют совместными, если они могут происходить одновременно. Например, при бросании двух монет выпадение решки на одной не исключает появление решки на другой монете.</a:t>
            </a:r>
          </a:p>
        </p:txBody>
      </p:sp>
      <p:sp>
        <p:nvSpPr>
          <p:cNvPr id="51203" name="TextBox 4"/>
          <p:cNvSpPr txBox="1">
            <a:spLocks noChangeArrowheads="1"/>
          </p:cNvSpPr>
          <p:nvPr/>
        </p:nvSpPr>
        <p:spPr bwMode="auto">
          <a:xfrm>
            <a:off x="539750" y="3500438"/>
            <a:ext cx="83534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Теорема. </a:t>
            </a:r>
            <a:r>
              <a:rPr lang="ru-RU" sz="2400" b="1">
                <a:latin typeface="Calibri" pitchFamily="34" charset="0"/>
              </a:rPr>
              <a:t>Вероятность суммы двух совместных событий </a:t>
            </a:r>
            <a:r>
              <a:rPr lang="en-US" sz="2400" b="1">
                <a:latin typeface="Calibri" pitchFamily="34" charset="0"/>
              </a:rPr>
              <a:t>A </a:t>
            </a:r>
            <a:r>
              <a:rPr lang="ru-RU" sz="2400" b="1">
                <a:latin typeface="Calibri" pitchFamily="34" charset="0"/>
              </a:rPr>
              <a:t>и </a:t>
            </a:r>
            <a:r>
              <a:rPr lang="en-US" sz="2400" b="1">
                <a:latin typeface="Calibri" pitchFamily="34" charset="0"/>
              </a:rPr>
              <a:t>B</a:t>
            </a:r>
            <a:r>
              <a:rPr lang="ru-RU" sz="2400" b="1">
                <a:latin typeface="Calibri" pitchFamily="34" charset="0"/>
              </a:rPr>
              <a:t> (появление хотя бы одного события) равна сумме их вероятностей без вероятности их совместного появления, то есть           </a:t>
            </a:r>
            <a:r>
              <a:rPr lang="en-US" sz="2400" b="1">
                <a:latin typeface="Calibri" pitchFamily="34" charset="0"/>
              </a:rPr>
              <a:t>P (A+B)=P(A) +P(B)</a:t>
            </a:r>
            <a:r>
              <a:rPr lang="ru-RU" sz="2400" b="1">
                <a:latin typeface="Calibri" pitchFamily="34" charset="0"/>
              </a:rPr>
              <a:t> – </a:t>
            </a:r>
            <a:r>
              <a:rPr lang="en-US" sz="2400" b="1">
                <a:latin typeface="Calibri" pitchFamily="34" charset="0"/>
              </a:rPr>
              <a:t>P(AB).</a:t>
            </a:r>
            <a:endParaRPr lang="ru-RU" sz="2400" b="1">
              <a:latin typeface="Calibri" pitchFamily="34" charset="0"/>
            </a:endParaRPr>
          </a:p>
        </p:txBody>
      </p:sp>
      <p:sp>
        <p:nvSpPr>
          <p:cNvPr id="8" name="Управляющая кнопка: домой 7">
            <a:hlinkClick r:id="" action="ppaction://hlinkshowjump?jump=lastslideviewed" highlightClick="1"/>
          </p:cNvPr>
          <p:cNvSpPr/>
          <p:nvPr/>
        </p:nvSpPr>
        <p:spPr>
          <a:xfrm>
            <a:off x="8075613" y="5070475"/>
            <a:ext cx="792162" cy="828675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BB5A141-9E08-4D8D-A490-1EC5ACE27BD3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750" y="387350"/>
            <a:ext cx="8208963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Независимые события. Формула умножения вероятностей</a:t>
            </a:r>
            <a:endParaRPr lang="ru-RU" sz="28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53250" name="TextBox 2"/>
          <p:cNvSpPr txBox="1">
            <a:spLocks noChangeArrowheads="1"/>
          </p:cNvSpPr>
          <p:nvPr/>
        </p:nvSpPr>
        <p:spPr bwMode="auto">
          <a:xfrm>
            <a:off x="323850" y="1498600"/>
            <a:ext cx="8712200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Определение. </a:t>
            </a:r>
            <a:r>
              <a:rPr lang="ru-RU" sz="2400" b="1">
                <a:latin typeface="Calibri" pitchFamily="34" charset="0"/>
              </a:rPr>
              <a:t>Два случайных события называют </a:t>
            </a:r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независимыми</a:t>
            </a:r>
            <a:r>
              <a:rPr lang="ru-RU" sz="2400" b="1">
                <a:latin typeface="Calibri" pitchFamily="34" charset="0"/>
              </a:rPr>
              <a:t>, если наступление одного из них не изменяет вероятность наступления другого. В противном случае события называют </a:t>
            </a:r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зависимыми.</a:t>
            </a:r>
          </a:p>
        </p:txBody>
      </p:sp>
      <p:sp>
        <p:nvSpPr>
          <p:cNvPr id="53251" name="TextBox 3"/>
          <p:cNvSpPr txBox="1">
            <a:spLocks noChangeArrowheads="1"/>
          </p:cNvSpPr>
          <p:nvPr/>
        </p:nvSpPr>
        <p:spPr bwMode="auto">
          <a:xfrm>
            <a:off x="395288" y="3011488"/>
            <a:ext cx="87487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Теорема. </a:t>
            </a:r>
            <a:r>
              <a:rPr lang="ru-RU" sz="2400" b="1">
                <a:latin typeface="Calibri" pitchFamily="34" charset="0"/>
              </a:rPr>
              <a:t>Вероятность произведения (совместного появления) двух независимых событий равна произведению вероятностей этих событий:       </a:t>
            </a:r>
            <a:r>
              <a:rPr lang="en-US" sz="2400" b="1">
                <a:latin typeface="Calibri" pitchFamily="34" charset="0"/>
              </a:rPr>
              <a:t>P(AB) = P(A) · P(B)</a:t>
            </a:r>
            <a:r>
              <a:rPr lang="ru-RU" sz="2400" b="1">
                <a:latin typeface="Calibri" pitchFamily="34" charset="0"/>
              </a:rPr>
              <a:t>.</a:t>
            </a:r>
            <a:endParaRPr lang="ru-RU" sz="2400" b="1" i="1">
              <a:latin typeface="Calibri" pitchFamily="34" charset="0"/>
            </a:endParaRPr>
          </a:p>
        </p:txBody>
      </p:sp>
      <p:sp>
        <p:nvSpPr>
          <p:cNvPr id="5" name="Управляющая кнопка: домой 4">
            <a:hlinkClick r:id="" action="ppaction://hlinkshowjump?jump=lastslideviewed" highlightClick="1"/>
          </p:cNvPr>
          <p:cNvSpPr/>
          <p:nvPr/>
        </p:nvSpPr>
        <p:spPr>
          <a:xfrm>
            <a:off x="7705725" y="5084763"/>
            <a:ext cx="1042988" cy="936625"/>
          </a:xfrm>
          <a:prstGeom prst="actionButtonHome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E225E6A-2BF4-4EAB-BDFF-FB84D40EA661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825" y="188913"/>
            <a:ext cx="8569325" cy="7108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Использованная литература: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ru-RU" sz="2400" b="1" dirty="0">
                <a:latin typeface="+mn-lt"/>
              </a:rPr>
              <a:t>ЕГЭ-2014: Математика: самое полное издание типовых вариантов заданий/ авт.-сост. И.В.Ященко, И.Р. Высоцкий; под ред. А.Л.Семёнова, И.В.Ященко.- Москва: АСТ: Астрель, 2014.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 startAt="2"/>
              <a:defRPr/>
            </a:pPr>
            <a:r>
              <a:rPr lang="ru-RU" sz="2400" b="1" dirty="0" err="1">
                <a:latin typeface="+mn-lt"/>
              </a:rPr>
              <a:t>А.Г.Корянов</a:t>
            </a:r>
            <a:r>
              <a:rPr lang="ru-RU" sz="2400" b="1" dirty="0">
                <a:latin typeface="+mn-lt"/>
              </a:rPr>
              <a:t> , </a:t>
            </a:r>
            <a:r>
              <a:rPr lang="ru-RU" sz="2400" b="1" dirty="0" err="1">
                <a:latin typeface="+mn-lt"/>
              </a:rPr>
              <a:t>Н.В.Надежкина</a:t>
            </a:r>
            <a:r>
              <a:rPr lang="ru-RU" sz="2400" b="1" dirty="0">
                <a:latin typeface="+mn-lt"/>
              </a:rPr>
              <a:t>. Задача В10. ЕГЭ. Математика, 2014. Элементы теории вероятностей (</a:t>
            </a:r>
            <a:r>
              <a:rPr lang="ru-RU" sz="2400" b="1" dirty="0" err="1">
                <a:latin typeface="+mn-lt"/>
              </a:rPr>
              <a:t>интернет-ресурс</a:t>
            </a:r>
            <a:r>
              <a:rPr lang="ru-RU" sz="2400" b="1" dirty="0">
                <a:latin typeface="+mn-lt"/>
              </a:rPr>
              <a:t> </a:t>
            </a:r>
            <a:r>
              <a:rPr lang="en-US" sz="2400" b="1" dirty="0">
                <a:latin typeface="+mn-lt"/>
                <a:hlinkClick r:id="rId2"/>
              </a:rPr>
              <a:t>http</a:t>
            </a:r>
            <a:r>
              <a:rPr lang="en-US" sz="2400" b="1" dirty="0">
                <a:latin typeface="+mn-lt"/>
                <a:hlinkClick r:id="rId2"/>
              </a:rPr>
              <a:t>://</a:t>
            </a:r>
            <a:r>
              <a:rPr lang="en-US" sz="2400" b="1" dirty="0">
                <a:latin typeface="+mn-lt"/>
                <a:hlinkClick r:id="rId2"/>
              </a:rPr>
              <a:t>alexlarin.net/</a:t>
            </a:r>
            <a:r>
              <a:rPr lang="en-US" sz="2400" b="1" dirty="0" err="1">
                <a:latin typeface="+mn-lt"/>
                <a:hlinkClick r:id="rId2"/>
              </a:rPr>
              <a:t>ege</a:t>
            </a:r>
            <a:r>
              <a:rPr lang="en-US" sz="2400" b="1" dirty="0">
                <a:latin typeface="+mn-lt"/>
                <a:hlinkClick r:id="rId2"/>
              </a:rPr>
              <a:t>/2014/b102014.html</a:t>
            </a:r>
            <a:r>
              <a:rPr lang="en-US" sz="2400" b="1" dirty="0">
                <a:latin typeface="+mn-lt"/>
              </a:rPr>
              <a:t>‎</a:t>
            </a:r>
            <a:r>
              <a:rPr lang="ru-RU" sz="2400" b="1" dirty="0">
                <a:latin typeface="+mn-lt"/>
              </a:rPr>
              <a:t>)</a:t>
            </a: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r>
              <a:rPr lang="ru-RU" sz="2400" b="1" dirty="0">
                <a:latin typeface="+mn-lt"/>
              </a:rPr>
              <a:t>ЕГЭ: 3000 задач с ответами по математике. Все задания группы В/</a:t>
            </a:r>
            <a:r>
              <a:rPr lang="ru-RU" sz="2400" b="1" dirty="0" err="1">
                <a:latin typeface="+mn-lt"/>
              </a:rPr>
              <a:t>А.Л.Семёнов</a:t>
            </a:r>
            <a:r>
              <a:rPr lang="ru-RU" sz="2400" b="1" dirty="0">
                <a:latin typeface="+mn-lt"/>
              </a:rPr>
              <a:t>, И.В.Ященко и др.; под ред. </a:t>
            </a:r>
            <a:r>
              <a:rPr lang="ru-RU" sz="2400" b="1" dirty="0" err="1">
                <a:latin typeface="+mn-lt"/>
              </a:rPr>
              <a:t>А.Л.Семёнова</a:t>
            </a:r>
            <a:r>
              <a:rPr lang="ru-RU" sz="2400" b="1" dirty="0">
                <a:latin typeface="+mn-lt"/>
              </a:rPr>
              <a:t>, И.В.Ященко. – М.: Издательство «Экзамен», 2014.</a:t>
            </a:r>
          </a:p>
          <a:p>
            <a:pPr marL="457200" indent="-457200" fontAlgn="auto">
              <a:spcBef>
                <a:spcPts val="0"/>
              </a:spcBef>
              <a:spcAft>
                <a:spcPts val="0"/>
              </a:spcAft>
              <a:buFontTx/>
              <a:buAutoNum type="arabicPeriod" startAt="4"/>
              <a:defRPr/>
            </a:pPr>
            <a:r>
              <a:rPr lang="ru-RU" sz="2400" b="1" dirty="0">
                <a:latin typeface="+mn-lt"/>
              </a:rPr>
              <a:t>Источник шаблона презентации : </a:t>
            </a:r>
            <a:r>
              <a:rPr lang="en-US" sz="2400" b="1" dirty="0">
                <a:latin typeface="+mn-lt"/>
                <a:hlinkClick r:id="rId3"/>
              </a:rPr>
              <a:t>http://pedsovet.su/load/321-1-0-32889</a:t>
            </a:r>
            <a:endParaRPr lang="ru-RU" sz="2400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latin typeface="+mn-lt"/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endParaRPr lang="ru-RU" sz="2400" dirty="0">
              <a:latin typeface="+mn-lt"/>
            </a:endParaRPr>
          </a:p>
          <a:p>
            <a:pPr marL="457200" indent="-457200" algn="just" fontAlgn="auto">
              <a:spcBef>
                <a:spcPts val="0"/>
              </a:spcBef>
              <a:spcAft>
                <a:spcPts val="0"/>
              </a:spcAft>
              <a:buFontTx/>
              <a:buAutoNum type="arabicPeriod" startAt="3"/>
              <a:defRPr/>
            </a:pPr>
            <a:endParaRPr lang="ru-RU" sz="2400" b="1" dirty="0">
              <a:latin typeface="+mn-lt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AF68A13C-5474-4064-9F24-2BBBBBD22D7A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2"/>
          <p:cNvSpPr txBox="1">
            <a:spLocks noChangeArrowheads="1"/>
          </p:cNvSpPr>
          <p:nvPr/>
        </p:nvSpPr>
        <p:spPr bwMode="auto">
          <a:xfrm>
            <a:off x="468313" y="188913"/>
            <a:ext cx="85677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3. Конкурс исполнителей проводится в 4 дня. Всего заявлено 80 выступлений – по одному от каждой страны. В первый день 20 выступлений, остальные распределены поровну между оставшимися днями. Порядок выступлений определяется жеребьёвкой. Какова вероятность, что выступление представителя России состоится в третий день конкурса?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9552" y="2708920"/>
            <a:ext cx="8496944" cy="1386020"/>
          </a:xfrm>
          <a:prstGeom prst="rect">
            <a:avLst/>
          </a:prstGeom>
          <a:blipFill rotWithShape="1">
            <a:blip r:embed="rId2"/>
            <a:stretch>
              <a:fillRect l="-1149" t="-3509" r="-1149" b="-1754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pic>
        <p:nvPicPr>
          <p:cNvPr id="5" name="TextBox 4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3250" y="3998913"/>
            <a:ext cx="8150225" cy="103028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63938" y="4935538"/>
            <a:ext cx="38877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0,25.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2" name="Дата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61954EDD-2B3A-4DE0-AE50-B821AA69B3E8}" type="datetime1">
              <a:rPr lang="ru-RU">
                <a:solidFill>
                  <a:schemeClr val="tx2">
                    <a:lumMod val="20000"/>
                    <a:lumOff val="80000"/>
                  </a:schemeClr>
                </a:solidFill>
              </a:rPr>
              <a:pPr>
                <a:defRPr/>
              </a:pPr>
              <a:t>27.03.2014</a:t>
            </a:fld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extBox 1"/>
          <p:cNvSpPr txBox="1">
            <a:spLocks noChangeArrowheads="1"/>
          </p:cNvSpPr>
          <p:nvPr/>
        </p:nvSpPr>
        <p:spPr bwMode="auto">
          <a:xfrm>
            <a:off x="395288" y="188913"/>
            <a:ext cx="8640762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4. Научная конференция проводится в 5 дней. Всего запланировано 75 докладов – первые три дня по 17 докладов, остальные распределены поровну между четвёртым и пятым днями. Порядок докладов определяется жеребьёвкой. Какова вероятность того, что доклад профессора М. окажется запланированным на последний день конференции?</a:t>
            </a:r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48112" y="2420888"/>
            <a:ext cx="8424936" cy="1368195"/>
          </a:xfrm>
          <a:prstGeom prst="rect">
            <a:avLst/>
          </a:prstGeom>
          <a:blipFill rotWithShape="1">
            <a:blip r:embed="rId2"/>
            <a:stretch>
              <a:fillRect l="-1158" t="-3556" r="-1085" b="-3556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pic>
        <p:nvPicPr>
          <p:cNvPr id="7" name="TextBox 6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68438" y="3713163"/>
            <a:ext cx="7212012" cy="103028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132138" y="4741863"/>
            <a:ext cx="38877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0,16.</a:t>
            </a:r>
            <a:endParaRPr lang="ru-RU" sz="2400" b="1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7AA9FEE7-9F5A-4CDC-AFDA-CB28A2DD20B6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extBox 1"/>
          <p:cNvSpPr txBox="1">
            <a:spLocks noChangeArrowheads="1"/>
          </p:cNvSpPr>
          <p:nvPr/>
        </p:nvSpPr>
        <p:spPr bwMode="auto">
          <a:xfrm>
            <a:off x="468313" y="188913"/>
            <a:ext cx="8567737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5. Конкурс исполнителей проводится в 5 дней. Всего заявлено 80 выступлений – по одному от каждой страны. В первый день 8 выступлений, остальные распределены поровну между оставшимися днями. Порядок выступлений определяется жеребьёвкой. Какова вероятность того, что выступление представителя России состоится в третий день конкурса?</a:t>
            </a:r>
          </a:p>
        </p:txBody>
      </p:sp>
      <p:sp>
        <p:nvSpPr>
          <p:cNvPr id="4" name="TextBox 3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11560" y="2780928"/>
            <a:ext cx="8352928" cy="1362745"/>
          </a:xfrm>
          <a:prstGeom prst="rect">
            <a:avLst/>
          </a:prstGeom>
          <a:blipFill rotWithShape="1">
            <a:blip r:embed="rId2"/>
            <a:stretch>
              <a:fillRect l="-1094" t="-3571" r="-1094" b="-3571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451650" y="4066764"/>
            <a:ext cx="7200800" cy="1018420"/>
          </a:xfrm>
          <a:prstGeom prst="rect">
            <a:avLst/>
          </a:prstGeom>
          <a:blipFill rotWithShape="1">
            <a:blip r:embed="rId3"/>
            <a:stretch>
              <a:fillRect t="-4790" b="-2994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916238" y="5084763"/>
            <a:ext cx="3887787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0,225.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F560D5F-A3CB-45F9-8516-A5C826DCA244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1"/>
          <p:cNvSpPr txBox="1">
            <a:spLocks noChangeArrowheads="1"/>
          </p:cNvSpPr>
          <p:nvPr/>
        </p:nvSpPr>
        <p:spPr bwMode="auto">
          <a:xfrm>
            <a:off x="468313" y="482600"/>
            <a:ext cx="8567737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6. На чемпионате по прыжкам в воду выступают 50 спортсменов, среди них 5 прыгунов из Испании и 3 прыгуна из Бразилии. Порядок выступлений определяется жребием. Найдите вероятность того, что сорок вторым будет выступать прыгун из Испании.</a:t>
            </a:r>
          </a:p>
        </p:txBody>
      </p:sp>
      <p:sp>
        <p:nvSpPr>
          <p:cNvPr id="3" name="TextBox 2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7544" y="2363396"/>
            <a:ext cx="8496944" cy="1200329"/>
          </a:xfrm>
          <a:prstGeom prst="rect">
            <a:avLst/>
          </a:prstGeom>
          <a:blipFill rotWithShape="1">
            <a:blip r:embed="rId2"/>
            <a:stretch>
              <a:fillRect l="-1148" t="-4061" r="-1076" b="-1066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pic>
        <p:nvPicPr>
          <p:cNvPr id="4" name="TextBox 3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5775" y="3492500"/>
            <a:ext cx="7216775" cy="1030288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572000" y="4335463"/>
            <a:ext cx="3887788" cy="461962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0,1.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6" name="Дата 5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1898317-D5A7-4592-9EEB-DBA684E45B7F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1"/>
          <p:cNvSpPr txBox="1">
            <a:spLocks noChangeArrowheads="1"/>
          </p:cNvSpPr>
          <p:nvPr/>
        </p:nvSpPr>
        <p:spPr bwMode="auto">
          <a:xfrm>
            <a:off x="395288" y="347663"/>
            <a:ext cx="8640762" cy="156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7. В классе 21 шестиклассник, среди них два друга – Митя и Петя. Класс случайным образом делят на три группы, по 7 человек в каждой. Найдите вероятность того, что Митя и Петя окажутся в одной и той же группе.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95288" y="1858963"/>
            <a:ext cx="8569325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</a:t>
            </a:r>
            <a:r>
              <a:rPr lang="ru-RU" sz="2400" b="1">
                <a:latin typeface="Calibri" pitchFamily="34" charset="0"/>
              </a:rPr>
              <a:t> В каждой группе 7 человек. Будем считать, что Митя уже занял место в одной группе. Обозначим через А событие «Петя оказался в той же группе». Для Пети останется </a:t>
            </a:r>
            <a:r>
              <a:rPr lang="en-US" sz="2400" b="1">
                <a:latin typeface="Calibri" pitchFamily="34" charset="0"/>
              </a:rPr>
              <a:t>n</a:t>
            </a:r>
            <a:r>
              <a:rPr lang="ru-RU" sz="2400" b="1">
                <a:latin typeface="Calibri" pitchFamily="34" charset="0"/>
              </a:rPr>
              <a:t> = 20 свободных мест, из них </a:t>
            </a:r>
            <a:r>
              <a:rPr lang="en-US" sz="2400" b="1">
                <a:latin typeface="Calibri" pitchFamily="34" charset="0"/>
              </a:rPr>
              <a:t>m = 6 </a:t>
            </a:r>
            <a:r>
              <a:rPr lang="ru-RU" sz="2400" b="1">
                <a:latin typeface="Calibri" pitchFamily="34" charset="0"/>
              </a:rPr>
              <a:t>мест. </a:t>
            </a:r>
          </a:p>
        </p:txBody>
      </p:sp>
      <p:pic>
        <p:nvPicPr>
          <p:cNvPr id="5" name="TextBox 4"/>
          <p:cNvPicPr>
            <a:picLocks noRot="1" noChangeAspect="1" noMove="1" noResize="1" noEditPoints="1" noAdjustHandles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5888" y="3554413"/>
            <a:ext cx="7212013" cy="103028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572000" y="4695825"/>
            <a:ext cx="3887788" cy="4619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0,3.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4" name="Дата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F05237E5-1D9F-49C2-8D05-9FD4ED75F5BB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468313" y="115888"/>
            <a:ext cx="8496300" cy="267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b="1">
                <a:latin typeface="Calibri" pitchFamily="34" charset="0"/>
              </a:rPr>
              <a:t>8</a:t>
            </a:r>
            <a:r>
              <a:rPr lang="ru-RU" sz="2400" b="1">
                <a:latin typeface="Calibri" pitchFamily="34" charset="0"/>
              </a:rPr>
              <a:t>. Перед началом первого тура чемпионата по бадминтону участников разбивают на игровые пары случайным образом с помощью жребия. Всего в чемпионате участвует 26 бадминтонистов, среди которых 10 участников из России, в том числе Руслан Орлов. Найдите вероятность того, что в первом туре Руслан Орлов будет играть с каким-либо бадминтонистом из России.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39750" y="2636838"/>
            <a:ext cx="84248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 i="1">
                <a:solidFill>
                  <a:srgbClr val="C00000"/>
                </a:solidFill>
                <a:latin typeface="Calibri" pitchFamily="34" charset="0"/>
              </a:rPr>
              <a:t>Решение: </a:t>
            </a:r>
            <a:r>
              <a:rPr lang="ru-RU" sz="2400" b="1">
                <a:latin typeface="Calibri" pitchFamily="34" charset="0"/>
              </a:rPr>
              <a:t>Общее число случаев (число участников, исключая самого Руслана Орлова) </a:t>
            </a:r>
            <a:r>
              <a:rPr lang="en-US" sz="2400" b="1">
                <a:latin typeface="Calibri" pitchFamily="34" charset="0"/>
              </a:rPr>
              <a:t>n = 26 – 1 = 25. </a:t>
            </a:r>
            <a:endParaRPr lang="ru-RU" sz="2400" b="1">
              <a:latin typeface="Calibri" pitchFamily="34" charset="0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539750" y="3357563"/>
            <a:ext cx="84248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400" b="1">
                <a:latin typeface="Calibri" pitchFamily="34" charset="0"/>
              </a:rPr>
              <a:t>Число благоприятных случаев (число участников из России, исключая самого Руслана Орлова) </a:t>
            </a:r>
            <a:endParaRPr lang="en-US" sz="2400" b="1">
              <a:latin typeface="Calibri" pitchFamily="34" charset="0"/>
            </a:endParaRPr>
          </a:p>
          <a:p>
            <a:pPr algn="ctr"/>
            <a:r>
              <a:rPr lang="en-US" sz="2400" b="1">
                <a:latin typeface="Calibri" pitchFamily="34" charset="0"/>
              </a:rPr>
              <a:t>m = 10 – 1 = 9.</a:t>
            </a:r>
            <a:endParaRPr lang="ru-RU" sz="2400" b="1">
              <a:latin typeface="Calibri" pitchFamily="34" charset="0"/>
            </a:endParaRPr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763688" y="4293096"/>
            <a:ext cx="7776864" cy="647357"/>
          </a:xfrm>
          <a:prstGeom prst="rect">
            <a:avLst/>
          </a:prstGeom>
          <a:blipFill rotWithShape="1">
            <a:blip r:embed="rId2"/>
            <a:stretch>
              <a:fillRect l="-1176" b="-566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>
                <a:noFill/>
                <a:latin typeface="+mn-lt"/>
              </a:rPr>
              <a:t>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411413" y="4940300"/>
            <a:ext cx="3889375" cy="461963"/>
          </a:xfrm>
          <a:prstGeom prst="rect">
            <a:avLst/>
          </a:prstGeom>
          <a:noFill/>
        </p:spPr>
        <p:txBody>
          <a:bodyPr>
            <a:spAutoFit/>
          </a:bodyPr>
          <a:lstStyle>
            <a:defPPr>
              <a:defRPr lang="ru-RU"/>
            </a:defPPr>
            <a:lvl1pPr algn="ctr">
              <a:defRPr sz="2400" b="1"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i="1" dirty="0">
                <a:solidFill>
                  <a:schemeClr val="tx2">
                    <a:lumMod val="75000"/>
                  </a:schemeClr>
                </a:solidFill>
                <a:latin typeface="+mn-lt"/>
              </a:rPr>
              <a:t>Ответ: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0,3</a:t>
            </a:r>
            <a:r>
              <a:rPr lang="en-US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6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.</a:t>
            </a:r>
            <a:endParaRPr lang="ru-RU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3BB63FDE-FFC0-43FA-ADDE-4E0BD95A4A7E}" type="datetime1">
              <a:rPr lang="ru-RU"/>
              <a:pPr>
                <a:defRPr/>
              </a:pPr>
              <a:t>27.03.2014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Антонова Г.В.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theme/theme1.xml><?xml version="1.0" encoding="utf-8"?>
<a:theme xmlns:a="http://schemas.openxmlformats.org/drawingml/2006/main" name="Для мен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Для меня</Template>
  <TotalTime>1637</TotalTime>
  <Words>1806</Words>
  <Application>Microsoft Office PowerPoint</Application>
  <PresentationFormat>Экран (4:3)</PresentationFormat>
  <Paragraphs>183</Paragraphs>
  <Slides>35</Slides>
  <Notes>6</Notes>
  <HiddenSlides>4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8" baseType="lpstr">
      <vt:lpstr>Calibri</vt:lpstr>
      <vt:lpstr>Arial</vt:lpstr>
      <vt:lpstr>Для меня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Мама</cp:lastModifiedBy>
  <cp:revision>151</cp:revision>
  <dcterms:created xsi:type="dcterms:W3CDTF">2013-11-17T05:56:40Z</dcterms:created>
  <dcterms:modified xsi:type="dcterms:W3CDTF">2014-03-26T14:27:43Z</dcterms:modified>
</cp:coreProperties>
</file>