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62" r:id="rId6"/>
    <p:sldId id="261" r:id="rId7"/>
    <p:sldId id="264" r:id="rId8"/>
    <p:sldId id="265" r:id="rId9"/>
    <p:sldId id="266" r:id="rId10"/>
    <p:sldId id="267" r:id="rId11"/>
    <p:sldId id="268" r:id="rId12"/>
    <p:sldId id="25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F01"/>
    <a:srgbClr val="000066"/>
    <a:srgbClr val="482400"/>
    <a:srgbClr val="99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996E2-49F5-4B07-86AF-60F4003DF8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E0AD5-BF72-4212-811E-15FA4AF8E9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AAB0B-77A6-4B32-8947-1EB29F4256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F0591-2ADA-46A4-B45A-FD9119CC28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1E8260-BC49-4AB7-B5FE-5C00782EF2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0C699-69E7-44D8-9510-F4183B3710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F403C1-C3F5-462C-A9FE-BF4036229E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14213B-6070-4D36-AC0F-8C6224276E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E5DAE-E7CA-49A7-A881-BA360DB16F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803F4-3CA3-420C-B38B-8C7D42D882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85249-C242-49FF-8956-FF6FD935E1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432FD9-7810-4EB4-9C27-5EBF1FEA74E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900igr.net/prezentatsii/istorija/Russkie-knjazja/013-Pervye-russkie-knjazja.html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lavyanskaya-kultura.ru/slavic/history/ryurik-pervyi-ruskii-knjaz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371219">
            <a:off x="23341" y="280522"/>
            <a:ext cx="7850100" cy="690018"/>
          </a:xfrm>
          <a:prstGeom prst="rect">
            <a:avLst/>
          </a:prstGeom>
        </p:spPr>
        <p:txBody>
          <a:bodyPr>
            <a:prstTxWarp prst="textWave1">
              <a:avLst>
                <a:gd name="adj1" fmla="val 20000"/>
                <a:gd name="adj2" fmla="val -2026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Размышляем вслух</a:t>
            </a:r>
            <a:endParaRPr kumimoji="0" lang="ru-RU" sz="1200" b="1" i="0" u="none" strike="noStrike" kern="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152400" y="1371600"/>
            <a:ext cx="4572000" cy="50577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Кто изображён на картинке?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Что это такое?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Что такое племенной союз?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В какие образования переросли племенные     союзы 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Где содержится легенда об образовании Киева?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ru-RU" sz="2400" kern="0" dirty="0" smtClean="0">
                <a:latin typeface="Bookman Old Style" pitchFamily="18" charset="0"/>
              </a:rPr>
              <a:t> </a:t>
            </a:r>
            <a:r>
              <a:rPr lang="ru-RU" sz="2400" kern="0" dirty="0" smtClean="0">
                <a:latin typeface="Bookman Old Style" pitchFamily="18" charset="0"/>
              </a:rPr>
              <a:t>  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О чём она гласит?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Рисунок 9" descr="nestor_chronicler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1082202"/>
            <a:ext cx="2590800" cy="5775798"/>
          </a:xfrm>
          <a:prstGeom prst="rect">
            <a:avLst/>
          </a:prstGeom>
        </p:spPr>
      </p:pic>
      <p:pic>
        <p:nvPicPr>
          <p:cNvPr id="11" name="Рисунок 10" descr="26257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1445866"/>
            <a:ext cx="3352800" cy="5412134"/>
          </a:xfrm>
          <a:prstGeom prst="rect">
            <a:avLst/>
          </a:prstGeom>
        </p:spPr>
      </p:pic>
      <p:pic>
        <p:nvPicPr>
          <p:cNvPr id="12" name="Рисунок 11" descr="2768057801fe8dfb80263a0349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76800" y="1398024"/>
            <a:ext cx="4267200" cy="5459976"/>
          </a:xfrm>
          <a:prstGeom prst="rect">
            <a:avLst/>
          </a:prstGeom>
        </p:spPr>
      </p:pic>
      <p:pic>
        <p:nvPicPr>
          <p:cNvPr id="14" name="Рисунок 13" descr="6f78d5ee-b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9100" y="1304800"/>
            <a:ext cx="4164900" cy="555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8600" y="228600"/>
            <a:ext cx="2514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названия Русь.</a:t>
            </a: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Первые киевские правители.</a:t>
            </a: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1400" y="1524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4" name="Рисунок 13" descr="71485785_1299129657_sbitnev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2362200"/>
            <a:ext cx="3138881" cy="4276725"/>
          </a:xfrm>
          <a:prstGeom prst="rect">
            <a:avLst/>
          </a:prstGeom>
        </p:spPr>
      </p:pic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3581400" y="1066800"/>
            <a:ext cx="5181600" cy="3886199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1" i="1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В 945 г. во время полюдья в землях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1" i="1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древлян князь Игорь был убит.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Причиной восстания было</a:t>
            </a:r>
            <a:r>
              <a:rPr kumimoji="0" lang="ru-RU" sz="23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нарушение договора о размерах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дани, осложнение отношений с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местными князьями. Небольшая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дружина была перебита, а сам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князь погиб тяжкой смертью,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будучи привязан к верхушкам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ru-RU" sz="2300" kern="0" dirty="0" err="1">
                <a:latin typeface="Book Antiqua" pitchFamily="18" charset="0"/>
              </a:rPr>
              <a:t>д</a:t>
            </a:r>
            <a:r>
              <a:rPr kumimoji="0" lang="ru-RU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вух</a:t>
            </a:r>
            <a:r>
              <a:rPr kumimoji="0" lang="ru-RU" sz="23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</a:t>
            </a: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согнутых деревьев и</a:t>
            </a:r>
            <a:r>
              <a:rPr kumimoji="0" lang="ru-RU" sz="23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</a:t>
            </a: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разорван. </a:t>
            </a:r>
          </a:p>
        </p:txBody>
      </p:sp>
      <p:pic>
        <p:nvPicPr>
          <p:cNvPr id="8" name="Picture 7" descr="Почему и где погиб князь Игорь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8600" y="228600"/>
            <a:ext cx="2514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hlinkClick r:id="rId3" action="ppaction://hlinksldjump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hlinkClick r:id="rId3" action="ppaction://hlinksldjump"/>
              </a:rPr>
              <a:t>названия Русь.</a:t>
            </a:r>
            <a:endParaRPr lang="ru-RU" sz="2200" b="1" i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</a:t>
            </a:r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hlinkClick r:id="rId4" action="ppaction://hlinksldjump"/>
              </a:rPr>
              <a:t>Первые киевские правители.</a:t>
            </a:r>
            <a:endParaRPr lang="ru-RU" sz="2400" b="1" i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1400" y="1524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62400" y="152401"/>
            <a:ext cx="403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Поразмышляем вместе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81400" y="990600"/>
            <a:ext cx="5029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latin typeface="Book Antiqua" pitchFamily="18" charset="0"/>
              </a:rPr>
              <a:t>О каком историческом событии идёт речь в следующих словах:                                          «Если повадится волк к овцам, то вынесет всё стадо, пока не убьют его; так и этот: если не убьём его, то всех нас погубит»?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Book Antiqua" pitchFamily="18" charset="0"/>
              </a:rPr>
              <a:t>Объясните происхождение названия «Русь»?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Book Antiqua" pitchFamily="18" charset="0"/>
              </a:rPr>
              <a:t>В какой последовательности правили Олег, </a:t>
            </a:r>
            <a:r>
              <a:rPr lang="ru-RU" b="1" dirty="0" err="1" smtClean="0">
                <a:latin typeface="Book Antiqua" pitchFamily="18" charset="0"/>
              </a:rPr>
              <a:t>Дир</a:t>
            </a:r>
            <a:r>
              <a:rPr lang="ru-RU" b="1" dirty="0" smtClean="0">
                <a:latin typeface="Book Antiqua" pitchFamily="18" charset="0"/>
              </a:rPr>
              <a:t>, Игорь, Аскольд?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Book Antiqua" pitchFamily="18" charset="0"/>
              </a:rPr>
              <a:t>Что такое полюдье?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Book Antiqua" pitchFamily="18" charset="0"/>
              </a:rPr>
              <a:t>Кого из первых правителей Руси называли «вещим». Почему?</a:t>
            </a:r>
            <a:endParaRPr lang="ru-RU" b="1" dirty="0">
              <a:latin typeface="Book Antiqua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3200400" y="4648200"/>
          <a:ext cx="5638800" cy="2123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66800"/>
                <a:gridCol w="45720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Установить соответствие дат и событий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882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Убийство князя Игоря во время полюдья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907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Подписание</a:t>
                      </a:r>
                      <a:r>
                        <a:rPr lang="ru-RU" baseline="0" dirty="0" smtClean="0"/>
                        <a:t> русско-византийского договора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911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Убийство</a:t>
                      </a:r>
                      <a:r>
                        <a:rPr lang="ru-RU" baseline="0" dirty="0" smtClean="0"/>
                        <a:t> Аскольда вещим Олегом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945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Большой поход Олега на Византию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rot="5400000" flipH="1" flipV="1">
            <a:off x="3467100" y="5676900"/>
            <a:ext cx="1219200" cy="533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886200" y="5257800"/>
            <a:ext cx="15240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3733800" y="5867400"/>
            <a:ext cx="8382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4114800" y="5791200"/>
            <a:ext cx="16002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400" y="274638"/>
            <a:ext cx="5105400" cy="1143000"/>
          </a:xfrm>
        </p:spPr>
        <p:txBody>
          <a:bodyPr/>
          <a:lstStyle/>
          <a:p>
            <a:r>
              <a:rPr lang="ru-RU" sz="2400" b="1">
                <a:solidFill>
                  <a:srgbClr val="800000"/>
                </a:solidFill>
              </a:rPr>
              <a:t>Источники используемых материалов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81400" y="1600200"/>
            <a:ext cx="4876800" cy="4525963"/>
          </a:xfrm>
        </p:spPr>
        <p:txBody>
          <a:bodyPr/>
          <a:lstStyle/>
          <a:p>
            <a:pPr lvl="1">
              <a:spcBef>
                <a:spcPct val="0"/>
              </a:spcBef>
              <a:buFontTx/>
              <a:buChar char="•"/>
            </a:pPr>
            <a:r>
              <a:rPr lang="ru-RU" sz="2400" dirty="0" smtClean="0">
                <a:latin typeface="Book Antiqua" pitchFamily="18" charset="0"/>
              </a:rPr>
              <a:t>Ю.Ю. </a:t>
            </a:r>
            <a:r>
              <a:rPr lang="ru-RU" sz="2400" dirty="0" err="1" smtClean="0">
                <a:latin typeface="Book Antiqua" pitchFamily="18" charset="0"/>
              </a:rPr>
              <a:t>Свидерский</a:t>
            </a:r>
            <a:r>
              <a:rPr lang="ru-RU" sz="2400" dirty="0" smtClean="0">
                <a:latin typeface="Book Antiqua" pitchFamily="18" charset="0"/>
              </a:rPr>
              <a:t> История Украины: Учебник для 7 </a:t>
            </a:r>
            <a:r>
              <a:rPr lang="ru-RU" sz="2400" dirty="0" err="1" smtClean="0">
                <a:latin typeface="Book Antiqua" pitchFamily="18" charset="0"/>
              </a:rPr>
              <a:t>кл</a:t>
            </a:r>
            <a:r>
              <a:rPr lang="ru-RU" sz="2400" dirty="0" smtClean="0">
                <a:latin typeface="Book Antiqua" pitchFamily="18" charset="0"/>
              </a:rPr>
              <a:t>. – К.,2007.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z="2400" dirty="0" smtClean="0">
                <a:latin typeface="Book Antiqua" pitchFamily="18" charset="0"/>
                <a:hlinkClick r:id="rId3"/>
              </a:rPr>
              <a:t>http://900igr.net/prezentatsii/istorija/Russkie-knjazja/013-Pervye-russkie-knjazja.html</a:t>
            </a:r>
            <a:r>
              <a:rPr lang="ru-RU" sz="2400" dirty="0" smtClean="0">
                <a:latin typeface="Book Antiqua" pitchFamily="18" charset="0"/>
              </a:rPr>
              <a:t> 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z="2400" dirty="0" smtClean="0">
                <a:latin typeface="Book Antiqua" pitchFamily="18" charset="0"/>
                <a:hlinkClick r:id="rId4"/>
              </a:rPr>
              <a:t>http://www.slavyanskaya-kultura.ru/slavic/history/ryurik-pervyi-ruskii-knjaz.html</a:t>
            </a:r>
            <a:r>
              <a:rPr lang="ru-RU" sz="2400" dirty="0" smtClean="0">
                <a:latin typeface="Book Antiqua" pitchFamily="18" charset="0"/>
              </a:rPr>
              <a:t> </a:t>
            </a:r>
          </a:p>
          <a:p>
            <a:endParaRPr lang="ru-RU" sz="2400" dirty="0">
              <a:latin typeface="Book Antiqu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1" y="457200"/>
            <a:ext cx="2362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Book Antiqua" pitchFamily="18" charset="0"/>
              </a:rPr>
              <a:t>Разработка:</a:t>
            </a:r>
          </a:p>
          <a:p>
            <a:r>
              <a:rPr lang="ru-RU" b="1" dirty="0" smtClean="0">
                <a:latin typeface="Book Antiqua" pitchFamily="18" charset="0"/>
              </a:rPr>
              <a:t>у</a:t>
            </a:r>
            <a:r>
              <a:rPr lang="ru-RU" b="1" dirty="0" smtClean="0">
                <a:latin typeface="Book Antiqua" pitchFamily="18" charset="0"/>
              </a:rPr>
              <a:t>чителя </a:t>
            </a:r>
            <a:r>
              <a:rPr lang="ru-RU" b="1" dirty="0" smtClean="0">
                <a:latin typeface="Book Antiqua" pitchFamily="18" charset="0"/>
              </a:rPr>
              <a:t>высшей категории</a:t>
            </a:r>
          </a:p>
          <a:p>
            <a:r>
              <a:rPr lang="ru-RU" b="1" dirty="0" smtClean="0">
                <a:latin typeface="Book Antiqua" pitchFamily="18" charset="0"/>
              </a:rPr>
              <a:t>с</a:t>
            </a:r>
            <a:r>
              <a:rPr lang="ru-RU" b="1" dirty="0" smtClean="0">
                <a:latin typeface="Book Antiqua" pitchFamily="18" charset="0"/>
              </a:rPr>
              <a:t>пециальной </a:t>
            </a:r>
            <a:r>
              <a:rPr lang="ru-RU" b="1" dirty="0" smtClean="0">
                <a:latin typeface="Book Antiqua" pitchFamily="18" charset="0"/>
              </a:rPr>
              <a:t>ОШ № 16</a:t>
            </a:r>
          </a:p>
          <a:p>
            <a:r>
              <a:rPr lang="ru-RU" b="1" dirty="0" smtClean="0">
                <a:latin typeface="Book Antiqua" pitchFamily="18" charset="0"/>
              </a:rPr>
              <a:t>Г.Симферополя</a:t>
            </a:r>
          </a:p>
          <a:p>
            <a:r>
              <a:rPr lang="ru-RU" b="1" dirty="0" smtClean="0">
                <a:latin typeface="Book Antiqua" pitchFamily="18" charset="0"/>
              </a:rPr>
              <a:t>Карплюк Татьяны Викторовны</a:t>
            </a:r>
            <a:endParaRPr lang="ru-RU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62400" y="609600"/>
            <a:ext cx="4038600" cy="1470025"/>
          </a:xfrm>
        </p:spPr>
        <p:txBody>
          <a:bodyPr/>
          <a:lstStyle/>
          <a:p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История Украины</a:t>
            </a:r>
            <a:b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7 класс</a:t>
            </a:r>
            <a:endParaRPr lang="ru-RU" sz="28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2209800"/>
            <a:ext cx="4800600" cy="2133600"/>
          </a:xfrm>
        </p:spPr>
        <p:txBody>
          <a:bodyPr/>
          <a:lstStyle/>
          <a:p>
            <a:r>
              <a:rPr lang="ru-RU" dirty="0" smtClean="0">
                <a:latin typeface="Book Antiqua" pitchFamily="18" charset="0"/>
              </a:rPr>
              <a:t>Тема 3.</a:t>
            </a:r>
          </a:p>
          <a:p>
            <a:r>
              <a:rPr lang="ru-RU" dirty="0" smtClean="0">
                <a:latin typeface="Book Antiqua" pitchFamily="18" charset="0"/>
              </a:rPr>
              <a:t>Истоки </a:t>
            </a:r>
          </a:p>
          <a:p>
            <a:r>
              <a:rPr lang="ru-RU" dirty="0" smtClean="0">
                <a:latin typeface="Book Antiqua" pitchFamily="18" charset="0"/>
              </a:rPr>
              <a:t>Киевской Руси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52400" y="304801"/>
            <a:ext cx="2590799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latin typeface="Book Antiqua" pitchFamily="18" charset="0"/>
            </a:endParaRP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План урока:</a:t>
            </a:r>
          </a:p>
          <a:p>
            <a:pPr algn="ctr"/>
            <a:endParaRPr lang="ru-RU" sz="2400" b="1" dirty="0" smtClean="0">
              <a:latin typeface="Book Antiqua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Book Antiqua" pitchFamily="18" charset="0"/>
              </a:rPr>
              <a:t>Происхождение названия «Русь».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Book Antiqua" pitchFamily="18" charset="0"/>
              </a:rPr>
              <a:t>Первые киевские правители и походы в Византию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28600" y="304800"/>
            <a:ext cx="2286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b="1" dirty="0" smtClean="0">
                <a:solidFill>
                  <a:srgbClr val="000066"/>
                </a:solidFill>
              </a:rPr>
              <a:t>1.Происхождение названия </a:t>
            </a:r>
          </a:p>
          <a:p>
            <a:pPr marL="342900" indent="-342900" algn="ctr"/>
            <a:r>
              <a:rPr lang="ru-RU" b="1" dirty="0" smtClean="0">
                <a:solidFill>
                  <a:srgbClr val="000066"/>
                </a:solidFill>
              </a:rPr>
              <a:t>«РУСЬ»</a:t>
            </a:r>
            <a:endParaRPr lang="ru-RU" b="1" dirty="0">
              <a:solidFill>
                <a:srgbClr val="00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33800" y="228600"/>
            <a:ext cx="46746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Book Antiqua" pitchFamily="18" charset="0"/>
              </a:rPr>
              <a:t>Три версии о происхождении</a:t>
            </a:r>
          </a:p>
          <a:p>
            <a:pPr algn="ctr"/>
            <a:r>
              <a:rPr lang="ru-RU" sz="2400" b="1" dirty="0" smtClean="0">
                <a:latin typeface="Book Antiqua" pitchFamily="18" charset="0"/>
              </a:rPr>
              <a:t> слова «РУСЬ»: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657600" y="1143000"/>
            <a:ext cx="5029200" cy="5334000"/>
          </a:xfrm>
        </p:spPr>
        <p:txBody>
          <a:bodyPr/>
          <a:lstStyle/>
          <a:p>
            <a:r>
              <a:rPr lang="ru-RU" sz="2400" dirty="0" smtClean="0">
                <a:latin typeface="Book Antiqua" pitchFamily="18" charset="0"/>
              </a:rPr>
              <a:t>От праславянского «руд», «рус» - светлый, русый.</a:t>
            </a:r>
          </a:p>
          <a:p>
            <a:r>
              <a:rPr lang="ru-RU" sz="2400" dirty="0" smtClean="0">
                <a:latin typeface="Book Antiqua" pitchFamily="18" charset="0"/>
              </a:rPr>
              <a:t>От «россов» - сарматских племён, смешавшихся со славянами , входивших в состав </a:t>
            </a:r>
            <a:r>
              <a:rPr lang="ru-RU" sz="2400" dirty="0" err="1" smtClean="0">
                <a:latin typeface="Book Antiqua" pitchFamily="18" charset="0"/>
              </a:rPr>
              <a:t>Антского</a:t>
            </a:r>
            <a:r>
              <a:rPr lang="ru-RU" sz="2400" dirty="0" smtClean="0">
                <a:latin typeface="Book Antiqua" pitchFamily="18" charset="0"/>
              </a:rPr>
              <a:t> союза племён вдоль рек </a:t>
            </a:r>
            <a:r>
              <a:rPr lang="ru-RU" sz="2400" dirty="0" err="1" smtClean="0">
                <a:latin typeface="Book Antiqua" pitchFamily="18" charset="0"/>
              </a:rPr>
              <a:t>Росава</a:t>
            </a:r>
            <a:r>
              <a:rPr lang="ru-RU" sz="2400" dirty="0" smtClean="0">
                <a:latin typeface="Book Antiqua" pitchFamily="18" charset="0"/>
              </a:rPr>
              <a:t>, </a:t>
            </a:r>
            <a:r>
              <a:rPr lang="ru-RU" sz="2400" dirty="0" err="1" smtClean="0">
                <a:latin typeface="Book Antiqua" pitchFamily="18" charset="0"/>
              </a:rPr>
              <a:t>Рось</a:t>
            </a:r>
            <a:r>
              <a:rPr lang="ru-RU" sz="2400" dirty="0" smtClean="0">
                <a:latin typeface="Book Antiqua" pitchFamily="18" charset="0"/>
              </a:rPr>
              <a:t>.</a:t>
            </a:r>
          </a:p>
          <a:p>
            <a:r>
              <a:rPr lang="ru-RU" sz="2400" dirty="0" smtClean="0">
                <a:latin typeface="Book Antiqua" pitchFamily="18" charset="0"/>
              </a:rPr>
              <a:t>От названия скандинавских племён, которых называли «</a:t>
            </a:r>
            <a:r>
              <a:rPr lang="ru-RU" sz="2400" dirty="0" err="1" smtClean="0">
                <a:latin typeface="Book Antiqua" pitchFamily="18" charset="0"/>
              </a:rPr>
              <a:t>ротси</a:t>
            </a:r>
            <a:r>
              <a:rPr lang="ru-RU" sz="2400" dirty="0" smtClean="0">
                <a:latin typeface="Book Antiqua" pitchFamily="18" charset="0"/>
              </a:rPr>
              <a:t>».</a:t>
            </a:r>
          </a:p>
          <a:p>
            <a:r>
              <a:rPr lang="ru-RU" sz="2400" dirty="0" smtClean="0">
                <a:latin typeface="Book Antiqua" pitchFamily="18" charset="0"/>
              </a:rPr>
              <a:t>Наиболее достоверна скандинавская версия. В чём она заключается найти на               стр. 29? </a:t>
            </a:r>
          </a:p>
          <a:p>
            <a:endParaRPr lang="ru-RU" sz="2800" dirty="0">
              <a:latin typeface="Book Antiqua" pitchFamily="18" charset="0"/>
            </a:endParaRPr>
          </a:p>
        </p:txBody>
      </p:sp>
      <p:pic>
        <p:nvPicPr>
          <p:cNvPr id="10" name="Рисунок 9" descr="7508c5a23df9ef8324faa1cfd5028d8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24000"/>
            <a:ext cx="2971800" cy="43255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Управляющая кнопка: справка 5">
            <a:hlinkClick r:id="rId4" action="ppaction://hlinksldjump" highlightClick="1"/>
          </p:cNvPr>
          <p:cNvSpPr/>
          <p:nvPr/>
        </p:nvSpPr>
        <p:spPr>
          <a:xfrm>
            <a:off x="8229600" y="5867400"/>
            <a:ext cx="685800" cy="685800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52401" y="381000"/>
            <a:ext cx="2514599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названия Русь.</a:t>
            </a: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Первые киевские правители.</a:t>
            </a: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1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3505200" y="228600"/>
            <a:ext cx="51054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Р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ассказ о киевских князьях Аскольде и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Дире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Нестор начинает с того, что двое из варяжских дружинников новгородского князя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Рюрика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, не будучи боярами, получили разрешение у князя идти на Царьград. На крутом берегу Днепра они  увидели поселение и спросили, чей это городок? Те ответили: «были суть три брата — Кий, Щек, Хорив иже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соделаша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град сей…». Аскольд и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Дир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объединили вокруг себя часть варягов из Новгорода и стали властвовать на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полянской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земле. И если до этого они направлялись в Константинополь, чтобы служить византийскому императору, то теперь начали властвовать в Киеве, готовясь к военному походу на Византию.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12" name="Рисунок 11" descr="100025059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9" y="2667000"/>
            <a:ext cx="3140490" cy="3809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8600" y="228600"/>
            <a:ext cx="2514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названия Русь.</a:t>
            </a: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Первые киевские правители.</a:t>
            </a: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11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3276600" y="228600"/>
            <a:ext cx="55626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В 860 г на 200 судах  Аскольд и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Дир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с дружиной отправились к берегам Византийской империи, осадили Константинополь. После того, как патриарх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Фотий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погрузил в море ризу Богоматери, сделалась страшная буря, которая </a:t>
            </a: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истребила большую часть флота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русичей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. После такой неудачи «язычники…отправили послов  в Константинополь и требовали своего крещения», и Аскольд был крещен патриархом 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Фотием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во времена царствования императора Михаила.</a:t>
            </a:r>
          </a:p>
          <a:p>
            <a:pPr>
              <a:buBlip>
                <a:blip r:embed="rId3"/>
              </a:buBlip>
            </a:pP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Великая заслуга Аскольда состоит в том, что он попытался завоеванное могущество Руси  соединить с христианской верой.</a:t>
            </a:r>
          </a:p>
          <a:p>
            <a:pPr>
              <a:buBlip>
                <a:blip r:embed="rId3"/>
              </a:buBlip>
            </a:pPr>
            <a:r>
              <a:rPr lang="ru-RU" sz="20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В 860 г.  состоялось первое крещение Руси – </a:t>
            </a:r>
            <a:r>
              <a:rPr lang="ru-RU" sz="2000" b="1" u="sng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Аскольдово</a:t>
            </a:r>
            <a:r>
              <a:rPr lang="ru-RU" sz="20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крещение. </a:t>
            </a:r>
            <a:endParaRPr lang="ru-RU" sz="2000" b="1" u="sng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5" name="Рисунок 4" descr="img_15917_2_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90775"/>
            <a:ext cx="2844401" cy="4467225"/>
          </a:xfrm>
          <a:prstGeom prst="rect">
            <a:avLst/>
          </a:prstGeom>
        </p:spPr>
      </p:pic>
      <p:pic>
        <p:nvPicPr>
          <p:cNvPr id="6" name="Рисунок 5" descr="100025059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19400"/>
            <a:ext cx="3140490" cy="3809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8600" y="228600"/>
            <a:ext cx="2514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названия Русь.</a:t>
            </a: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Первые киевские правители.</a:t>
            </a: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7" name="Picture 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9850" y="0"/>
            <a:ext cx="6234150" cy="4572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ruri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90800"/>
            <a:ext cx="2933700" cy="4051300"/>
          </a:xfrm>
          <a:prstGeom prst="rect">
            <a:avLst/>
          </a:prstGeom>
        </p:spPr>
      </p:pic>
      <p:pic>
        <p:nvPicPr>
          <p:cNvPr id="9" name="Рисунок 8" descr="oleg1111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2743200"/>
            <a:ext cx="2843022" cy="39596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81400" y="4495800"/>
            <a:ext cx="5562600" cy="18620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300" dirty="0" smtClean="0">
                <a:latin typeface="Book Antiqua" pitchFamily="18" charset="0"/>
              </a:rPr>
              <a:t>В 879 году</a:t>
            </a:r>
            <a:r>
              <a:rPr lang="ru-RU" sz="2300" dirty="0">
                <a:solidFill>
                  <a:srgbClr val="FF3300"/>
                </a:solidFill>
                <a:latin typeface="Book Antiqua" pitchFamily="18" charset="0"/>
              </a:rPr>
              <a:t> </a:t>
            </a:r>
            <a:r>
              <a:rPr lang="ru-RU" sz="2300" dirty="0" err="1" smtClean="0">
                <a:latin typeface="Book Antiqua" pitchFamily="18" charset="0"/>
              </a:rPr>
              <a:t>Рюрик</a:t>
            </a:r>
            <a:r>
              <a:rPr lang="ru-RU" sz="2300" dirty="0" smtClean="0">
                <a:latin typeface="Book Antiqua" pitchFamily="18" charset="0"/>
              </a:rPr>
              <a:t> умирает, оставив</a:t>
            </a:r>
          </a:p>
          <a:p>
            <a:r>
              <a:rPr lang="ru-RU" sz="2300" dirty="0" smtClean="0">
                <a:latin typeface="Book Antiqua" pitchFamily="18" charset="0"/>
              </a:rPr>
              <a:t>малолетнего сына Игоря под опекой  военачальника и, возможно, родственника Олега. </a:t>
            </a:r>
          </a:p>
          <a:p>
            <a:r>
              <a:rPr lang="ru-RU" sz="2300" b="1" i="1" u="sng" dirty="0" smtClean="0">
                <a:latin typeface="Book Antiqua" pitchFamily="18" charset="0"/>
              </a:rPr>
              <a:t>Вспомните, что происходит дальше?</a:t>
            </a:r>
            <a:endParaRPr lang="ru-RU" sz="2300" b="1" i="1" u="sng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8600" y="228600"/>
            <a:ext cx="2514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названия Русь.</a:t>
            </a: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Первые киевские правители.</a:t>
            </a: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11" name="Picture 9" descr="IMGL1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90800"/>
            <a:ext cx="3124200" cy="40615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2" name="Прямоугольник 11"/>
          <p:cNvSpPr/>
          <p:nvPr/>
        </p:nvSpPr>
        <p:spPr>
          <a:xfrm>
            <a:off x="3581400" y="152400"/>
            <a:ext cx="5257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latin typeface="Book Antiqua" pitchFamily="18" charset="0"/>
              </a:rPr>
              <a:t>Про Олега «вещего», князя-воина и мудреца, известно многое. 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>
                <a:latin typeface="Book Antiqua" pitchFamily="18" charset="0"/>
              </a:rPr>
              <a:t> </a:t>
            </a:r>
            <a:r>
              <a:rPr lang="ru-RU" sz="2300" dirty="0" smtClean="0">
                <a:latin typeface="Book Antiqua" pitchFamily="18" charset="0"/>
              </a:rPr>
              <a:t>Он </a:t>
            </a:r>
            <a:r>
              <a:rPr lang="ru-RU" sz="2300" dirty="0">
                <a:latin typeface="Book Antiqua" pitchFamily="18" charset="0"/>
              </a:rPr>
              <a:t>подчинил себе Смоленск и </a:t>
            </a:r>
            <a:r>
              <a:rPr lang="ru-RU" sz="2300" dirty="0" err="1">
                <a:latin typeface="Book Antiqua" pitchFamily="18" charset="0"/>
              </a:rPr>
              <a:t>Любеч</a:t>
            </a:r>
            <a:r>
              <a:rPr lang="ru-RU" sz="2300" dirty="0">
                <a:latin typeface="Book Antiqua" pitchFamily="18" charset="0"/>
              </a:rPr>
              <a:t>, </a:t>
            </a:r>
            <a:r>
              <a:rPr lang="ru-RU" sz="2300" dirty="0" smtClean="0">
                <a:latin typeface="Book Antiqua" pitchFamily="18" charset="0"/>
              </a:rPr>
              <a:t>захватил </a:t>
            </a:r>
            <a:r>
              <a:rPr lang="ru-RU" sz="2300" dirty="0">
                <a:latin typeface="Book Antiqua" pitchFamily="18" charset="0"/>
              </a:rPr>
              <a:t>Киев, убив </a:t>
            </a:r>
            <a:r>
              <a:rPr lang="ru-RU" sz="2300" dirty="0" smtClean="0">
                <a:latin typeface="Book Antiqua" pitchFamily="18" charset="0"/>
              </a:rPr>
              <a:t>варягов </a:t>
            </a:r>
            <a:r>
              <a:rPr lang="ru-RU" sz="2300" dirty="0">
                <a:latin typeface="Book Antiqua" pitchFamily="18" charset="0"/>
              </a:rPr>
              <a:t>Аскольда и </a:t>
            </a:r>
            <a:r>
              <a:rPr lang="ru-RU" sz="2300" dirty="0" err="1" smtClean="0">
                <a:latin typeface="Book Antiqua" pitchFamily="18" charset="0"/>
              </a:rPr>
              <a:t>Дира</a:t>
            </a:r>
            <a:r>
              <a:rPr lang="ru-RU" sz="2300" dirty="0" smtClean="0">
                <a:latin typeface="Book Antiqua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Book Antiqua" pitchFamily="18" charset="0"/>
              </a:rPr>
              <a:t> 882 год – объединение Новгорода и Киева – считается годом основания Древнерусского государства Киевская Русь. При этом кривичи, древляне, северяне  вынуждены присоединяться к Олегу и платить ему дань, благодаря которой он мог содержать большое войско.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300" dirty="0" smtClean="0">
                <a:latin typeface="Book Antiqua" pitchFamily="18" charset="0"/>
              </a:rPr>
              <a:t>В 907г. Олег во главе варягов совершил поход на Византию, который завершился заключением мирного договора.  </a:t>
            </a:r>
            <a:endParaRPr lang="ru-RU" dirty="0"/>
          </a:p>
        </p:txBody>
      </p:sp>
      <p:pic>
        <p:nvPicPr>
          <p:cNvPr id="15" name="Рисунок 14" descr="20cc9584076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" y="0"/>
            <a:ext cx="911339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8600" y="228600"/>
            <a:ext cx="2514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названия Русь.</a:t>
            </a: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Первые киевские правители.</a:t>
            </a: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11" name="Picture 9" descr="IMGL1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90800"/>
            <a:ext cx="3124200" cy="40615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2" name="Прямоугольник 11"/>
          <p:cNvSpPr/>
          <p:nvPr/>
        </p:nvSpPr>
        <p:spPr>
          <a:xfrm>
            <a:off x="3581400" y="1524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581400" y="304801"/>
            <a:ext cx="5105400" cy="5710238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Возможно, в 912 году  Олег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    уплыл на родину – в Скандинавию.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По русской же легенде он погиб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    от своего коня и был похоронен в</a:t>
            </a:r>
            <a:r>
              <a:rPr kumimoji="0" lang="ru-RU" sz="23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</a:t>
            </a: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Киеве. А в Старой Ладоге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    сохранился огромный холм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   «</a:t>
            </a:r>
            <a:r>
              <a:rPr kumimoji="0" lang="ru-RU" sz="23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Олегова</a:t>
            </a:r>
            <a:r>
              <a:rPr kumimoji="0" lang="ru-RU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могила». </a:t>
            </a:r>
          </a:p>
          <a:p>
            <a:pPr marL="342900" marR="0" lvl="0" indent="-342900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3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Олег сумел сплотить в единый союз славянские и </a:t>
            </a:r>
            <a:r>
              <a:rPr kumimoji="0" lang="ru-RU" sz="2300" b="1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угрофинские</a:t>
            </a:r>
            <a:r>
              <a:rPr kumimoji="0" lang="ru-RU" sz="23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племена на Севере и окончательно объединить Русское государство</a:t>
            </a:r>
            <a:r>
              <a:rPr kumimoji="0" lang="ru-RU" sz="2300" b="1" i="1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с центром в</a:t>
            </a:r>
            <a:r>
              <a:rPr kumimoji="0" lang="ru-RU" sz="23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</a:rPr>
              <a:t> Киеве.</a:t>
            </a:r>
          </a:p>
        </p:txBody>
      </p:sp>
      <p:pic>
        <p:nvPicPr>
          <p:cNvPr id="8" name="Рисунок 7" descr="ea765b75888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228600"/>
            <a:ext cx="5400675" cy="630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768057801fe8dfb80263a0349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152400"/>
            <a:ext cx="5638800" cy="650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8600" y="228600"/>
            <a:ext cx="2514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>
                <a:solidFill>
                  <a:srgbClr val="000066"/>
                </a:solidFill>
                <a:latin typeface="Book Antiqua" pitchFamily="18" charset="0"/>
              </a:rPr>
              <a:t>План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1.Происхождение </a:t>
            </a:r>
          </a:p>
          <a:p>
            <a:pPr marL="342900" indent="-342900"/>
            <a:r>
              <a:rPr lang="ru-RU" sz="22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названия Русь.</a:t>
            </a:r>
          </a:p>
          <a:p>
            <a:pPr marL="342900" indent="-342900"/>
            <a:r>
              <a:rPr lang="ru-RU" sz="24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2. Первые киевские правители.</a:t>
            </a:r>
          </a:p>
          <a:p>
            <a:pPr marL="342900" indent="-342900"/>
            <a:endParaRPr lang="ru-RU" sz="2400" b="1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pic>
        <p:nvPicPr>
          <p:cNvPr id="11" name="Picture 9" descr="IMGL1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90800"/>
            <a:ext cx="3124200" cy="40615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2" name="Прямоугольник 11"/>
          <p:cNvSpPr/>
          <p:nvPr/>
        </p:nvSpPr>
        <p:spPr>
          <a:xfrm>
            <a:off x="3581400" y="1524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81400" y="228600"/>
            <a:ext cx="5181600" cy="5890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300" dirty="0" smtClean="0">
                <a:latin typeface="Book Antiqua" pitchFamily="18" charset="0"/>
              </a:rPr>
              <a:t>После смерти Олега власть перешла к сыну </a:t>
            </a:r>
            <a:r>
              <a:rPr lang="ru-RU" sz="2300" dirty="0" err="1" smtClean="0">
                <a:latin typeface="Book Antiqua" pitchFamily="18" charset="0"/>
              </a:rPr>
              <a:t>Рюрика</a:t>
            </a:r>
            <a:r>
              <a:rPr lang="ru-RU" sz="2300" dirty="0" smtClean="0">
                <a:latin typeface="Book Antiqua" pitchFamily="18" charset="0"/>
              </a:rPr>
              <a:t> Игорю по наследству (династически).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300" dirty="0" smtClean="0">
                <a:latin typeface="Book Antiqua" pitchFamily="18" charset="0"/>
              </a:rPr>
              <a:t>Первые годы княжения оказались не простыми: некоторые племена отказались платить ему дань. Столкнулся он и с кочевниками-печенегами в </a:t>
            </a:r>
            <a:r>
              <a:rPr lang="ru-RU" sz="2300" dirty="0" err="1" smtClean="0">
                <a:latin typeface="Book Antiqua" pitchFamily="18" charset="0"/>
              </a:rPr>
              <a:t>южно-русских</a:t>
            </a:r>
            <a:r>
              <a:rPr lang="ru-RU" sz="2300" dirty="0" smtClean="0">
                <a:latin typeface="Book Antiqua" pitchFamily="18" charset="0"/>
              </a:rPr>
              <a:t> степях.</a:t>
            </a:r>
          </a:p>
          <a:p>
            <a:pPr algn="just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300" dirty="0" smtClean="0">
                <a:latin typeface="Book Antiqua" pitchFamily="18" charset="0"/>
              </a:rPr>
              <a:t> </a:t>
            </a:r>
            <a:r>
              <a:rPr lang="ru-RU" sz="2400" dirty="0" smtClean="0">
                <a:latin typeface="Book Antiqua" pitchFamily="18" charset="0"/>
              </a:rPr>
              <a:t>Князь Игорь совершал военные походы на Царьград, но не всегда успешно.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400" dirty="0">
                <a:latin typeface="Book Antiqua" pitchFamily="18" charset="0"/>
              </a:rPr>
              <a:t>Г</a:t>
            </a:r>
            <a:r>
              <a:rPr lang="ru-RU" sz="2400" dirty="0" smtClean="0">
                <a:latin typeface="Book Antiqua" pitchFamily="18" charset="0"/>
              </a:rPr>
              <a:t>лавным способом содержания дружины была дань с племён. В ноябре князь с дружиной отправлялся в </a:t>
            </a:r>
            <a:r>
              <a:rPr lang="ru-RU" sz="2400" i="1" dirty="0" smtClean="0">
                <a:latin typeface="Book Antiqua" pitchFamily="18" charset="0"/>
              </a:rPr>
              <a:t>полюдье</a:t>
            </a:r>
            <a:r>
              <a:rPr lang="ru-RU" sz="2400" dirty="0" smtClean="0">
                <a:latin typeface="Book Antiqua" pitchFamily="18" charset="0"/>
              </a:rPr>
              <a:t> – объезд подвластных земель. Часть дани отправлялась в Царьград для продажи, часть – на содержание княжеского окружения. 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endParaRPr lang="ru-RU" sz="2300" dirty="0" smtClean="0">
              <a:latin typeface="Book Antiqua" pitchFamily="18" charset="0"/>
            </a:endParaRPr>
          </a:p>
        </p:txBody>
      </p:sp>
      <p:pic>
        <p:nvPicPr>
          <p:cNvPr id="14" name="Рисунок 13" descr="71485785_1299129657_sbitnev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1" y="2438400"/>
            <a:ext cx="3138881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</TotalTime>
  <Words>902</Words>
  <Application>Microsoft PowerPoint</Application>
  <PresentationFormat>Экран (4:3)</PresentationFormat>
  <Paragraphs>112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Слайд 1</vt:lpstr>
      <vt:lpstr>История Украины 7 класс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Источники используемых материалов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Татьяна</dc:creator>
  <cp:lastModifiedBy>Татьяна</cp:lastModifiedBy>
  <cp:revision>74</cp:revision>
  <cp:lastPrinted>1601-01-01T00:00:00Z</cp:lastPrinted>
  <dcterms:created xsi:type="dcterms:W3CDTF">1601-01-01T00:00:00Z</dcterms:created>
  <dcterms:modified xsi:type="dcterms:W3CDTF">2012-01-21T22:27:25Z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_MarkAsFinal">
    <vt:bool>true</vt:bool>
  </property>
</Properties>
</file>