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diagrams/drawing3.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0"/>
  </p:notesMasterIdLst>
  <p:sldIdLst>
    <p:sldId id="256" r:id="rId2"/>
    <p:sldId id="257" r:id="rId3"/>
    <p:sldId id="258" r:id="rId4"/>
    <p:sldId id="260" r:id="rId5"/>
    <p:sldId id="259" r:id="rId6"/>
    <p:sldId id="261" r:id="rId7"/>
    <p:sldId id="262"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9639" autoAdjust="0"/>
    <p:restoredTop sz="86364" autoAdjust="0"/>
  </p:normalViewPr>
  <p:slideViewPr>
    <p:cSldViewPr>
      <p:cViewPr>
        <p:scale>
          <a:sx n="65" d="100"/>
          <a:sy n="65" d="100"/>
        </p:scale>
        <p:origin x="-138"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3.jpeg"/></Relationships>
</file>

<file path=ppt/diagrams/_rels/data2.xml.rels><?xml version="1.0" encoding="UTF-8" standalone="yes"?>
<Relationships xmlns="http://schemas.openxmlformats.org/package/2006/relationships"><Relationship Id="rId1" Type="http://schemas.openxmlformats.org/officeDocument/2006/relationships/image" Target="../media/image3.jpeg"/></Relationships>
</file>

<file path=ppt/diagrams/_rels/data3.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3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3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4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319955-5011-49C5-B29C-6CC841AF0F9A}" type="doc">
      <dgm:prSet loTypeId="urn:microsoft.com/office/officeart/2005/8/layout/pList1" loCatId="list" qsTypeId="urn:microsoft.com/office/officeart/2005/8/quickstyle/simple3" qsCatId="simple" csTypeId="urn:microsoft.com/office/officeart/2005/8/colors/accent1_2" csCatId="accent1" phldr="1"/>
      <dgm:spPr/>
      <dgm:t>
        <a:bodyPr/>
        <a:lstStyle/>
        <a:p>
          <a:endParaRPr lang="ru-RU"/>
        </a:p>
      </dgm:t>
    </dgm:pt>
    <dgm:pt modelId="{2C993959-0FD9-4780-BBAA-561B6F862F89}">
      <dgm:prSet custT="1"/>
      <dgm:spPr/>
      <dgm:t>
        <a:bodyPr/>
        <a:lstStyle/>
        <a:p>
          <a:pPr algn="l" rtl="0"/>
          <a:r>
            <a:rPr lang="ru-RU" sz="1600" b="1" i="1" dirty="0" smtClean="0">
              <a:solidFill>
                <a:schemeClr val="accent1"/>
              </a:solidFill>
              <a:latin typeface="Calibri" pitchFamily="34" charset="0"/>
              <a:cs typeface="Calibri" pitchFamily="34" charset="0"/>
            </a:rPr>
            <a:t>Геомагнитная буря</a:t>
          </a:r>
          <a:r>
            <a:rPr lang="ru-RU" sz="1600" i="1" dirty="0" smtClean="0">
              <a:solidFill>
                <a:schemeClr val="accent1"/>
              </a:solidFill>
              <a:latin typeface="Calibri" pitchFamily="34" charset="0"/>
              <a:cs typeface="Calibri" pitchFamily="34" charset="0"/>
            </a:rPr>
            <a:t> </a:t>
          </a:r>
          <a:r>
            <a:rPr lang="ru-RU" sz="1600" dirty="0" smtClean="0">
              <a:solidFill>
                <a:schemeClr val="accent1"/>
              </a:solidFill>
              <a:latin typeface="Calibri" pitchFamily="34" charset="0"/>
              <a:cs typeface="Calibri" pitchFamily="34" charset="0"/>
            </a:rPr>
            <a:t>— Это возмущение геомагнитного поля  длительностью от нескольких часов до нескольких суток, вызванное поступлением в окрестности Земли возмущённых высокоскоростных потоков солнечного ветра и связанной с ними ударной волны.</a:t>
          </a:r>
          <a:endParaRPr lang="ru-RU" sz="1600" dirty="0">
            <a:solidFill>
              <a:schemeClr val="accent1"/>
            </a:solidFill>
            <a:latin typeface="Calibri" pitchFamily="34" charset="0"/>
            <a:cs typeface="Calibri" pitchFamily="34" charset="0"/>
          </a:endParaRPr>
        </a:p>
      </dgm:t>
    </dgm:pt>
    <dgm:pt modelId="{CF340A8A-0840-43C0-A1B4-C338549DA222}" type="parTrans" cxnId="{62F8CCE9-26F8-4FC7-9826-D76A10BD7014}">
      <dgm:prSet/>
      <dgm:spPr/>
      <dgm:t>
        <a:bodyPr/>
        <a:lstStyle/>
        <a:p>
          <a:endParaRPr lang="ru-RU"/>
        </a:p>
      </dgm:t>
    </dgm:pt>
    <dgm:pt modelId="{8D5514CD-9C8D-4F04-B1B9-5208053F7F0B}" type="sibTrans" cxnId="{62F8CCE9-26F8-4FC7-9826-D76A10BD7014}">
      <dgm:prSet/>
      <dgm:spPr/>
      <dgm:t>
        <a:bodyPr/>
        <a:lstStyle/>
        <a:p>
          <a:endParaRPr lang="ru-RU"/>
        </a:p>
      </dgm:t>
    </dgm:pt>
    <dgm:pt modelId="{59DA6206-0C80-47F5-AFB8-59F21A5F8CB1}" type="pres">
      <dgm:prSet presAssocID="{DC319955-5011-49C5-B29C-6CC841AF0F9A}" presName="Name0" presStyleCnt="0">
        <dgm:presLayoutVars>
          <dgm:dir/>
          <dgm:resizeHandles val="exact"/>
        </dgm:presLayoutVars>
      </dgm:prSet>
      <dgm:spPr/>
      <dgm:t>
        <a:bodyPr/>
        <a:lstStyle/>
        <a:p>
          <a:endParaRPr lang="ru-RU"/>
        </a:p>
      </dgm:t>
    </dgm:pt>
    <dgm:pt modelId="{9D746FA7-CDBE-46EB-BFC8-5C8843EBC164}" type="pres">
      <dgm:prSet presAssocID="{2C993959-0FD9-4780-BBAA-561B6F862F89}" presName="compNode" presStyleCnt="0"/>
      <dgm:spPr/>
    </dgm:pt>
    <dgm:pt modelId="{70A375F0-CBB2-4BE3-B6A7-E9D06C7F89B6}" type="pres">
      <dgm:prSet presAssocID="{2C993959-0FD9-4780-BBAA-561B6F862F89}" presName="pictRect" presStyleLbl="node1" presStyleIdx="0" presStyleCnt="1"/>
      <dgm:spPr>
        <a:blipFill rotWithShape="0">
          <a:blip xmlns:r="http://schemas.openxmlformats.org/officeDocument/2006/relationships" r:embed="rId1"/>
          <a:stretch>
            <a:fillRect/>
          </a:stretch>
        </a:blipFill>
      </dgm:spPr>
    </dgm:pt>
    <dgm:pt modelId="{8579FE97-D1C8-4310-B2B3-E0B0B62DF44D}" type="pres">
      <dgm:prSet presAssocID="{2C993959-0FD9-4780-BBAA-561B6F862F89}" presName="textRect" presStyleLbl="revTx" presStyleIdx="0" presStyleCnt="1">
        <dgm:presLayoutVars>
          <dgm:bulletEnabled val="1"/>
        </dgm:presLayoutVars>
      </dgm:prSet>
      <dgm:spPr/>
      <dgm:t>
        <a:bodyPr/>
        <a:lstStyle/>
        <a:p>
          <a:endParaRPr lang="ru-RU"/>
        </a:p>
      </dgm:t>
    </dgm:pt>
  </dgm:ptLst>
  <dgm:cxnLst>
    <dgm:cxn modelId="{5D045FF8-181A-4105-9BFD-6D81370EC10A}" type="presOf" srcId="{DC319955-5011-49C5-B29C-6CC841AF0F9A}" destId="{59DA6206-0C80-47F5-AFB8-59F21A5F8CB1}" srcOrd="0" destOrd="0" presId="urn:microsoft.com/office/officeart/2005/8/layout/pList1"/>
    <dgm:cxn modelId="{C7E137E8-0E16-4E53-AA5C-D252F41AF954}" type="presOf" srcId="{2C993959-0FD9-4780-BBAA-561B6F862F89}" destId="{8579FE97-D1C8-4310-B2B3-E0B0B62DF44D}" srcOrd="0" destOrd="0" presId="urn:microsoft.com/office/officeart/2005/8/layout/pList1"/>
    <dgm:cxn modelId="{62F8CCE9-26F8-4FC7-9826-D76A10BD7014}" srcId="{DC319955-5011-49C5-B29C-6CC841AF0F9A}" destId="{2C993959-0FD9-4780-BBAA-561B6F862F89}" srcOrd="0" destOrd="0" parTransId="{CF340A8A-0840-43C0-A1B4-C338549DA222}" sibTransId="{8D5514CD-9C8D-4F04-B1B9-5208053F7F0B}"/>
    <dgm:cxn modelId="{D4A2E9D9-8203-42BB-8BEF-095E344719F4}" type="presParOf" srcId="{59DA6206-0C80-47F5-AFB8-59F21A5F8CB1}" destId="{9D746FA7-CDBE-46EB-BFC8-5C8843EBC164}" srcOrd="0" destOrd="0" presId="urn:microsoft.com/office/officeart/2005/8/layout/pList1"/>
    <dgm:cxn modelId="{37D56807-73BF-46F2-8E79-171416D38EE8}" type="presParOf" srcId="{9D746FA7-CDBE-46EB-BFC8-5C8843EBC164}" destId="{70A375F0-CBB2-4BE3-B6A7-E9D06C7F89B6}" srcOrd="0" destOrd="0" presId="urn:microsoft.com/office/officeart/2005/8/layout/pList1"/>
    <dgm:cxn modelId="{07E6DD1D-5F92-4C4A-A1FE-D00EC0E880AC}" type="presParOf" srcId="{9D746FA7-CDBE-46EB-BFC8-5C8843EBC164}" destId="{8579FE97-D1C8-4310-B2B3-E0B0B62DF44D}" srcOrd="1" destOrd="0" presId="urn:microsoft.com/office/officeart/2005/8/layout/p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72510B-017D-47EE-97C5-E12F9A23B1D2}" type="doc">
      <dgm:prSet loTypeId="urn:microsoft.com/office/officeart/2005/8/layout/hProcess10" loCatId="process" qsTypeId="urn:microsoft.com/office/officeart/2005/8/quickstyle/simple5" qsCatId="simple" csTypeId="urn:microsoft.com/office/officeart/2005/8/colors/accent1_2" csCatId="accent1" phldr="1"/>
      <dgm:spPr/>
      <dgm:t>
        <a:bodyPr/>
        <a:lstStyle/>
        <a:p>
          <a:endParaRPr lang="ru-RU"/>
        </a:p>
      </dgm:t>
    </dgm:pt>
    <dgm:pt modelId="{A694D102-95BB-4D3E-B256-9C4610E6503F}">
      <dgm:prSet custT="1"/>
      <dgm:spPr/>
      <dgm:t>
        <a:bodyPr/>
        <a:lstStyle/>
        <a:p>
          <a:pPr algn="just" rtl="0"/>
          <a:r>
            <a:rPr lang="ru-RU" sz="1600" b="1" i="1" dirty="0" smtClean="0">
              <a:latin typeface="Calibri" pitchFamily="34" charset="0"/>
              <a:cs typeface="Calibri" pitchFamily="34" charset="0"/>
            </a:rPr>
            <a:t>Невидимое волновое излучение Солнца </a:t>
          </a:r>
          <a:r>
            <a:rPr lang="ru-RU" sz="1600" dirty="0" smtClean="0">
              <a:latin typeface="Calibri" pitchFamily="34" charset="0"/>
              <a:cs typeface="Calibri" pitchFamily="34" charset="0"/>
            </a:rPr>
            <a:t>- это рентгеновское излучение и гамма-лучи, ультрафиолетовое и инфракрасное излучения. Время от времени на Солнце происходят процессы, которые по своей сути напоминают взрыв атомной бомбы, только они намного мощнее. Во время этих катаклизмов во много раз усиливается солнечное излучение на разных частотах, видимое (из области взрыва), рентгеновское и ультрафиолетовое. Во время солнечных вспышек из солнечной атмосферы в межпланетное пространство выбрасываются потоки заряженных частиц, которые распространяются наподобие поршня. Через 12-24 часа этот «концентрат» достигает Земли, происходит сильное сжатие магнитосферы нашей планеты, что означает увеличение напряженности магнитного поля, Так начинается магнитная буря. </a:t>
          </a:r>
          <a:endParaRPr lang="ru-RU" sz="1600" dirty="0">
            <a:latin typeface="Calibri" pitchFamily="34" charset="0"/>
            <a:cs typeface="Calibri" pitchFamily="34" charset="0"/>
          </a:endParaRPr>
        </a:p>
      </dgm:t>
    </dgm:pt>
    <dgm:pt modelId="{6B6FBCAB-ABFF-4806-86C1-10539ACA4EEB}" type="parTrans" cxnId="{27F96625-6E10-4519-BB98-0EC3D2EDAF71}">
      <dgm:prSet/>
      <dgm:spPr/>
      <dgm:t>
        <a:bodyPr/>
        <a:lstStyle/>
        <a:p>
          <a:endParaRPr lang="ru-RU"/>
        </a:p>
      </dgm:t>
    </dgm:pt>
    <dgm:pt modelId="{F3810E64-11FF-4D57-ADF0-8D3A811ECC92}" type="sibTrans" cxnId="{27F96625-6E10-4519-BB98-0EC3D2EDAF71}">
      <dgm:prSet/>
      <dgm:spPr/>
      <dgm:t>
        <a:bodyPr/>
        <a:lstStyle/>
        <a:p>
          <a:endParaRPr lang="ru-RU"/>
        </a:p>
      </dgm:t>
    </dgm:pt>
    <dgm:pt modelId="{DE6AD528-8AC8-42AF-AAAB-538DC652FBC2}" type="pres">
      <dgm:prSet presAssocID="{5872510B-017D-47EE-97C5-E12F9A23B1D2}" presName="Name0" presStyleCnt="0">
        <dgm:presLayoutVars>
          <dgm:dir/>
          <dgm:resizeHandles val="exact"/>
        </dgm:presLayoutVars>
      </dgm:prSet>
      <dgm:spPr/>
      <dgm:t>
        <a:bodyPr/>
        <a:lstStyle/>
        <a:p>
          <a:endParaRPr lang="ru-RU"/>
        </a:p>
      </dgm:t>
    </dgm:pt>
    <dgm:pt modelId="{C9F840FC-7370-4C2C-BB67-F62AE4B70235}" type="pres">
      <dgm:prSet presAssocID="{A694D102-95BB-4D3E-B256-9C4610E6503F}" presName="composite" presStyleCnt="0"/>
      <dgm:spPr/>
    </dgm:pt>
    <dgm:pt modelId="{C51FD878-B10A-49D5-BD5C-7CABD6646063}" type="pres">
      <dgm:prSet presAssocID="{A694D102-95BB-4D3E-B256-9C4610E6503F}" presName="imagSh" presStyleLbl="bgImgPlace1" presStyleIdx="0" presStyleCnt="1" custScaleX="77623" custScaleY="109990" custLinFactNeighborX="-7658" custLinFactNeighborY="-13240"/>
      <dgm:spPr>
        <a:blipFill rotWithShape="0">
          <a:blip xmlns:r="http://schemas.openxmlformats.org/officeDocument/2006/relationships" r:embed="rId1"/>
          <a:stretch>
            <a:fillRect/>
          </a:stretch>
        </a:blipFill>
      </dgm:spPr>
    </dgm:pt>
    <dgm:pt modelId="{06B23F32-89D3-416B-8E63-EEE484FFED4B}" type="pres">
      <dgm:prSet presAssocID="{A694D102-95BB-4D3E-B256-9C4610E6503F}" presName="txNode" presStyleLbl="node1" presStyleIdx="0" presStyleCnt="1" custScaleX="100000" custScaleY="100000" custLinFactNeighborX="3871" custLinFactNeighborY="7049">
        <dgm:presLayoutVars>
          <dgm:bulletEnabled val="1"/>
        </dgm:presLayoutVars>
      </dgm:prSet>
      <dgm:spPr/>
      <dgm:t>
        <a:bodyPr/>
        <a:lstStyle/>
        <a:p>
          <a:endParaRPr lang="ru-RU"/>
        </a:p>
      </dgm:t>
    </dgm:pt>
  </dgm:ptLst>
  <dgm:cxnLst>
    <dgm:cxn modelId="{9AC75E96-FFFC-435D-9ED0-4260DED7EA37}" type="presOf" srcId="{A694D102-95BB-4D3E-B256-9C4610E6503F}" destId="{06B23F32-89D3-416B-8E63-EEE484FFED4B}" srcOrd="0" destOrd="0" presId="urn:microsoft.com/office/officeart/2005/8/layout/hProcess10"/>
    <dgm:cxn modelId="{27F96625-6E10-4519-BB98-0EC3D2EDAF71}" srcId="{5872510B-017D-47EE-97C5-E12F9A23B1D2}" destId="{A694D102-95BB-4D3E-B256-9C4610E6503F}" srcOrd="0" destOrd="0" parTransId="{6B6FBCAB-ABFF-4806-86C1-10539ACA4EEB}" sibTransId="{F3810E64-11FF-4D57-ADF0-8D3A811ECC92}"/>
    <dgm:cxn modelId="{B5AEE4F2-B87E-4BF2-B64C-BE7ADCB9B0BD}" type="presOf" srcId="{5872510B-017D-47EE-97C5-E12F9A23B1D2}" destId="{DE6AD528-8AC8-42AF-AAAB-538DC652FBC2}" srcOrd="0" destOrd="0" presId="urn:microsoft.com/office/officeart/2005/8/layout/hProcess10"/>
    <dgm:cxn modelId="{E74AAB69-2C28-4256-BDFA-2C64C693438E}" type="presParOf" srcId="{DE6AD528-8AC8-42AF-AAAB-538DC652FBC2}" destId="{C9F840FC-7370-4C2C-BB67-F62AE4B70235}" srcOrd="0" destOrd="0" presId="urn:microsoft.com/office/officeart/2005/8/layout/hProcess10"/>
    <dgm:cxn modelId="{6251B3E6-AB28-4133-BDFD-60F8216FCCD7}" type="presParOf" srcId="{C9F840FC-7370-4C2C-BB67-F62AE4B70235}" destId="{C51FD878-B10A-49D5-BD5C-7CABD6646063}" srcOrd="0" destOrd="0" presId="urn:microsoft.com/office/officeart/2005/8/layout/hProcess10"/>
    <dgm:cxn modelId="{27498971-4B62-44FE-8FE0-37B7E3124A83}" type="presParOf" srcId="{C9F840FC-7370-4C2C-BB67-F62AE4B70235}" destId="{06B23F32-89D3-416B-8E63-EEE484FFED4B}" srcOrd="1" destOrd="0" presId="urn:microsoft.com/office/officeart/2005/8/layout/hProcess10"/>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AF1F34-E58F-4766-9173-A72FF31E4D38}" type="doc">
      <dgm:prSet loTypeId="urn:microsoft.com/office/officeart/2005/8/layout/hList7" loCatId="relationship" qsTypeId="urn:microsoft.com/office/officeart/2005/8/quickstyle/simple3" qsCatId="simple" csTypeId="urn:microsoft.com/office/officeart/2005/8/colors/accent1_2" csCatId="accent1" phldr="1"/>
      <dgm:spPr/>
      <dgm:t>
        <a:bodyPr/>
        <a:lstStyle/>
        <a:p>
          <a:endParaRPr lang="ru-RU"/>
        </a:p>
      </dgm:t>
    </dgm:pt>
    <dgm:pt modelId="{77CCFAC5-39E8-45CD-97A3-320E2F253F73}">
      <dgm:prSet custT="1"/>
      <dgm:spPr/>
      <dgm:t>
        <a:bodyPr/>
        <a:lstStyle/>
        <a:p>
          <a:pPr algn="l" rtl="0"/>
          <a:r>
            <a:rPr lang="ru-RU" sz="1600" dirty="0" smtClean="0">
              <a:solidFill>
                <a:schemeClr val="accent1"/>
              </a:solidFill>
              <a:latin typeface="Calibri" pitchFamily="34" charset="0"/>
              <a:cs typeface="Calibri" pitchFamily="34" charset="0"/>
            </a:rPr>
            <a:t> </a:t>
          </a:r>
        </a:p>
        <a:p>
          <a:pPr algn="ctr" rtl="0"/>
          <a:r>
            <a:rPr lang="ru-RU" sz="1600" dirty="0" smtClean="0">
              <a:solidFill>
                <a:schemeClr val="accent1"/>
              </a:solidFill>
              <a:latin typeface="Calibri" pitchFamily="34" charset="0"/>
              <a:cs typeface="Calibri" pitchFamily="34" charset="0"/>
            </a:rPr>
            <a:t>Люди реагируют на магнитные бури по-разному: одни плохо себя чувствуют за два-три дня до ее начала, другие - во время шторма, третьи - через сутки - двое после. Понаблюдайте за своим состоянием, сверяясь с прогнозом геомагнитной обстановки, - чтобы понять, когда недомогание настигает именно вас.</a:t>
          </a:r>
          <a:endParaRPr lang="ru-RU" sz="1600" dirty="0">
            <a:solidFill>
              <a:schemeClr val="accent1"/>
            </a:solidFill>
            <a:latin typeface="Calibri" pitchFamily="34" charset="0"/>
            <a:cs typeface="Calibri" pitchFamily="34" charset="0"/>
          </a:endParaRPr>
        </a:p>
      </dgm:t>
    </dgm:pt>
    <dgm:pt modelId="{FDDB73EE-1B11-4736-BADA-05EDA3A49057}" type="parTrans" cxnId="{562280BC-D201-4A02-BB90-4AD42234D695}">
      <dgm:prSet/>
      <dgm:spPr/>
      <dgm:t>
        <a:bodyPr/>
        <a:lstStyle/>
        <a:p>
          <a:endParaRPr lang="ru-RU"/>
        </a:p>
      </dgm:t>
    </dgm:pt>
    <dgm:pt modelId="{43B40D59-4FA9-4142-A86B-0A9E34AA0775}" type="sibTrans" cxnId="{562280BC-D201-4A02-BB90-4AD42234D695}">
      <dgm:prSet/>
      <dgm:spPr/>
      <dgm:t>
        <a:bodyPr/>
        <a:lstStyle/>
        <a:p>
          <a:endParaRPr lang="ru-RU"/>
        </a:p>
      </dgm:t>
    </dgm:pt>
    <dgm:pt modelId="{935865BF-00A0-4C3C-B006-7697BE07C7F3}" type="pres">
      <dgm:prSet presAssocID="{30AF1F34-E58F-4766-9173-A72FF31E4D38}" presName="Name0" presStyleCnt="0">
        <dgm:presLayoutVars>
          <dgm:dir/>
          <dgm:resizeHandles val="exact"/>
        </dgm:presLayoutVars>
      </dgm:prSet>
      <dgm:spPr/>
      <dgm:t>
        <a:bodyPr/>
        <a:lstStyle/>
        <a:p>
          <a:endParaRPr lang="ru-RU"/>
        </a:p>
      </dgm:t>
    </dgm:pt>
    <dgm:pt modelId="{CE4C888C-B6F6-417C-B52E-1EAF7AEBF129}" type="pres">
      <dgm:prSet presAssocID="{30AF1F34-E58F-4766-9173-A72FF31E4D38}" presName="fgShape" presStyleLbl="fgShp" presStyleIdx="0" presStyleCnt="1"/>
      <dgm:spPr/>
    </dgm:pt>
    <dgm:pt modelId="{08D30EEB-ED8B-415D-88A5-0E403F40A1BC}" type="pres">
      <dgm:prSet presAssocID="{30AF1F34-E58F-4766-9173-A72FF31E4D38}" presName="linComp" presStyleCnt="0"/>
      <dgm:spPr/>
    </dgm:pt>
    <dgm:pt modelId="{84BB5346-EB85-4F4E-AC01-56C3BE642428}" type="pres">
      <dgm:prSet presAssocID="{77CCFAC5-39E8-45CD-97A3-320E2F253F73}" presName="compNode" presStyleCnt="0"/>
      <dgm:spPr/>
    </dgm:pt>
    <dgm:pt modelId="{0A8EDCE5-2380-452C-910E-036E45192A29}" type="pres">
      <dgm:prSet presAssocID="{77CCFAC5-39E8-45CD-97A3-320E2F253F73}" presName="bkgdShape" presStyleLbl="node1" presStyleIdx="0" presStyleCnt="1"/>
      <dgm:spPr/>
      <dgm:t>
        <a:bodyPr/>
        <a:lstStyle/>
        <a:p>
          <a:endParaRPr lang="ru-RU"/>
        </a:p>
      </dgm:t>
    </dgm:pt>
    <dgm:pt modelId="{8D9796A3-2C5C-47EA-8AF3-1D4E8CE7DAEC}" type="pres">
      <dgm:prSet presAssocID="{77CCFAC5-39E8-45CD-97A3-320E2F253F73}" presName="nodeTx" presStyleLbl="node1" presStyleIdx="0" presStyleCnt="1">
        <dgm:presLayoutVars>
          <dgm:bulletEnabled val="1"/>
        </dgm:presLayoutVars>
      </dgm:prSet>
      <dgm:spPr/>
      <dgm:t>
        <a:bodyPr/>
        <a:lstStyle/>
        <a:p>
          <a:endParaRPr lang="ru-RU"/>
        </a:p>
      </dgm:t>
    </dgm:pt>
    <dgm:pt modelId="{A5AA565A-F608-4EAA-8781-0A03F6D9E097}" type="pres">
      <dgm:prSet presAssocID="{77CCFAC5-39E8-45CD-97A3-320E2F253F73}" presName="invisiNode" presStyleLbl="node1" presStyleIdx="0" presStyleCnt="1"/>
      <dgm:spPr/>
    </dgm:pt>
    <dgm:pt modelId="{EED2A928-F0FE-49DB-9780-8D7AE36A1FE7}" type="pres">
      <dgm:prSet presAssocID="{77CCFAC5-39E8-45CD-97A3-320E2F253F73}" presName="imagNode" presStyleLbl="fgImgPlace1" presStyleIdx="0" presStyleCnt="1" custScaleX="147883" custScaleY="137458" custLinFactNeighborX="0" custLinFactNeighborY="9835"/>
      <dgm:spPr>
        <a:blipFill rotWithShape="0">
          <a:blip xmlns:r="http://schemas.openxmlformats.org/officeDocument/2006/relationships" r:embed="rId1"/>
          <a:stretch>
            <a:fillRect/>
          </a:stretch>
        </a:blipFill>
      </dgm:spPr>
    </dgm:pt>
  </dgm:ptLst>
  <dgm:cxnLst>
    <dgm:cxn modelId="{562280BC-D201-4A02-BB90-4AD42234D695}" srcId="{30AF1F34-E58F-4766-9173-A72FF31E4D38}" destId="{77CCFAC5-39E8-45CD-97A3-320E2F253F73}" srcOrd="0" destOrd="0" parTransId="{FDDB73EE-1B11-4736-BADA-05EDA3A49057}" sibTransId="{43B40D59-4FA9-4142-A86B-0A9E34AA0775}"/>
    <dgm:cxn modelId="{69034A92-9BC5-4F21-A3E3-5EB680C12C11}" type="presOf" srcId="{77CCFAC5-39E8-45CD-97A3-320E2F253F73}" destId="{0A8EDCE5-2380-452C-910E-036E45192A29}" srcOrd="0" destOrd="0" presId="urn:microsoft.com/office/officeart/2005/8/layout/hList7"/>
    <dgm:cxn modelId="{CA6C7EB5-16B6-435A-9BCF-6989EF19A6B5}" type="presOf" srcId="{77CCFAC5-39E8-45CD-97A3-320E2F253F73}" destId="{8D9796A3-2C5C-47EA-8AF3-1D4E8CE7DAEC}" srcOrd="1" destOrd="0" presId="urn:microsoft.com/office/officeart/2005/8/layout/hList7"/>
    <dgm:cxn modelId="{27DC2CA9-B2A8-41DA-A0F5-22BEF6E352CE}" type="presOf" srcId="{30AF1F34-E58F-4766-9173-A72FF31E4D38}" destId="{935865BF-00A0-4C3C-B006-7697BE07C7F3}" srcOrd="0" destOrd="0" presId="urn:microsoft.com/office/officeart/2005/8/layout/hList7"/>
    <dgm:cxn modelId="{0549854C-D0A5-4018-BCFE-FD31CE6D1D7C}" type="presParOf" srcId="{935865BF-00A0-4C3C-B006-7697BE07C7F3}" destId="{CE4C888C-B6F6-417C-B52E-1EAF7AEBF129}" srcOrd="0" destOrd="0" presId="urn:microsoft.com/office/officeart/2005/8/layout/hList7"/>
    <dgm:cxn modelId="{FF2B5FAA-30A9-4F72-BCB4-0CCABC6953EB}" type="presParOf" srcId="{935865BF-00A0-4C3C-B006-7697BE07C7F3}" destId="{08D30EEB-ED8B-415D-88A5-0E403F40A1BC}" srcOrd="1" destOrd="0" presId="urn:microsoft.com/office/officeart/2005/8/layout/hList7"/>
    <dgm:cxn modelId="{CEBB6B93-9013-4586-A5F4-1283F8D3180B}" type="presParOf" srcId="{08D30EEB-ED8B-415D-88A5-0E403F40A1BC}" destId="{84BB5346-EB85-4F4E-AC01-56C3BE642428}" srcOrd="0" destOrd="0" presId="urn:microsoft.com/office/officeart/2005/8/layout/hList7"/>
    <dgm:cxn modelId="{B4B57C26-F969-4C45-9650-375416F2F109}" type="presParOf" srcId="{84BB5346-EB85-4F4E-AC01-56C3BE642428}" destId="{0A8EDCE5-2380-452C-910E-036E45192A29}" srcOrd="0" destOrd="0" presId="urn:microsoft.com/office/officeart/2005/8/layout/hList7"/>
    <dgm:cxn modelId="{BA7EB314-59A1-407C-BCDA-DA227EEE1495}" type="presParOf" srcId="{84BB5346-EB85-4F4E-AC01-56C3BE642428}" destId="{8D9796A3-2C5C-47EA-8AF3-1D4E8CE7DAEC}" srcOrd="1" destOrd="0" presId="urn:microsoft.com/office/officeart/2005/8/layout/hList7"/>
    <dgm:cxn modelId="{A9180802-FE17-407C-87F9-093EB9AB312F}" type="presParOf" srcId="{84BB5346-EB85-4F4E-AC01-56C3BE642428}" destId="{A5AA565A-F608-4EAA-8781-0A03F6D9E097}" srcOrd="2" destOrd="0" presId="urn:microsoft.com/office/officeart/2005/8/layout/hList7"/>
    <dgm:cxn modelId="{83A781D3-D444-4AC5-A6DA-223D369D22CD}" type="presParOf" srcId="{84BB5346-EB85-4F4E-AC01-56C3BE642428}" destId="{EED2A928-F0FE-49DB-9780-8D7AE36A1FE7}" srcOrd="3" destOrd="0" presId="urn:microsoft.com/office/officeart/2005/8/layout/hList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A375F0-CBB2-4BE3-B6A7-E9D06C7F89B6}">
      <dsp:nvSpPr>
        <dsp:cNvPr id="0" name=""/>
        <dsp:cNvSpPr/>
      </dsp:nvSpPr>
      <dsp:spPr>
        <a:xfrm>
          <a:off x="694257" y="2976"/>
          <a:ext cx="5183748" cy="3571603"/>
        </a:xfrm>
        <a:prstGeom prst="roundRect">
          <a:avLst/>
        </a:prstGeom>
        <a:blipFill rotWithShape="0">
          <a:blip xmlns:r="http://schemas.openxmlformats.org/officeDocument/2006/relationships" r:embed="rId1"/>
          <a:stretch>
            <a:fillRect/>
          </a:stretch>
        </a:blip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579FE97-D1C8-4310-B2B3-E0B0B62DF44D}">
      <dsp:nvSpPr>
        <dsp:cNvPr id="0" name=""/>
        <dsp:cNvSpPr/>
      </dsp:nvSpPr>
      <dsp:spPr>
        <a:xfrm>
          <a:off x="694257" y="3574579"/>
          <a:ext cx="5183748" cy="1923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l" defTabSz="711200" rtl="0">
            <a:lnSpc>
              <a:spcPct val="90000"/>
            </a:lnSpc>
            <a:spcBef>
              <a:spcPct val="0"/>
            </a:spcBef>
            <a:spcAft>
              <a:spcPct val="35000"/>
            </a:spcAft>
          </a:pPr>
          <a:r>
            <a:rPr lang="ru-RU" sz="1600" b="1" i="1" kern="1200" dirty="0" smtClean="0">
              <a:solidFill>
                <a:schemeClr val="accent1"/>
              </a:solidFill>
              <a:latin typeface="Calibri" pitchFamily="34" charset="0"/>
              <a:cs typeface="Calibri" pitchFamily="34" charset="0"/>
            </a:rPr>
            <a:t>Геомагнитная буря</a:t>
          </a:r>
          <a:r>
            <a:rPr lang="ru-RU" sz="1600" i="1" kern="1200" dirty="0" smtClean="0">
              <a:solidFill>
                <a:schemeClr val="accent1"/>
              </a:solidFill>
              <a:latin typeface="Calibri" pitchFamily="34" charset="0"/>
              <a:cs typeface="Calibri" pitchFamily="34" charset="0"/>
            </a:rPr>
            <a:t> </a:t>
          </a:r>
          <a:r>
            <a:rPr lang="ru-RU" sz="1600" kern="1200" dirty="0" smtClean="0">
              <a:solidFill>
                <a:schemeClr val="accent1"/>
              </a:solidFill>
              <a:latin typeface="Calibri" pitchFamily="34" charset="0"/>
              <a:cs typeface="Calibri" pitchFamily="34" charset="0"/>
            </a:rPr>
            <a:t>— Это возмущение геомагнитного поля  длительностью от нескольких часов до нескольких суток, вызванное поступлением в окрестности Земли возмущённых высокоскоростных потоков солнечного ветра и связанной с ними ударной волны.</a:t>
          </a:r>
          <a:endParaRPr lang="ru-RU" sz="1600" kern="1200" dirty="0">
            <a:solidFill>
              <a:schemeClr val="accent1"/>
            </a:solidFill>
            <a:latin typeface="Calibri" pitchFamily="34" charset="0"/>
            <a:cs typeface="Calibri" pitchFamily="34" charset="0"/>
          </a:endParaRPr>
        </a:p>
      </dsp:txBody>
      <dsp:txXfrm>
        <a:off x="694257" y="3574579"/>
        <a:ext cx="5183748" cy="192317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1FD878-B10A-49D5-BD5C-7CABD6646063}">
      <dsp:nvSpPr>
        <dsp:cNvPr id="0" name=""/>
        <dsp:cNvSpPr/>
      </dsp:nvSpPr>
      <dsp:spPr>
        <a:xfrm>
          <a:off x="0" y="-68021"/>
          <a:ext cx="5526521" cy="2995658"/>
        </a:xfrm>
        <a:prstGeom prst="roundRect">
          <a:avLst>
            <a:gd name="adj" fmla="val 10000"/>
          </a:avLst>
        </a:prstGeom>
        <a:blipFill rotWithShape="0">
          <a:blip xmlns:r="http://schemas.openxmlformats.org/officeDocument/2006/relationships" r:embed="rId1"/>
          <a:stretch>
            <a:fillRect/>
          </a:stretch>
        </a:blip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50000"/>
              <a:hueOff val="0"/>
              <a:satOff val="0"/>
              <a:lumOff val="0"/>
              <a:alphaOff val="0"/>
              <a:satMod val="300000"/>
            </a:schemeClr>
          </a:contourClr>
        </a:sp3d>
      </dsp:spPr>
      <dsp:style>
        <a:lnRef idx="0">
          <a:scrgbClr r="0" g="0" b="0"/>
        </a:lnRef>
        <a:fillRef idx="1">
          <a:scrgbClr r="0" g="0" b="0"/>
        </a:fillRef>
        <a:effectRef idx="3">
          <a:scrgbClr r="0" g="0" b="0"/>
        </a:effectRef>
        <a:fontRef idx="minor"/>
      </dsp:style>
    </dsp:sp>
    <dsp:sp modelId="{06B23F32-89D3-416B-8E63-EEE484FFED4B}">
      <dsp:nvSpPr>
        <dsp:cNvPr id="0" name=""/>
        <dsp:cNvSpPr/>
      </dsp:nvSpPr>
      <dsp:spPr>
        <a:xfrm>
          <a:off x="1040376" y="1702165"/>
          <a:ext cx="7119695" cy="272357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rtl="0">
            <a:lnSpc>
              <a:spcPct val="90000"/>
            </a:lnSpc>
            <a:spcBef>
              <a:spcPct val="0"/>
            </a:spcBef>
            <a:spcAft>
              <a:spcPct val="35000"/>
            </a:spcAft>
          </a:pPr>
          <a:r>
            <a:rPr lang="ru-RU" sz="1600" b="1" i="1" kern="1200" dirty="0" smtClean="0">
              <a:latin typeface="Calibri" pitchFamily="34" charset="0"/>
              <a:cs typeface="Calibri" pitchFamily="34" charset="0"/>
            </a:rPr>
            <a:t>Невидимое волновое излучение Солнца </a:t>
          </a:r>
          <a:r>
            <a:rPr lang="ru-RU" sz="1600" kern="1200" dirty="0" smtClean="0">
              <a:latin typeface="Calibri" pitchFamily="34" charset="0"/>
              <a:cs typeface="Calibri" pitchFamily="34" charset="0"/>
            </a:rPr>
            <a:t>- это рентгеновское излучение и гамма-лучи, ультрафиолетовое и инфракрасное излучения. Время от времени на Солнце происходят процессы, которые по своей сути напоминают взрыв атомной бомбы, только они намного мощнее. Во время этих катаклизмов во много раз усиливается солнечное излучение на разных частотах, видимое (из области взрыва), рентгеновское и ультрафиолетовое. Во время солнечных вспышек из солнечной атмосферы в межпланетное пространство выбрасываются потоки заряженных частиц, которые распространяются наподобие поршня. Через 12-24 часа этот «концентрат» достигает Земли, происходит сильное сжатие магнитосферы нашей планеты, что означает увеличение напряженности магнитного поля, Так начинается магнитная буря. </a:t>
          </a:r>
          <a:endParaRPr lang="ru-RU" sz="1600" kern="1200" dirty="0">
            <a:latin typeface="Calibri" pitchFamily="34" charset="0"/>
            <a:cs typeface="Calibri" pitchFamily="34" charset="0"/>
          </a:endParaRPr>
        </a:p>
      </dsp:txBody>
      <dsp:txXfrm>
        <a:off x="1040376" y="1702165"/>
        <a:ext cx="7119695" cy="272357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8EDCE5-2380-452C-910E-036E45192A29}">
      <dsp:nvSpPr>
        <dsp:cNvPr id="0" name=""/>
        <dsp:cNvSpPr/>
      </dsp:nvSpPr>
      <dsp:spPr>
        <a:xfrm>
          <a:off x="4018" y="5357"/>
          <a:ext cx="8221563" cy="4525963"/>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l" defTabSz="711200" rtl="0">
            <a:lnSpc>
              <a:spcPct val="90000"/>
            </a:lnSpc>
            <a:spcBef>
              <a:spcPct val="0"/>
            </a:spcBef>
            <a:spcAft>
              <a:spcPct val="35000"/>
            </a:spcAft>
          </a:pPr>
          <a:r>
            <a:rPr lang="ru-RU" sz="1600" kern="1200" dirty="0" smtClean="0">
              <a:solidFill>
                <a:schemeClr val="accent1"/>
              </a:solidFill>
              <a:latin typeface="Calibri" pitchFamily="34" charset="0"/>
              <a:cs typeface="Calibri" pitchFamily="34" charset="0"/>
            </a:rPr>
            <a:t> </a:t>
          </a:r>
        </a:p>
        <a:p>
          <a:pPr lvl="0" algn="ctr" defTabSz="711200" rtl="0">
            <a:lnSpc>
              <a:spcPct val="90000"/>
            </a:lnSpc>
            <a:spcBef>
              <a:spcPct val="0"/>
            </a:spcBef>
            <a:spcAft>
              <a:spcPct val="35000"/>
            </a:spcAft>
          </a:pPr>
          <a:r>
            <a:rPr lang="ru-RU" sz="1600" kern="1200" dirty="0" smtClean="0">
              <a:solidFill>
                <a:schemeClr val="accent1"/>
              </a:solidFill>
              <a:latin typeface="Calibri" pitchFamily="34" charset="0"/>
              <a:cs typeface="Calibri" pitchFamily="34" charset="0"/>
            </a:rPr>
            <a:t>Люди реагируют на магнитные бури по-разному: одни плохо себя чувствуют за два-три дня до ее начала, другие - во время шторма, третьи - через сутки - двое после. Понаблюдайте за своим состоянием, сверяясь с прогнозом геомагнитной обстановки, - чтобы понять, когда недомогание настигает именно вас.</a:t>
          </a:r>
          <a:endParaRPr lang="ru-RU" sz="1600" kern="1200" dirty="0">
            <a:solidFill>
              <a:schemeClr val="accent1"/>
            </a:solidFill>
            <a:latin typeface="Calibri" pitchFamily="34" charset="0"/>
            <a:cs typeface="Calibri" pitchFamily="34" charset="0"/>
          </a:endParaRPr>
        </a:p>
      </dsp:txBody>
      <dsp:txXfrm>
        <a:off x="4018" y="1815742"/>
        <a:ext cx="8221563" cy="1810385"/>
      </dsp:txXfrm>
    </dsp:sp>
    <dsp:sp modelId="{EED2A928-F0FE-49DB-9780-8D7AE36A1FE7}">
      <dsp:nvSpPr>
        <dsp:cNvPr id="0" name=""/>
        <dsp:cNvSpPr/>
      </dsp:nvSpPr>
      <dsp:spPr>
        <a:xfrm>
          <a:off x="3000393" y="142870"/>
          <a:ext cx="2228812" cy="2071692"/>
        </a:xfrm>
        <a:prstGeom prst="ellipse">
          <a:avLst/>
        </a:prstGeom>
        <a:blipFill rotWithShape="0">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 modelId="{CE4C888C-B6F6-417C-B52E-1EAF7AEBF129}">
      <dsp:nvSpPr>
        <dsp:cNvPr id="0" name=""/>
        <dsp:cNvSpPr/>
      </dsp:nvSpPr>
      <dsp:spPr>
        <a:xfrm>
          <a:off x="329183" y="3620770"/>
          <a:ext cx="7571232" cy="678894"/>
        </a:xfrm>
        <a:prstGeom prst="leftRightArrow">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AAEBA-4EBF-45A9-8DF1-92230F82161F}" type="datetimeFigureOut">
              <a:rPr lang="ru-RU" smtClean="0"/>
              <a:pPr/>
              <a:t>08.12.2011</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840908-2166-4A5F-A2D3-5C447F4F935E}"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FC63F57D-8448-4A3D-8A59-AF47EE51EE2A}" type="datetimeFigureOut">
              <a:rPr lang="ru-RU" smtClean="0"/>
              <a:pPr/>
              <a:t>08.12.2011</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12523B4-068C-4242-B8C8-88D1A8D2F920}"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2523B4-068C-4242-B8C8-88D1A8D2F92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2523B4-068C-4242-B8C8-88D1A8D2F92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2523B4-068C-4242-B8C8-88D1A8D2F920}"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2523B4-068C-4242-B8C8-88D1A8D2F920}"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2523B4-068C-4242-B8C8-88D1A8D2F920}"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B12523B4-068C-4242-B8C8-88D1A8D2F92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B12523B4-068C-4242-B8C8-88D1A8D2F920}"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FC63F57D-8448-4A3D-8A59-AF47EE51EE2A}" type="datetimeFigureOut">
              <a:rPr lang="ru-RU" smtClean="0"/>
              <a:pPr/>
              <a:t>08.12.2011</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B12523B4-068C-4242-B8C8-88D1A8D2F92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FC63F57D-8448-4A3D-8A59-AF47EE51EE2A}" type="datetimeFigureOut">
              <a:rPr lang="ru-RU" smtClean="0"/>
              <a:pPr/>
              <a:t>08.12.2011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2523B4-068C-4242-B8C8-88D1A8D2F92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dirty="0"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FC63F57D-8448-4A3D-8A59-AF47EE51EE2A}" type="datetimeFigureOut">
              <a:rPr lang="ru-RU" smtClean="0"/>
              <a:pPr/>
              <a:t>08.12.2011</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12523B4-068C-4242-B8C8-88D1A8D2F920}"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C63F57D-8448-4A3D-8A59-AF47EE51EE2A}" type="datetimeFigureOut">
              <a:rPr lang="ru-RU" smtClean="0"/>
              <a:pPr/>
              <a:t>08.12.2011</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12523B4-068C-4242-B8C8-88D1A8D2F92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Vova\Downloads\Widescreen__004637_.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1" name="Прямоугольник 10"/>
          <p:cNvSpPr/>
          <p:nvPr/>
        </p:nvSpPr>
        <p:spPr>
          <a:xfrm>
            <a:off x="3286116" y="4699353"/>
            <a:ext cx="2864888" cy="1323439"/>
          </a:xfrm>
          <a:prstGeom prst="rect">
            <a:avLst/>
          </a:prstGeom>
          <a:noFill/>
        </p:spPr>
        <p:txBody>
          <a:bodyPr wrap="none" lIns="91440" tIns="45720" rIns="91440" bIns="45720">
            <a:spAutoFit/>
          </a:bodyPr>
          <a:lstStyle/>
          <a:p>
            <a:pPr algn="ctr">
              <a:defRPr/>
            </a:pP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Ученика </a:t>
            </a:r>
            <a:r>
              <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a:t>
            </a:r>
            <a:r>
              <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А класса </a:t>
            </a:r>
          </a:p>
          <a:p>
            <a:pPr algn="ctr">
              <a:defRPr/>
            </a:pP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ГОУ СОШ №</a:t>
            </a:r>
            <a:r>
              <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1996</a:t>
            </a:r>
            <a:endPar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defRPr/>
            </a:pPr>
            <a:r>
              <a:rPr lang="ru-RU" sz="20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Филимонова Алексея</a:t>
            </a:r>
            <a:endPar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defRPr/>
            </a:pPr>
            <a:r>
              <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Москва, </a:t>
            </a:r>
            <a:r>
              <a:rPr lang="ru-RU"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2011г.</a:t>
            </a:r>
            <a:endPar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Прямоугольник 8"/>
          <p:cNvSpPr/>
          <p:nvPr/>
        </p:nvSpPr>
        <p:spPr>
          <a:xfrm>
            <a:off x="142844" y="2228671"/>
            <a:ext cx="8816708" cy="1200329"/>
          </a:xfrm>
          <a:prstGeom prst="rect">
            <a:avLst/>
          </a:prstGeom>
          <a:noFill/>
        </p:spPr>
        <p:txBody>
          <a:bodyPr wrap="square" lIns="91440" tIns="45720" rIns="91440" bIns="45720">
            <a:spAutoFit/>
          </a:bodyPr>
          <a:lstStyle/>
          <a:p>
            <a:pPr algn="ctr"/>
            <a:r>
              <a:rPr lang="ru-RU"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Магнитные бури и их влияние на человека</a:t>
            </a:r>
            <a:endParaRPr lang="ru-RU"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143240" y="214290"/>
            <a:ext cx="2568459"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alibri" pitchFamily="34" charset="0"/>
                <a:cs typeface="Calibri" pitchFamily="34" charset="0"/>
              </a:rPr>
              <a:t>Введение</a:t>
            </a:r>
            <a:endParaRPr lang="ru-RU"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alibri" pitchFamily="34" charset="0"/>
              <a:cs typeface="Calibri" pitchFamily="34" charset="0"/>
            </a:endParaRPr>
          </a:p>
        </p:txBody>
      </p:sp>
      <p:graphicFrame>
        <p:nvGraphicFramePr>
          <p:cNvPr id="9" name="Схема 8"/>
          <p:cNvGraphicFramePr/>
          <p:nvPr/>
        </p:nvGraphicFramePr>
        <p:xfrm>
          <a:off x="1285852" y="1357274"/>
          <a:ext cx="6572264"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714488"/>
            <a:ext cx="8229600" cy="4525963"/>
          </a:xfrm>
        </p:spPr>
        <p:txBody>
          <a:bodyPr>
            <a:normAutofit/>
          </a:bodyPr>
          <a:lstStyle/>
          <a:p>
            <a:pPr>
              <a:buNone/>
            </a:pPr>
            <a:r>
              <a:rPr lang="ru-RU" sz="1600" dirty="0" smtClean="0">
                <a:solidFill>
                  <a:schemeClr val="accent1"/>
                </a:solidFill>
                <a:latin typeface="Calibri" pitchFamily="34" charset="0"/>
                <a:cs typeface="Calibri" pitchFamily="34" charset="0"/>
              </a:rPr>
              <a:t>    Человек - дитя Вселенной, но ее влияние - вспышки на Солнце, магнитные бури, солнечные и лунные затмения, резкие перемены погоды - не всегда благоприятно сказывается на нашем здоровье.</a:t>
            </a:r>
          </a:p>
          <a:p>
            <a:pPr>
              <a:buNone/>
            </a:pPr>
            <a:endParaRPr lang="ru-RU" sz="1600" dirty="0" smtClean="0">
              <a:solidFill>
                <a:schemeClr val="accent1"/>
              </a:solidFill>
              <a:latin typeface="Calibri" pitchFamily="34" charset="0"/>
              <a:cs typeface="Calibri" pitchFamily="34" charset="0"/>
            </a:endParaRPr>
          </a:p>
          <a:p>
            <a:pPr>
              <a:buNone/>
            </a:pPr>
            <a:r>
              <a:rPr lang="ru-RU" sz="1600" dirty="0">
                <a:solidFill>
                  <a:schemeClr val="accent1"/>
                </a:solidFill>
                <a:latin typeface="Calibri" pitchFamily="34" charset="0"/>
                <a:cs typeface="Calibri" pitchFamily="34" charset="0"/>
              </a:rPr>
              <a:t> </a:t>
            </a:r>
            <a:r>
              <a:rPr lang="ru-RU" sz="1600" dirty="0" smtClean="0">
                <a:solidFill>
                  <a:schemeClr val="accent1"/>
                </a:solidFill>
                <a:latin typeface="Calibri" pitchFamily="34" charset="0"/>
                <a:cs typeface="Calibri" pitchFamily="34" charset="0"/>
              </a:rPr>
              <a:t>  Организм человека ощущает на себе влияние множества факторов окружающей среды, в том числе и погоды, и гравитационных аномалий, связанных с неравномерным изменением силы притяжения Земли и постоянно меняющих свое положение по отношению к Земле Солнца, Луны и других планет Солнечной системы. </a:t>
            </a:r>
          </a:p>
          <a:p>
            <a:pPr>
              <a:buNone/>
            </a:pPr>
            <a:endParaRPr lang="ru-RU" sz="1600" dirty="0" smtClean="0">
              <a:solidFill>
                <a:schemeClr val="accent1"/>
              </a:solidFill>
              <a:latin typeface="Calibri" pitchFamily="34" charset="0"/>
              <a:cs typeface="Calibri" pitchFamily="34" charset="0"/>
            </a:endParaRPr>
          </a:p>
          <a:p>
            <a:pPr>
              <a:buFont typeface="Wingdings" pitchFamily="2" charset="2"/>
              <a:buChar char="v"/>
            </a:pPr>
            <a:r>
              <a:rPr lang="ru-RU" sz="1600" dirty="0" smtClean="0">
                <a:solidFill>
                  <a:schemeClr val="accent1"/>
                </a:solidFill>
                <a:latin typeface="Calibri" pitchFamily="34" charset="0"/>
                <a:cs typeface="Calibri" pitchFamily="34" charset="0"/>
              </a:rPr>
              <a:t>Что же такое магнитная буря?</a:t>
            </a:r>
          </a:p>
          <a:p>
            <a:pPr>
              <a:buFont typeface="Wingdings" pitchFamily="2" charset="2"/>
              <a:buChar char="v"/>
            </a:pPr>
            <a:r>
              <a:rPr lang="ru-RU" sz="1600" dirty="0" smtClean="0">
                <a:solidFill>
                  <a:schemeClr val="accent1"/>
                </a:solidFill>
                <a:latin typeface="Calibri" pitchFamily="34" charset="0"/>
                <a:cs typeface="Calibri" pitchFamily="34" charset="0"/>
              </a:rPr>
              <a:t>Влияние  магнитных бурь на человека.</a:t>
            </a:r>
          </a:p>
          <a:p>
            <a:pPr>
              <a:buFont typeface="Wingdings" pitchFamily="2" charset="2"/>
              <a:buChar char="v"/>
            </a:pPr>
            <a:r>
              <a:rPr lang="ru-RU" sz="1600" dirty="0" smtClean="0">
                <a:solidFill>
                  <a:schemeClr val="accent1"/>
                </a:solidFill>
                <a:latin typeface="Calibri" pitchFamily="34" charset="0"/>
                <a:cs typeface="Calibri" pitchFamily="34" charset="0"/>
              </a:rPr>
              <a:t>Что делать в магнитную бурю?</a:t>
            </a:r>
          </a:p>
          <a:p>
            <a:pPr>
              <a:buFont typeface="Wingdings" pitchFamily="2" charset="2"/>
              <a:buChar char="v"/>
            </a:pPr>
            <a:r>
              <a:rPr lang="ru-RU" sz="1600" dirty="0" smtClean="0">
                <a:solidFill>
                  <a:schemeClr val="accent1"/>
                </a:solidFill>
                <a:latin typeface="Calibri" pitchFamily="34" charset="0"/>
                <a:cs typeface="Calibri" pitchFamily="34" charset="0"/>
              </a:rPr>
              <a:t>Места наиболее опасные в магнитную бурю.</a:t>
            </a:r>
          </a:p>
          <a:p>
            <a:pPr>
              <a:buFont typeface="Wingdings" pitchFamily="2" charset="2"/>
              <a:buChar char="v"/>
            </a:pPr>
            <a:r>
              <a:rPr lang="ru-RU" sz="1600" dirty="0">
                <a:solidFill>
                  <a:schemeClr val="accent1"/>
                </a:solidFill>
                <a:latin typeface="Calibri" pitchFamily="34" charset="0"/>
                <a:cs typeface="Calibri" pitchFamily="34" charset="0"/>
              </a:rPr>
              <a:t>В</a:t>
            </a:r>
            <a:r>
              <a:rPr lang="ru-RU" sz="1600" dirty="0" smtClean="0">
                <a:solidFill>
                  <a:schemeClr val="accent1"/>
                </a:solidFill>
                <a:latin typeface="Calibri" pitchFamily="34" charset="0"/>
                <a:cs typeface="Calibri" pitchFamily="34" charset="0"/>
              </a:rPr>
              <a:t>ывод</a:t>
            </a:r>
          </a:p>
          <a:p>
            <a:endParaRPr lang="ru-RU" sz="1600" dirty="0"/>
          </a:p>
        </p:txBody>
      </p:sp>
      <p:sp>
        <p:nvSpPr>
          <p:cNvPr id="4" name="Прямоугольник 3"/>
          <p:cNvSpPr/>
          <p:nvPr/>
        </p:nvSpPr>
        <p:spPr>
          <a:xfrm>
            <a:off x="857224" y="214290"/>
            <a:ext cx="7385868"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rPr>
              <a:t>Тема, цели и задачи проекта.</a:t>
            </a:r>
            <a:endParaRPr lang="ru-RU" sz="44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214290"/>
            <a:ext cx="7577651"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rPr>
              <a:t>Что же такое магнитная буря?</a:t>
            </a:r>
            <a:endParaRPr lang="ru-RU" sz="44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endParaRPr>
          </a:p>
        </p:txBody>
      </p:sp>
      <p:graphicFrame>
        <p:nvGraphicFramePr>
          <p:cNvPr id="9" name="Содержимое 8"/>
          <p:cNvGraphicFramePr>
            <a:graphicFrameLocks noGrp="1"/>
          </p:cNvGraphicFramePr>
          <p:nvPr>
            <p:ph idx="1"/>
          </p:nvPr>
        </p:nvGraphicFramePr>
        <p:xfrm>
          <a:off x="428596" y="1428736"/>
          <a:ext cx="8286808"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143116"/>
            <a:ext cx="8158162" cy="4525963"/>
          </a:xfrm>
        </p:spPr>
        <p:txBody>
          <a:bodyPr>
            <a:normAutofit/>
          </a:bodyPr>
          <a:lstStyle/>
          <a:p>
            <a:pPr algn="just">
              <a:buFont typeface="Wingdings" pitchFamily="2" charset="2"/>
              <a:buChar char="v"/>
            </a:pPr>
            <a:r>
              <a:rPr lang="ru-RU" sz="1600" dirty="0" smtClean="0">
                <a:solidFill>
                  <a:schemeClr val="accent1"/>
                </a:solidFill>
                <a:latin typeface="Calibri" pitchFamily="34" charset="0"/>
                <a:cs typeface="Calibri" pitchFamily="34" charset="0"/>
              </a:rPr>
              <a:t> Люди по-разному реагируют на вспышки. </a:t>
            </a:r>
          </a:p>
          <a:p>
            <a:pPr algn="just">
              <a:buFont typeface="Wingdings" pitchFamily="2" charset="2"/>
              <a:buChar char="v"/>
            </a:pPr>
            <a:r>
              <a:rPr lang="ru-RU" sz="1600" dirty="0" smtClean="0">
                <a:solidFill>
                  <a:schemeClr val="accent1"/>
                </a:solidFill>
                <a:latin typeface="Calibri" pitchFamily="34" charset="0"/>
                <a:cs typeface="Calibri" pitchFamily="34" charset="0"/>
              </a:rPr>
              <a:t> К первой группе относятся те, кто «чувствует» ее практически сразу реагируя на усиленную радиацию во время вспышки. </a:t>
            </a:r>
          </a:p>
          <a:p>
            <a:pPr algn="just">
              <a:buFont typeface="Wingdings" pitchFamily="2" charset="2"/>
              <a:buChar char="v"/>
            </a:pPr>
            <a:r>
              <a:rPr lang="ru-RU" sz="1600" dirty="0" smtClean="0">
                <a:solidFill>
                  <a:schemeClr val="accent1"/>
                </a:solidFill>
                <a:latin typeface="Calibri" pitchFamily="34" charset="0"/>
                <a:cs typeface="Calibri" pitchFamily="34" charset="0"/>
              </a:rPr>
              <a:t>Вторая группа людей ощущает ее с «запозданием» на 1-2 дня, что как раз соответствует времени движения плазмы от Солнца до Земли. Реакция обеих групп в общем схожая - головные боли, головокружение, боли в области сердца, раздражительность. Для 1-й группы более характерно подавленное настроение. </a:t>
            </a:r>
          </a:p>
          <a:p>
            <a:pPr algn="just">
              <a:buFont typeface="Wingdings" pitchFamily="2" charset="2"/>
              <a:buChar char="v"/>
            </a:pPr>
            <a:r>
              <a:rPr lang="ru-RU" sz="1600" dirty="0" smtClean="0">
                <a:solidFill>
                  <a:schemeClr val="accent1"/>
                </a:solidFill>
                <a:latin typeface="Calibri" pitchFamily="34" charset="0"/>
                <a:cs typeface="Calibri" pitchFamily="34" charset="0"/>
              </a:rPr>
              <a:t>Солнечная активность меняет магнитное поле Земли, и это, конечно, отражается на человеке. Жизнь показывает, что во время наибольшей активности Солнца возникает, например, резкое ухудшение состояния больных и слабых людей, страдающих гипертонией, поступление пациентов в больницы увеличивается, растет и чисто несчастных случаев. </a:t>
            </a:r>
          </a:p>
        </p:txBody>
      </p:sp>
      <p:sp>
        <p:nvSpPr>
          <p:cNvPr id="7" name="Прямоугольник 6"/>
          <p:cNvSpPr/>
          <p:nvPr/>
        </p:nvSpPr>
        <p:spPr>
          <a:xfrm>
            <a:off x="571472" y="214290"/>
            <a:ext cx="7929618" cy="144655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rPr>
              <a:t>Влияние  магнитных бурь на человека</a:t>
            </a:r>
            <a:endPar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071546"/>
            <a:ext cx="8001056" cy="5000660"/>
          </a:xfrm>
        </p:spPr>
        <p:txBody>
          <a:bodyPr>
            <a:noAutofit/>
          </a:bodyPr>
          <a:lstStyle/>
          <a:p>
            <a:pPr algn="just">
              <a:buNone/>
            </a:pPr>
            <a:r>
              <a:rPr lang="ru-RU" sz="1600" dirty="0" smtClean="0">
                <a:solidFill>
                  <a:schemeClr val="accent1"/>
                </a:solidFill>
                <a:latin typeface="Calibri" pitchFamily="34" charset="0"/>
                <a:cs typeface="Calibri" pitchFamily="34" charset="0"/>
              </a:rPr>
              <a:t>Молодой и здоровый организм легко приспосабливается и хорошо переносит бури. </a:t>
            </a:r>
          </a:p>
          <a:p>
            <a:pPr algn="just">
              <a:buNone/>
            </a:pPr>
            <a:r>
              <a:rPr lang="ru-RU" sz="1600" dirty="0" smtClean="0">
                <a:solidFill>
                  <a:schemeClr val="accent1"/>
                </a:solidFill>
                <a:latin typeface="Calibri" pitchFamily="34" charset="0"/>
                <a:cs typeface="Calibri" pitchFamily="34" charset="0"/>
              </a:rPr>
              <a:t>Взрослым желательно исключить:</a:t>
            </a:r>
          </a:p>
          <a:p>
            <a:pPr algn="just">
              <a:buFont typeface="Wingdings" pitchFamily="2" charset="2"/>
              <a:buChar char="v"/>
            </a:pPr>
            <a:endParaRPr lang="ru-RU" sz="1600" dirty="0" smtClean="0">
              <a:solidFill>
                <a:schemeClr val="accent1"/>
              </a:solidFill>
              <a:latin typeface="Calibri" pitchFamily="34" charset="0"/>
              <a:cs typeface="Calibri" pitchFamily="34" charset="0"/>
            </a:endParaRPr>
          </a:p>
          <a:p>
            <a:pPr algn="just">
              <a:buFont typeface="Wingdings" pitchFamily="2" charset="2"/>
              <a:buChar char="v"/>
            </a:pPr>
            <a:r>
              <a:rPr lang="ru-RU" sz="1600" dirty="0" smtClean="0">
                <a:solidFill>
                  <a:schemeClr val="accent1"/>
                </a:solidFill>
                <a:latin typeface="Calibri" pitchFamily="34" charset="0"/>
                <a:cs typeface="Calibri" pitchFamily="34" charset="0"/>
              </a:rPr>
              <a:t>Алкоголь; </a:t>
            </a:r>
          </a:p>
          <a:p>
            <a:pPr algn="just">
              <a:buFont typeface="Wingdings" pitchFamily="2" charset="2"/>
              <a:buChar char="v"/>
            </a:pPr>
            <a:r>
              <a:rPr lang="ru-RU" sz="1600" dirty="0" smtClean="0">
                <a:solidFill>
                  <a:schemeClr val="accent1"/>
                </a:solidFill>
                <a:latin typeface="Calibri" pitchFamily="34" charset="0"/>
                <a:cs typeface="Calibri" pitchFamily="34" charset="0"/>
              </a:rPr>
              <a:t>Физические нагрузки</a:t>
            </a:r>
          </a:p>
          <a:p>
            <a:pPr algn="just">
              <a:buFont typeface="Wingdings" pitchFamily="2" charset="2"/>
              <a:buChar char="v"/>
            </a:pPr>
            <a:r>
              <a:rPr lang="ru-RU" sz="1600" dirty="0" smtClean="0">
                <a:solidFill>
                  <a:schemeClr val="accent1"/>
                </a:solidFill>
                <a:latin typeface="Calibri" pitchFamily="34" charset="0"/>
                <a:cs typeface="Calibri" pitchFamily="34" charset="0"/>
              </a:rPr>
              <a:t>В дни магнитных штормов в крови повышается уровень холестерина. Старайтесь не есть жирного и сладкого; </a:t>
            </a:r>
          </a:p>
          <a:p>
            <a:pPr algn="just">
              <a:buFont typeface="Wingdings" pitchFamily="2" charset="2"/>
              <a:buChar char="v"/>
            </a:pPr>
            <a:r>
              <a:rPr lang="ru-RU" sz="1600" dirty="0" smtClean="0">
                <a:solidFill>
                  <a:schemeClr val="accent1"/>
                </a:solidFill>
                <a:latin typeface="Calibri" pitchFamily="34" charset="0"/>
                <a:cs typeface="Calibri" pitchFamily="34" charset="0"/>
              </a:rPr>
              <a:t>Люди с хроническими болезнями сердца должны держать под рукой привычные лекарства; </a:t>
            </a:r>
          </a:p>
          <a:p>
            <a:pPr algn="just">
              <a:buFont typeface="Wingdings" pitchFamily="2" charset="2"/>
              <a:buChar char="v"/>
            </a:pPr>
            <a:r>
              <a:rPr lang="ru-RU" sz="1600" dirty="0" smtClean="0">
                <a:solidFill>
                  <a:schemeClr val="accent1"/>
                </a:solidFill>
                <a:latin typeface="Calibri" pitchFamily="34" charset="0"/>
                <a:cs typeface="Calibri" pitchFamily="34" charset="0"/>
              </a:rPr>
              <a:t>Компрессы из эвкалиптового масла, также компрессы с мазями из донника, хмеля и зверобоя. Мази легко приготовить в домашних условиях</a:t>
            </a:r>
          </a:p>
          <a:p>
            <a:pPr>
              <a:buNone/>
            </a:pPr>
            <a:r>
              <a:rPr lang="ru-RU" sz="1600" dirty="0" smtClean="0">
                <a:solidFill>
                  <a:schemeClr val="accent1"/>
                </a:solidFill>
              </a:rPr>
              <a:t> </a:t>
            </a:r>
            <a:r>
              <a:rPr lang="ru-RU" sz="1600" dirty="0" smtClean="0">
                <a:solidFill>
                  <a:schemeClr val="accent1"/>
                </a:solidFill>
                <a:latin typeface="Calibri" pitchFamily="34" charset="0"/>
                <a:cs typeface="Calibri" pitchFamily="34" charset="0"/>
              </a:rPr>
              <a:t> Взрослые могут подстегнуть свои адаптивные механизмы лекарственными растениями, влияющими на тканевой обмен. Сюда относят: </a:t>
            </a:r>
          </a:p>
          <a:p>
            <a:r>
              <a:rPr lang="ru-RU" sz="1600" dirty="0" smtClean="0">
                <a:solidFill>
                  <a:schemeClr val="accent1"/>
                </a:solidFill>
                <a:latin typeface="Calibri" pitchFamily="34" charset="0"/>
                <a:cs typeface="Calibri" pitchFamily="34" charset="0"/>
              </a:rPr>
              <a:t>Сок из свежих листьев алоэ;</a:t>
            </a:r>
          </a:p>
          <a:p>
            <a:r>
              <a:rPr lang="ru-RU" sz="1600" dirty="0" smtClean="0">
                <a:solidFill>
                  <a:schemeClr val="accent1"/>
                </a:solidFill>
                <a:latin typeface="Calibri" pitchFamily="34" charset="0"/>
                <a:cs typeface="Calibri" pitchFamily="34" charset="0"/>
              </a:rPr>
              <a:t>Настойка эвкалипта; </a:t>
            </a:r>
          </a:p>
          <a:p>
            <a:r>
              <a:rPr lang="ru-RU" sz="1600" dirty="0" smtClean="0">
                <a:solidFill>
                  <a:schemeClr val="accent1"/>
                </a:solidFill>
                <a:latin typeface="Calibri" pitchFamily="34" charset="0"/>
                <a:cs typeface="Calibri" pitchFamily="34" charset="0"/>
              </a:rPr>
              <a:t>Чай из листьев земляники; </a:t>
            </a:r>
          </a:p>
          <a:p>
            <a:r>
              <a:rPr lang="ru-RU" sz="1600" dirty="0" smtClean="0">
                <a:solidFill>
                  <a:schemeClr val="accent1"/>
                </a:solidFill>
                <a:latin typeface="Calibri" pitchFamily="34" charset="0"/>
                <a:cs typeface="Calibri" pitchFamily="34" charset="0"/>
              </a:rPr>
              <a:t>Валерьянка, настойка пиона; </a:t>
            </a:r>
          </a:p>
          <a:p>
            <a:endParaRPr lang="ru-RU" sz="1600" dirty="0" smtClean="0">
              <a:solidFill>
                <a:schemeClr val="accent1"/>
              </a:solidFill>
              <a:latin typeface="Calibri" pitchFamily="34" charset="0"/>
              <a:cs typeface="Calibri" pitchFamily="34" charset="0"/>
            </a:endParaRPr>
          </a:p>
        </p:txBody>
      </p:sp>
      <p:sp>
        <p:nvSpPr>
          <p:cNvPr id="4" name="Прямоугольник 3"/>
          <p:cNvSpPr/>
          <p:nvPr/>
        </p:nvSpPr>
        <p:spPr>
          <a:xfrm>
            <a:off x="214282" y="214290"/>
            <a:ext cx="8715435" cy="76944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rPr>
              <a:t>Что делать в магнитную бурю?</a:t>
            </a:r>
            <a:endParaRPr lang="ru-RU" sz="44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endParaRPr>
          </a:p>
        </p:txBody>
      </p:sp>
      <p:sp>
        <p:nvSpPr>
          <p:cNvPr id="5" name="TextBox 4"/>
          <p:cNvSpPr txBox="1"/>
          <p:nvPr/>
        </p:nvSpPr>
        <p:spPr>
          <a:xfrm>
            <a:off x="500034" y="1714488"/>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760557"/>
            <a:ext cx="8229600" cy="4525963"/>
          </a:xfrm>
        </p:spPr>
        <p:txBody>
          <a:bodyPr>
            <a:noAutofit/>
          </a:bodyPr>
          <a:lstStyle/>
          <a:p>
            <a:pPr>
              <a:buNone/>
            </a:pPr>
            <a:r>
              <a:rPr lang="ru-RU" sz="1600" dirty="0" smtClean="0">
                <a:latin typeface="Calibri" pitchFamily="34" charset="0"/>
                <a:cs typeface="Calibri" pitchFamily="34" charset="0"/>
              </a:rPr>
              <a:t>    </a:t>
            </a:r>
            <a:r>
              <a:rPr lang="ru-RU" sz="1600" dirty="0" smtClean="0">
                <a:solidFill>
                  <a:schemeClr val="accent1"/>
                </a:solidFill>
                <a:latin typeface="Calibri" pitchFamily="34" charset="0"/>
                <a:cs typeface="Calibri" pitchFamily="34" charset="0"/>
              </a:rPr>
              <a:t>Пережидать магнитную бурю дома бессмысленно. Но есть места, где солнечные ураганы буянят особенно сильно:</a:t>
            </a:r>
          </a:p>
          <a:p>
            <a:pPr algn="just">
              <a:buNone/>
            </a:pPr>
            <a:endParaRPr lang="ru-RU" sz="1600" b="1" dirty="0" smtClean="0">
              <a:solidFill>
                <a:schemeClr val="accent1"/>
              </a:solidFill>
              <a:latin typeface="Calibri" pitchFamily="34" charset="0"/>
              <a:cs typeface="Calibri" pitchFamily="34" charset="0"/>
            </a:endParaRPr>
          </a:p>
          <a:p>
            <a:pPr algn="just">
              <a:buFont typeface="Wingdings" pitchFamily="2" charset="2"/>
              <a:buChar char="v"/>
            </a:pPr>
            <a:r>
              <a:rPr lang="ru-RU" sz="1600" b="1" dirty="0" smtClean="0">
                <a:solidFill>
                  <a:schemeClr val="accent1"/>
                </a:solidFill>
                <a:latin typeface="Calibri" pitchFamily="34" charset="0"/>
                <a:cs typeface="Calibri" pitchFamily="34" charset="0"/>
              </a:rPr>
              <a:t> </a:t>
            </a:r>
            <a:r>
              <a:rPr lang="ru-RU" sz="1600" dirty="0" smtClean="0">
                <a:solidFill>
                  <a:schemeClr val="accent1"/>
                </a:solidFill>
                <a:latin typeface="Calibri" pitchFamily="34" charset="0"/>
                <a:cs typeface="Calibri" pitchFamily="34" charset="0"/>
              </a:rPr>
              <a:t>В самолетах. На высоте 9 - 11 км мы не защищены толстым воздушным одеялом. Есть данные, что в «бурные» дни чаще случаются авиакатастрофы. </a:t>
            </a:r>
          </a:p>
          <a:p>
            <a:pPr algn="just">
              <a:buFont typeface="Wingdings" pitchFamily="2" charset="2"/>
              <a:buChar char="v"/>
            </a:pPr>
            <a:r>
              <a:rPr lang="ru-RU" sz="1600" dirty="0" smtClean="0">
                <a:solidFill>
                  <a:schemeClr val="accent1"/>
                </a:solidFill>
                <a:latin typeface="Calibri" pitchFamily="34" charset="0"/>
                <a:cs typeface="Calibri" pitchFamily="34" charset="0"/>
              </a:rPr>
              <a:t>На Севере. Жители Архангельска, Петрозаводска, Мурманска, Сыктывкара, норвежцы, шведы, финны - в общем, все, кто обитает севернее 60-й параллели, - страдают от космической непогоды гораздо больше жителей средней полосы России. </a:t>
            </a:r>
          </a:p>
          <a:p>
            <a:pPr algn="just">
              <a:buFont typeface="Wingdings" pitchFamily="2" charset="2"/>
              <a:buChar char="v"/>
            </a:pPr>
            <a:r>
              <a:rPr lang="ru-RU" sz="1600" dirty="0" smtClean="0">
                <a:solidFill>
                  <a:schemeClr val="accent1"/>
                </a:solidFill>
                <a:latin typeface="Calibri" pitchFamily="34" charset="0"/>
                <a:cs typeface="Calibri" pitchFamily="34" charset="0"/>
              </a:rPr>
              <a:t>В метро. Здесь электромагнитные поля сверхнизкой частоты бьют по нам в сотни раз сильнее, чем большие геомагнитные ураганы! Магнитные поля в метро возникают, когда поезда трогаются с места или резко тормозят. Сильнее всего они в кабине машиниста, в вагонах и у края платформы, где мы ждем поезда. Именно из-за этого машинисты «подземки» часто страдают от ишемической болезни сердца. А у пассажиров случаются внезапные сердечные приступы. </a:t>
            </a:r>
          </a:p>
          <a:p>
            <a:pPr algn="just">
              <a:buFont typeface="Wingdings" pitchFamily="2" charset="2"/>
              <a:buChar char="v"/>
            </a:pPr>
            <a:endParaRPr lang="ru-RU" sz="1600" dirty="0" smtClean="0">
              <a:solidFill>
                <a:schemeClr val="accent1"/>
              </a:solidFill>
              <a:latin typeface="Calibri" pitchFamily="34" charset="0"/>
              <a:cs typeface="Calibri" pitchFamily="34" charset="0"/>
            </a:endParaRPr>
          </a:p>
          <a:p>
            <a:pPr>
              <a:buFont typeface="Wingdings" pitchFamily="2" charset="2"/>
              <a:buChar char="v"/>
            </a:pPr>
            <a:endParaRPr lang="ru-RU" sz="1600" dirty="0">
              <a:latin typeface="Calibri" pitchFamily="34" charset="0"/>
              <a:cs typeface="Calibri" pitchFamily="34" charset="0"/>
            </a:endParaRPr>
          </a:p>
        </p:txBody>
      </p:sp>
      <p:sp>
        <p:nvSpPr>
          <p:cNvPr id="4" name="Прямоугольник 3"/>
          <p:cNvSpPr/>
          <p:nvPr/>
        </p:nvSpPr>
        <p:spPr>
          <a:xfrm>
            <a:off x="214282" y="214290"/>
            <a:ext cx="8715435" cy="144655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rPr>
              <a:t>Места наиболее опасные в магнитную бурю</a:t>
            </a:r>
            <a:endParaRPr lang="ru-RU" sz="44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500034" y="11429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a:xfrm>
            <a:off x="428596" y="0"/>
            <a:ext cx="8229600" cy="1143000"/>
          </a:xfrm>
        </p:spPr>
        <p:txBody>
          <a:bodyPr>
            <a:normAutofit/>
          </a:bodyPr>
          <a:lstStyle/>
          <a:p>
            <a:pPr algn="ctr"/>
            <a:r>
              <a:rPr lang="ru-RU" sz="4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cs typeface="Calibri" pitchFamily="34" charset="0"/>
              </a:rPr>
              <a:t>Вывод</a:t>
            </a:r>
            <a:endParaRPr lang="ru-RU" sz="4400" dirty="0"/>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263</TotalTime>
  <Words>593</Words>
  <Application>Microsoft Office PowerPoint</Application>
  <PresentationFormat>Экран (4:3)</PresentationFormat>
  <Paragraphs>47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Открытая</vt:lpstr>
      <vt:lpstr>Слайд 1</vt:lpstr>
      <vt:lpstr>Слайд 2</vt:lpstr>
      <vt:lpstr>Слайд 3</vt:lpstr>
      <vt:lpstr>Слайд 4</vt:lpstr>
      <vt:lpstr>Слайд 5</vt:lpstr>
      <vt:lpstr>Слайд 6</vt:lpstr>
      <vt:lpstr>Слайд 7</vt:lpstr>
      <vt:lpstr>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Vova</dc:creator>
  <cp:lastModifiedBy>Admin</cp:lastModifiedBy>
  <cp:revision>33</cp:revision>
  <dcterms:created xsi:type="dcterms:W3CDTF">2009-11-25T17:06:17Z</dcterms:created>
  <dcterms:modified xsi:type="dcterms:W3CDTF">2011-12-08T16:46:00Z</dcterms:modified>
</cp:coreProperties>
</file>