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5" r:id="rId5"/>
    <p:sldId id="257" r:id="rId6"/>
    <p:sldId id="266" r:id="rId7"/>
    <p:sldId id="269" r:id="rId8"/>
    <p:sldId id="270" r:id="rId9"/>
    <p:sldId id="274" r:id="rId10"/>
    <p:sldId id="272" r:id="rId11"/>
    <p:sldId id="267" r:id="rId12"/>
    <p:sldId id="258" r:id="rId13"/>
    <p:sldId id="259" r:id="rId14"/>
    <p:sldId id="260" r:id="rId15"/>
    <p:sldId id="268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64" autoAdjust="0"/>
    <p:restoredTop sz="92804" autoAdjust="0"/>
  </p:normalViewPr>
  <p:slideViewPr>
    <p:cSldViewPr>
      <p:cViewPr varScale="1">
        <p:scale>
          <a:sx n="81" d="100"/>
          <a:sy n="81" d="100"/>
        </p:scale>
        <p:origin x="-4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Время, затрачиваемео учащимися на выполнение домашнего задания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норма 12 учащихся 40%</c:v>
                </c:pt>
                <c:pt idx="1">
                  <c:v>больше нормы 6 учащихся 20%</c:v>
                </c:pt>
                <c:pt idx="2">
                  <c:v>меньше нормы 8 учащихся 27%</c:v>
                </c:pt>
                <c:pt idx="3">
                  <c:v>очень мало времени 3 учащихся 10%</c:v>
                </c:pt>
                <c:pt idx="4">
                  <c:v>не знаю 1 учащийся 3%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</c:v>
                </c:pt>
                <c:pt idx="1">
                  <c:v>0.2</c:v>
                </c:pt>
                <c:pt idx="2">
                  <c:v>0.27</c:v>
                </c:pt>
                <c:pt idx="3">
                  <c:v>0.1</c:v>
                </c:pt>
                <c:pt idx="4">
                  <c:v>3.0000000000000068E-2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136054421768708"/>
          <c:y val="0.12731734591807947"/>
          <c:w val="0.33843537414966118"/>
          <c:h val="0.8181466567493396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81129144571214"/>
          <c:y val="3.6013029315960912E-2"/>
          <c:w val="0.56293869516310502"/>
          <c:h val="0.69470671214958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Письменные предметы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Дети</c:v>
                </c:pt>
                <c:pt idx="2">
                  <c:v>Родители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0.60000000000000009</c:v>
                </c:pt>
                <c:pt idx="2" formatCode="0%">
                  <c:v>0.65000000000000013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Устные предметы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Дети</c:v>
                </c:pt>
                <c:pt idx="2">
                  <c:v>Родители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0.4</c:v>
                </c:pt>
                <c:pt idx="2" formatCode="0%">
                  <c:v>0.35000000000000003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000384"/>
        <c:axId val="68002176"/>
      </c:barChart>
      <c:catAx>
        <c:axId val="68000384"/>
        <c:scaling>
          <c:orientation val="minMax"/>
        </c:scaling>
        <c:delete val="0"/>
        <c:axPos val="b"/>
        <c:majorTickMark val="out"/>
        <c:minorTickMark val="none"/>
        <c:tickLblPos val="nextTo"/>
        <c:crossAx val="68002176"/>
        <c:crosses val="autoZero"/>
        <c:auto val="1"/>
        <c:lblAlgn val="ctr"/>
        <c:lblOffset val="100"/>
        <c:noMultiLvlLbl val="0"/>
      </c:catAx>
      <c:valAx>
        <c:axId val="680021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680003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Делает сам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</c:v>
                </c:pt>
                <c:pt idx="3">
                  <c:v>Родители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0.65000000000000036</c:v>
                </c:pt>
                <c:pt idx="3" formatCode="0%">
                  <c:v>0.60000000000000031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Делает при помощи взрослых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</c:v>
                </c:pt>
                <c:pt idx="3">
                  <c:v>Родители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0.2</c:v>
                </c:pt>
                <c:pt idx="3" formatCode="0%">
                  <c:v>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Иногда помогают взрослые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</c:v>
                </c:pt>
                <c:pt idx="3">
                  <c:v>Родители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0.15000000000000008</c:v>
                </c:pt>
                <c:pt idx="3" formatCode="0%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065536"/>
        <c:axId val="68071424"/>
      </c:barChart>
      <c:catAx>
        <c:axId val="68065536"/>
        <c:scaling>
          <c:orientation val="minMax"/>
        </c:scaling>
        <c:delete val="0"/>
        <c:axPos val="b"/>
        <c:majorTickMark val="out"/>
        <c:minorTickMark val="none"/>
        <c:tickLblPos val="nextTo"/>
        <c:crossAx val="68071424"/>
        <c:crosses val="autoZero"/>
        <c:auto val="1"/>
        <c:lblAlgn val="ctr"/>
        <c:lblOffset val="100"/>
        <c:noMultiLvlLbl val="0"/>
      </c:catAx>
      <c:valAx>
        <c:axId val="680714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680655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solidFill>
      <a:schemeClr val="bg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3"/>
                <c:pt idx="0">
                  <c:v>Проверяют всегда  60%</c:v>
                </c:pt>
                <c:pt idx="1">
                  <c:v>Проверяют иногда 19%</c:v>
                </c:pt>
                <c:pt idx="2">
                  <c:v>Не проверяют 21%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0.60000000000000064</c:v>
                </c:pt>
                <c:pt idx="1">
                  <c:v>0.19</c:v>
                </c:pt>
                <c:pt idx="2">
                  <c:v>0.21000000000000021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A8C2640-3A3B-4F57-9990-EE3626FA57B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E878F0C-6C06-41C7-94A6-D231DEC73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85720" y="500042"/>
            <a:ext cx="8286808" cy="59198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"Проблема   эффективности </a:t>
            </a:r>
          </a:p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Обучения   может   быть   успешно   решена </a:t>
            </a:r>
          </a:p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только   при   условии, </a:t>
            </a:r>
          </a:p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если   высокое   качество   урочных   занятий </a:t>
            </a:r>
          </a:p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Будет   подкрепляться   хорошо   организованной </a:t>
            </a:r>
          </a:p>
          <a:p>
            <a:pPr algn="ctr" rtl="0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1"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Домашней   работой   учащихся".</a:t>
            </a:r>
            <a:endParaRPr lang="ru-RU" sz="36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tx1">
                    <a:alpha val="6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Проверяют ли взрослые выполнение домашнего задания?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4873752"/>
          </a:xfrm>
          <a:solidFill>
            <a:schemeClr val="bg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57166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Как организовать домашние занятия? 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28802"/>
            <a:ext cx="835824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Составьте вместе с детьми расписание для  домашней работы.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Распределите задания по важности.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Не сидите у ребенка над душой, пока он делает уроки.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Сначала проверьте то, что выполнено правильно.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Не разрешайте сидеть за уроками весь вечер напролет.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 Стратегии успеха для заданий, выполняемых по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учебнику.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 Обращайте внимание на невербальные сигналы.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Избегайте доделывать домашнюю работу за ребенка.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026" name="Picture 2" descr="D:\Program Files\Microsoft Office\CLIPART\PUB60COR\BD00146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290"/>
            <a:ext cx="1817687" cy="179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14480" y="1000108"/>
            <a:ext cx="6929486" cy="547384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1928794" y="142852"/>
            <a:ext cx="6357982" cy="58579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Если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ребенок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устал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7" name="Рисунок 6" descr="http://www.mumbaby.ru/images/urok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247650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44402" y="642918"/>
            <a:ext cx="859959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Segoe Print"/>
                <a:ea typeface="Times New Roman" pitchFamily="18" charset="0"/>
                <a:cs typeface="Times New Roman" pitchFamily="18" charset="0"/>
              </a:rPr>
              <a:t>Первые признаки утомления у детей: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Segoe Print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снижение качества работы (количества правильных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 ответов, повышение числа ошибок);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резкое ухудшение почерка;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изменение поведения ребенка: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 он становится или беспокойным, или вялым,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 рассеянным, невнимательным, часто отвлекается;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изменение регуляции физиологических функций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(внешне это не проявляется, хотя иногда отмечается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 повышенная потливость, покраснение лица);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появление жалоб на усталость: у некоторых детей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 процесс торможения при утомлении столь силен,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Segoe Print"/>
                <a:ea typeface="Times New Roman" pitchFamily="18" charset="0"/>
                <a:cs typeface="Times New Roman" pitchFamily="18" charset="0"/>
              </a:rPr>
              <a:t>что они не могут заснуть.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285728"/>
            <a:ext cx="48811575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Segoe Print" charset="0"/>
                <a:ea typeface="Times New Roman" pitchFamily="18" charset="0"/>
                <a:cs typeface="Times New Roman" pitchFamily="18" charset="0"/>
              </a:rPr>
              <a:t>Преодоление ранней усталости у детей: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Segoe Print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после занятий в школе ребенку обязателен отдых,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желательно на свежем воздухе;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оптимальное время для выполнения домашнего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задания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с 16.00 до 18.00;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лучшим отдыхом от любого вида работы является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смена вида деятельности (с интеллектуальной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на физическую и наоборот), поэтому во время занятий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через 20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25 минут необходимо делать перерыв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физкультпаузу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(5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10 минут);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Wingdings" pitchFamily="2" charset="2"/>
              </a:rPr>
              <a:t>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Wingdings" pitchFamily="2" charset="2"/>
                <a:cs typeface="Times New Roman" pitchFamily="18" charset="0"/>
              </a:rPr>
              <a:t> 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на рабочем месте ученика поддерживается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нормальный световой и температурный </a:t>
            </a:r>
            <a:r>
              <a:rPr lang="ru-RU" sz="2000" b="1" dirty="0" smtClean="0">
                <a:latin typeface="Segoe Print" charset="0"/>
                <a:ea typeface="Times New Roman" pitchFamily="18" charset="0"/>
                <a:cs typeface="Times New Roman" pitchFamily="18" charset="0"/>
              </a:rPr>
              <a:t>режим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 исключаются отвлекающие факторы;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важным моментом является одобрение деятельности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ученика, подчеркивание наметившихся успехов.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Дозировать деятельность следует так, чтобы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возникающее в ее результате утомление полностью исчезало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Segoe Print" charset="0"/>
                <a:ea typeface="Times New Roman" pitchFamily="18" charset="0"/>
                <a:cs typeface="Times New Roman" pitchFamily="18" charset="0"/>
              </a:rPr>
              <a:t>за время отдыха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428596" y="733425"/>
            <a:ext cx="8215370" cy="46958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Памятка   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для родителей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«Как помогать    ребёнку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в   приготовлении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 домашних  заданий»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00034" y="733424"/>
            <a:ext cx="8072494" cy="48387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Спасибо!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285852" y="357166"/>
            <a:ext cx="7572428" cy="121444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Функции домашнего задания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: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928662" y="1500174"/>
            <a:ext cx="7858180" cy="51339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Первая  функция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-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функция  выравнивания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знаний  и  умений  ребенка,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его  навыков  в  том  случае,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если  он  долго  болел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  много  пропустил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или  не  усвоил какую-то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довольно  сложную  тему; 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75000"/>
                </a:schemeClr>
              </a:solidFill>
              <a:effectLst>
                <a:glow rad="101600">
                  <a:schemeClr val="accent3">
                    <a:lumMod val="50000"/>
                    <a:alpha val="6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Picture 5" descr="D:\Documents and Settings\AMD Sempron\Рабочий стол\А. П. Чехов\ghg\globe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107157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8072494" cy="4572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Вторая функция </a:t>
            </a:r>
          </a:p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домашнего задания –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это  стимулирование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познавательного  интереса  учащихся,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желания  знать  как  можно  больше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  предмету  или  по  теме;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75000"/>
                </a:schemeClr>
              </a:solidFill>
              <a:effectLst>
                <a:glow rad="101600">
                  <a:schemeClr val="accent3">
                    <a:lumMod val="50000"/>
                    <a:alpha val="6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00034" y="5143512"/>
            <a:ext cx="7858180" cy="1323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/>
                <a:latin typeface="Impact"/>
              </a:rPr>
              <a:t>В этом случае колоссальную,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/>
                <a:latin typeface="Impact"/>
              </a:rPr>
              <a:t>положительную роль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/>
                <a:latin typeface="Impact"/>
              </a:rPr>
              <a:t> играют дифференцированные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/>
                <a:latin typeface="Impact"/>
              </a:rPr>
              <a:t>домашние задания.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/>
              <a:latin typeface="Impact"/>
            </a:endParaRPr>
          </a:p>
        </p:txBody>
      </p:sp>
      <p:pic>
        <p:nvPicPr>
          <p:cNvPr id="6" name="Picture 4" descr="J:\Для мобилы\Picture\Разное\moblex.ru.16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0"/>
            <a:ext cx="1643042" cy="205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500034" y="571480"/>
            <a:ext cx="8072494" cy="4572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Третья  функция </a:t>
            </a:r>
          </a:p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домашнего  задания –</a:t>
            </a:r>
            <a:endParaRPr lang="ru-RU" sz="3600" kern="10" spc="0" dirty="0" smtClean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glow rad="101600">
                  <a:schemeClr val="accent3">
                    <a:lumMod val="50000"/>
                    <a:alpha val="6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  <a:p>
            <a:pPr algn="ctr" rtl="0"/>
            <a:endParaRPr lang="ru-RU" sz="3600" kern="10" spc="0" dirty="0" smtClean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glow rad="101600">
                  <a:schemeClr val="accent3">
                    <a:lumMod val="50000"/>
                    <a:alpha val="6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это  развитие </a:t>
            </a:r>
          </a:p>
          <a:p>
            <a:pPr algn="ctr" rtl="0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амостоятельности  ученика, </a:t>
            </a:r>
          </a:p>
          <a:p>
            <a:pPr algn="ctr" rtl="0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го  усидчивости  и  ответственности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accent3">
                      <a:lumMod val="50000"/>
                      <a:alpha val="60000"/>
                    </a:schemeClr>
                  </a:glow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  выполняемое  задание.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75000"/>
                </a:schemeClr>
              </a:solidFill>
              <a:effectLst>
                <a:glow rad="101600">
                  <a:schemeClr val="accent3">
                    <a:lumMod val="50000"/>
                    <a:alpha val="60000"/>
                  </a:schemeClr>
                </a:glow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00034" y="5143512"/>
            <a:ext cx="7858180" cy="1323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/>
              <a:latin typeface="Impact"/>
            </a:endParaRPr>
          </a:p>
        </p:txBody>
      </p:sp>
      <p:pic>
        <p:nvPicPr>
          <p:cNvPr id="6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714356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 rot="166793">
            <a:off x="428596" y="214291"/>
            <a:ext cx="8358246" cy="114300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Главное назначение домашнего задания: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28596" y="1214422"/>
            <a:ext cx="8286808" cy="5109091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Воспитание волевых усилий ребенка,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ответственности и самостоятельности;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Овладение навыками учебного труда,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выраженное в различных способах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учебной работы;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Формирование умения добывать необходимую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информацию из различных справочников,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пособий, словарей;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Формирование исследовательских умений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ученика (сопоставление, сравнение,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предположение, построение гипотезы и т. д.).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643966" cy="714041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5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Оптимальная продолжительность подготовки домашних заданий  с учетом психофизиологии возраста составляет: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1 классе — до 1 часа (3/4 часа);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во 2 классе — 1 час;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3 классе —1,5 часа;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4-6 классах —2 – 2,5 часа;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7-8 классе —2,5 часа; 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9 –11 классах —3 часа.</a:t>
            </a:r>
          </a:p>
          <a:p>
            <a:pPr marL="0" marR="0" lvl="0" indent="195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95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Время, затрачиваемое учащимися на выполнение домашнего задания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предметы требуют больших затрат времени?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Самостоятельно или с помощью взрослых ты выполняешь домашнее задание?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323</TotalTime>
  <Words>326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Время, затрачиваемое учащимися на выполнение домашнего задания</vt:lpstr>
      <vt:lpstr>Какие предметы требуют больших затрат времени?</vt:lpstr>
      <vt:lpstr>Самостоятельно или с помощью взрослых ты выполняешь домашнее задание?</vt:lpstr>
      <vt:lpstr>Проверяют ли взрослые выполнение домашнего задания?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AMD Sempron</dc:creator>
  <cp:lastModifiedBy>Коля</cp:lastModifiedBy>
  <cp:revision>40</cp:revision>
  <dcterms:created xsi:type="dcterms:W3CDTF">2009-10-02T05:15:08Z</dcterms:created>
  <dcterms:modified xsi:type="dcterms:W3CDTF">2013-04-12T16:54:11Z</dcterms:modified>
</cp:coreProperties>
</file>