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72" r:id="rId5"/>
    <p:sldId id="273" r:id="rId6"/>
    <p:sldId id="270" r:id="rId7"/>
    <p:sldId id="271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5C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32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image" Target="../media/image7.wmf"/><Relationship Id="rId7" Type="http://schemas.openxmlformats.org/officeDocument/2006/relationships/image" Target="../media/image11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9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image" Target="../media/image12.wmf"/><Relationship Id="rId7" Type="http://schemas.openxmlformats.org/officeDocument/2006/relationships/image" Target="../media/image18.wmf"/><Relationship Id="rId2" Type="http://schemas.openxmlformats.org/officeDocument/2006/relationships/image" Target="../media/image6.wmf"/><Relationship Id="rId1" Type="http://schemas.openxmlformats.org/officeDocument/2006/relationships/image" Target="../media/image5.wmf"/><Relationship Id="rId6" Type="http://schemas.openxmlformats.org/officeDocument/2006/relationships/image" Target="../media/image14.wmf"/><Relationship Id="rId11" Type="http://schemas.openxmlformats.org/officeDocument/2006/relationships/image" Target="../media/image22.wmf"/><Relationship Id="rId5" Type="http://schemas.openxmlformats.org/officeDocument/2006/relationships/image" Target="../media/image13.wmf"/><Relationship Id="rId10" Type="http://schemas.openxmlformats.org/officeDocument/2006/relationships/image" Target="../media/image21.wmf"/><Relationship Id="rId4" Type="http://schemas.openxmlformats.org/officeDocument/2006/relationships/image" Target="../media/image9.wmf"/><Relationship Id="rId9" Type="http://schemas.openxmlformats.org/officeDocument/2006/relationships/image" Target="../media/image2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ACA7BF-3941-48FA-9866-AD53C36E0178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8A221D-2859-4CFE-A944-56EE6158644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w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wmf"/><Relationship Id="rId13" Type="http://schemas.openxmlformats.org/officeDocument/2006/relationships/oleObject" Target="../embeddings/oleObject9.bin"/><Relationship Id="rId18" Type="http://schemas.openxmlformats.org/officeDocument/2006/relationships/image" Target="../media/image12.wmf"/><Relationship Id="rId3" Type="http://schemas.openxmlformats.org/officeDocument/2006/relationships/oleObject" Target="../embeddings/oleObject4.bin"/><Relationship Id="rId7" Type="http://schemas.openxmlformats.org/officeDocument/2006/relationships/oleObject" Target="../embeddings/oleObject6.bin"/><Relationship Id="rId12" Type="http://schemas.openxmlformats.org/officeDocument/2006/relationships/image" Target="../media/image9.wmf"/><Relationship Id="rId17" Type="http://schemas.openxmlformats.org/officeDocument/2006/relationships/oleObject" Target="../embeddings/oleObject11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1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8.bin"/><Relationship Id="rId5" Type="http://schemas.openxmlformats.org/officeDocument/2006/relationships/oleObject" Target="../embeddings/oleObject5.bin"/><Relationship Id="rId15" Type="http://schemas.openxmlformats.org/officeDocument/2006/relationships/oleObject" Target="../embeddings/oleObject10.bin"/><Relationship Id="rId10" Type="http://schemas.openxmlformats.org/officeDocument/2006/relationships/image" Target="../media/image8.wmf"/><Relationship Id="rId4" Type="http://schemas.openxmlformats.org/officeDocument/2006/relationships/image" Target="../media/image5.wmf"/><Relationship Id="rId9" Type="http://schemas.openxmlformats.org/officeDocument/2006/relationships/oleObject" Target="../embeddings/oleObject7.bin"/><Relationship Id="rId14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13" Type="http://schemas.openxmlformats.org/officeDocument/2006/relationships/image" Target="../media/image17.jpeg"/><Relationship Id="rId3" Type="http://schemas.openxmlformats.org/officeDocument/2006/relationships/image" Target="../media/image15.jpeg"/><Relationship Id="rId7" Type="http://schemas.openxmlformats.org/officeDocument/2006/relationships/oleObject" Target="../embeddings/oleObject13.bin"/><Relationship Id="rId12" Type="http://schemas.openxmlformats.org/officeDocument/2006/relationships/image" Target="../media/image9.wmf"/><Relationship Id="rId17" Type="http://schemas.openxmlformats.org/officeDocument/2006/relationships/image" Target="../media/image14.w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7.bin"/><Relationship Id="rId1" Type="http://schemas.openxmlformats.org/officeDocument/2006/relationships/vmlDrawing" Target="../drawings/vmlDrawing3.vml"/><Relationship Id="rId6" Type="http://schemas.openxmlformats.org/officeDocument/2006/relationships/image" Target="../media/image5.wmf"/><Relationship Id="rId11" Type="http://schemas.openxmlformats.org/officeDocument/2006/relationships/oleObject" Target="../embeddings/oleObject15.bin"/><Relationship Id="rId5" Type="http://schemas.openxmlformats.org/officeDocument/2006/relationships/oleObject" Target="../embeddings/oleObject12.bin"/><Relationship Id="rId15" Type="http://schemas.openxmlformats.org/officeDocument/2006/relationships/image" Target="../media/image13.wmf"/><Relationship Id="rId10" Type="http://schemas.openxmlformats.org/officeDocument/2006/relationships/image" Target="../media/image12.wmf"/><Relationship Id="rId4" Type="http://schemas.openxmlformats.org/officeDocument/2006/relationships/image" Target="../media/image16.jpeg"/><Relationship Id="rId9" Type="http://schemas.openxmlformats.org/officeDocument/2006/relationships/oleObject" Target="../embeddings/oleObject14.bin"/><Relationship Id="rId14" Type="http://schemas.openxmlformats.org/officeDocument/2006/relationships/oleObject" Target="../embeddings/oleObject16.bin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23.bin"/><Relationship Id="rId18" Type="http://schemas.openxmlformats.org/officeDocument/2006/relationships/image" Target="../media/image19.wmf"/><Relationship Id="rId3" Type="http://schemas.openxmlformats.org/officeDocument/2006/relationships/oleObject" Target="../embeddings/oleObject18.bin"/><Relationship Id="rId21" Type="http://schemas.openxmlformats.org/officeDocument/2006/relationships/oleObject" Target="../embeddings/oleObject27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25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8.wmf"/><Relationship Id="rId20" Type="http://schemas.openxmlformats.org/officeDocument/2006/relationships/image" Target="../media/image20.wmf"/><Relationship Id="rId1" Type="http://schemas.openxmlformats.org/officeDocument/2006/relationships/vmlDrawing" Target="../drawings/vmlDrawing4.vml"/><Relationship Id="rId6" Type="http://schemas.openxmlformats.org/officeDocument/2006/relationships/image" Target="../media/image6.wmf"/><Relationship Id="rId11" Type="http://schemas.openxmlformats.org/officeDocument/2006/relationships/oleObject" Target="../embeddings/oleObject22.bin"/><Relationship Id="rId24" Type="http://schemas.openxmlformats.org/officeDocument/2006/relationships/image" Target="../media/image22.wmf"/><Relationship Id="rId5" Type="http://schemas.openxmlformats.org/officeDocument/2006/relationships/oleObject" Target="../embeddings/oleObject19.bin"/><Relationship Id="rId15" Type="http://schemas.openxmlformats.org/officeDocument/2006/relationships/oleObject" Target="../embeddings/oleObject24.bin"/><Relationship Id="rId23" Type="http://schemas.openxmlformats.org/officeDocument/2006/relationships/oleObject" Target="../embeddings/oleObject28.bin"/><Relationship Id="rId10" Type="http://schemas.openxmlformats.org/officeDocument/2006/relationships/image" Target="../media/image9.wmf"/><Relationship Id="rId19" Type="http://schemas.openxmlformats.org/officeDocument/2006/relationships/oleObject" Target="../embeddings/oleObject26.bin"/><Relationship Id="rId4" Type="http://schemas.openxmlformats.org/officeDocument/2006/relationships/image" Target="../media/image5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14.wmf"/><Relationship Id="rId22" Type="http://schemas.openxmlformats.org/officeDocument/2006/relationships/image" Target="../media/image21.w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31840" y="2780928"/>
            <a:ext cx="5256584" cy="2331690"/>
          </a:xfrm>
        </p:spPr>
        <p:txBody>
          <a:bodyPr/>
          <a:lstStyle/>
          <a:p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оформить задачу</a:t>
            </a:r>
            <a:b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физике</a:t>
            </a:r>
            <a:endParaRPr lang="ru-RU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1" name="Picture 3" descr="C:\Users\Admin\AppData\Local\Microsoft\Windows\Temporary Internet Files\Content.IE5\6M30REZ0\MC900230824[1]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0"/>
            <a:ext cx="3124954" cy="3299988"/>
          </a:xfrm>
          <a:prstGeom prst="rect">
            <a:avLst/>
          </a:prstGeom>
          <a:noFill/>
        </p:spPr>
      </p:pic>
      <p:pic>
        <p:nvPicPr>
          <p:cNvPr id="2056" name="Picture 8" descr="C:\Users\Admin\AppData\Local\Microsoft\Windows\Temporary Internet Files\Content.IE5\G420J6QE\MC900233831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938665"/>
            <a:ext cx="4496554" cy="1919335"/>
          </a:xfrm>
          <a:prstGeom prst="rect">
            <a:avLst/>
          </a:prstGeom>
          <a:noFill/>
        </p:spPr>
      </p:pic>
      <p:pic>
        <p:nvPicPr>
          <p:cNvPr id="2059" name="Picture 11" descr="C:\Users\Admin\AppData\Local\Microsoft\Windows\Temporary Internet Files\Content.IE5\0VDRLOL6\MC900338122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32240" y="764704"/>
            <a:ext cx="1616659" cy="18342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Оформление задач по физике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u="sng" dirty="0" smtClean="0"/>
              <a:t>Помни:</a:t>
            </a:r>
          </a:p>
          <a:p>
            <a:pPr>
              <a:buNone/>
            </a:pPr>
            <a:r>
              <a:rPr lang="ru-RU" dirty="0" smtClean="0"/>
              <a:t>Оформление задач по физике имеет четкие правила и тебе необходимо всегда их соблюдать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Оформление задач по физике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2386608" cy="676672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Вопрос задачи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539552" y="2276872"/>
            <a:ext cx="2160240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843808" y="1628800"/>
            <a:ext cx="0" cy="410445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39552" y="2564904"/>
            <a:ext cx="2160240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pPr algn="ctr"/>
            <a:r>
              <a:rPr lang="ru-RU" sz="2800" dirty="0" smtClean="0"/>
              <a:t>Краткое  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 smtClean="0"/>
              <a:t>условие</a:t>
            </a:r>
          </a:p>
          <a:p>
            <a:pPr algn="ctr"/>
            <a:endParaRPr lang="ru-RU" sz="2800" dirty="0"/>
          </a:p>
          <a:p>
            <a:pPr algn="ctr"/>
            <a:r>
              <a:rPr lang="ru-RU" sz="2800" dirty="0" smtClean="0"/>
              <a:t>задачи</a:t>
            </a:r>
            <a:endParaRPr lang="ru-RU" sz="2800" dirty="0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995936" y="1658276"/>
            <a:ext cx="0" cy="4104456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 rot="16200000">
            <a:off x="1444297" y="3604375"/>
            <a:ext cx="40324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Перевод     единиц    измерения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4211960" y="1700808"/>
            <a:ext cx="4320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Решение задачи:</a:t>
            </a:r>
          </a:p>
          <a:p>
            <a:r>
              <a:rPr lang="ru-RU" dirty="0" smtClean="0"/>
              <a:t>А) Пояснительный рисунок,</a:t>
            </a:r>
          </a:p>
          <a:p>
            <a:r>
              <a:rPr lang="ru-RU" dirty="0" smtClean="0"/>
              <a:t>Б) исходные формулы,</a:t>
            </a:r>
          </a:p>
          <a:p>
            <a:r>
              <a:rPr lang="ru-RU" dirty="0" smtClean="0"/>
              <a:t>В) математические преобразования,</a:t>
            </a:r>
          </a:p>
          <a:p>
            <a:r>
              <a:rPr lang="ru-RU" dirty="0" smtClean="0"/>
              <a:t>Г) подсчеты,</a:t>
            </a:r>
          </a:p>
          <a:p>
            <a:r>
              <a:rPr lang="ru-RU" dirty="0" smtClean="0"/>
              <a:t>Д) действия с единицами измерения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355976" y="5301208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Ответ</a:t>
            </a:r>
            <a:endParaRPr lang="ru-RU" dirty="0"/>
          </a:p>
        </p:txBody>
      </p:sp>
      <p:grpSp>
        <p:nvGrpSpPr>
          <p:cNvPr id="21" name="Группа 20"/>
          <p:cNvGrpSpPr/>
          <p:nvPr/>
        </p:nvGrpSpPr>
        <p:grpSpPr>
          <a:xfrm>
            <a:off x="395536" y="1484784"/>
            <a:ext cx="8064896" cy="2160240"/>
            <a:chOff x="395536" y="1484784"/>
            <a:chExt cx="8064896" cy="2160240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395536" y="1484784"/>
              <a:ext cx="8064896" cy="2160240"/>
              <a:chOff x="395536" y="1484784"/>
              <a:chExt cx="8064896" cy="2160240"/>
            </a:xfrm>
          </p:grpSpPr>
          <p:sp>
            <p:nvSpPr>
              <p:cNvPr id="16" name="Прямоугольник с двумя скругленными противолежащими углами 15"/>
              <p:cNvSpPr/>
              <p:nvPr/>
            </p:nvSpPr>
            <p:spPr>
              <a:xfrm>
                <a:off x="395536" y="1484784"/>
                <a:ext cx="2448272" cy="792088"/>
              </a:xfrm>
              <a:prstGeom prst="round2Diag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Выноска 1 16"/>
              <p:cNvSpPr/>
              <p:nvPr/>
            </p:nvSpPr>
            <p:spPr>
              <a:xfrm>
                <a:off x="4355976" y="2852936"/>
                <a:ext cx="4104456" cy="792088"/>
              </a:xfrm>
              <a:prstGeom prst="borderCallout1">
                <a:avLst>
                  <a:gd name="adj1" fmla="val 49624"/>
                  <a:gd name="adj2" fmla="val -302"/>
                  <a:gd name="adj3" fmla="val -78113"/>
                  <a:gd name="adj4" fmla="val -40405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4355976" y="2924944"/>
              <a:ext cx="410445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Область, в которой записывается вопрос задачи</a:t>
              </a:r>
              <a:endParaRPr lang="ru-RU" dirty="0"/>
            </a:p>
          </p:txBody>
        </p:sp>
      </p:grpSp>
      <p:sp>
        <p:nvSpPr>
          <p:cNvPr id="22" name="Выноска 1 21"/>
          <p:cNvSpPr/>
          <p:nvPr/>
        </p:nvSpPr>
        <p:spPr>
          <a:xfrm>
            <a:off x="4355976" y="3068960"/>
            <a:ext cx="2520280" cy="648072"/>
          </a:xfrm>
          <a:prstGeom prst="borderCallout1">
            <a:avLst>
              <a:gd name="adj1" fmla="val 51563"/>
              <a:gd name="adj2" fmla="val 198"/>
              <a:gd name="adj3" fmla="val -123753"/>
              <a:gd name="adj4" fmla="val -68474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427984" y="3059668"/>
            <a:ext cx="31683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Горизонтальная линия</a:t>
            </a:r>
            <a:endParaRPr lang="ru-RU" dirty="0"/>
          </a:p>
        </p:txBody>
      </p:sp>
      <p:grpSp>
        <p:nvGrpSpPr>
          <p:cNvPr id="28" name="Группа 27"/>
          <p:cNvGrpSpPr/>
          <p:nvPr/>
        </p:nvGrpSpPr>
        <p:grpSpPr>
          <a:xfrm>
            <a:off x="357158" y="2500306"/>
            <a:ext cx="6840760" cy="3384376"/>
            <a:chOff x="1691680" y="2492896"/>
            <a:chExt cx="6840760" cy="3384376"/>
          </a:xfrm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1691680" y="2492896"/>
              <a:ext cx="2376264" cy="3384376"/>
            </a:xfrm>
            <a:prstGeom prst="roundRect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27" name="Группа 26"/>
            <p:cNvGrpSpPr/>
            <p:nvPr/>
          </p:nvGrpSpPr>
          <p:grpSpPr>
            <a:xfrm>
              <a:off x="4499992" y="4077072"/>
              <a:ext cx="4032448" cy="718339"/>
              <a:chOff x="4499992" y="4077072"/>
              <a:chExt cx="4032448" cy="718339"/>
            </a:xfrm>
          </p:grpSpPr>
          <p:sp>
            <p:nvSpPr>
              <p:cNvPr id="25" name="Выноска 1 (с границей) 24"/>
              <p:cNvSpPr/>
              <p:nvPr/>
            </p:nvSpPr>
            <p:spPr>
              <a:xfrm>
                <a:off x="4499992" y="4077072"/>
                <a:ext cx="4032448" cy="648072"/>
              </a:xfrm>
              <a:prstGeom prst="accentCallout1">
                <a:avLst>
                  <a:gd name="adj1" fmla="val 59766"/>
                  <a:gd name="adj2" fmla="val -159"/>
                  <a:gd name="adj3" fmla="val 30468"/>
                  <a:gd name="adj4" fmla="val -44398"/>
                </a:avLst>
              </a:prstGeom>
              <a:noFill/>
              <a:ln>
                <a:solidFill>
                  <a:srgbClr val="92D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4572000" y="4149080"/>
                <a:ext cx="388843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/>
                  <a:t>Область, в которой записывается краткое условие задачи</a:t>
                </a:r>
                <a:endParaRPr lang="ru-RU" dirty="0"/>
              </a:p>
            </p:txBody>
          </p:sp>
        </p:grpSp>
      </p:grpSp>
      <p:grpSp>
        <p:nvGrpSpPr>
          <p:cNvPr id="31" name="Группа 30"/>
          <p:cNvGrpSpPr/>
          <p:nvPr/>
        </p:nvGrpSpPr>
        <p:grpSpPr>
          <a:xfrm>
            <a:off x="4427984" y="4437112"/>
            <a:ext cx="2448272" cy="441340"/>
            <a:chOff x="4427984" y="4437112"/>
            <a:chExt cx="2448272" cy="441340"/>
          </a:xfrm>
        </p:grpSpPr>
        <p:sp>
          <p:nvSpPr>
            <p:cNvPr id="29" name="Выноска 1 28"/>
            <p:cNvSpPr/>
            <p:nvPr/>
          </p:nvSpPr>
          <p:spPr>
            <a:xfrm>
              <a:off x="4427984" y="4437112"/>
              <a:ext cx="2448272" cy="432048"/>
            </a:xfrm>
            <a:prstGeom prst="borderCallout1">
              <a:avLst>
                <a:gd name="adj1" fmla="val 48282"/>
                <a:gd name="adj2" fmla="val -82"/>
                <a:gd name="adj3" fmla="val -62229"/>
                <a:gd name="adj4" fmla="val -63956"/>
              </a:avLst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427984" y="4509120"/>
              <a:ext cx="2448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Вертикальная линия</a:t>
              </a:r>
              <a:endParaRPr lang="ru-RU" dirty="0"/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5580112" y="4077072"/>
            <a:ext cx="2448272" cy="441340"/>
            <a:chOff x="4427984" y="4437112"/>
            <a:chExt cx="2448272" cy="441340"/>
          </a:xfrm>
        </p:grpSpPr>
        <p:sp>
          <p:nvSpPr>
            <p:cNvPr id="33" name="Выноска 1 32"/>
            <p:cNvSpPr/>
            <p:nvPr/>
          </p:nvSpPr>
          <p:spPr>
            <a:xfrm>
              <a:off x="4427984" y="4437112"/>
              <a:ext cx="2448272" cy="432048"/>
            </a:xfrm>
            <a:prstGeom prst="borderCallout1">
              <a:avLst>
                <a:gd name="adj1" fmla="val 48282"/>
                <a:gd name="adj2" fmla="val -82"/>
                <a:gd name="adj3" fmla="val -62229"/>
                <a:gd name="adj4" fmla="val -63956"/>
              </a:avLst>
            </a:prstGeom>
            <a:noFill/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4427984" y="4509120"/>
              <a:ext cx="244827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 smtClean="0"/>
                <a:t>Вертикальная линия</a:t>
              </a:r>
              <a:endParaRPr lang="ru-RU" dirty="0"/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2883917" y="2492896"/>
            <a:ext cx="4856435" cy="3864626"/>
            <a:chOff x="2883917" y="2420887"/>
            <a:chExt cx="4856435" cy="3864626"/>
          </a:xfrm>
        </p:grpSpPr>
        <p:sp>
          <p:nvSpPr>
            <p:cNvPr id="35" name="Скругленный прямоугольник 34"/>
            <p:cNvSpPr/>
            <p:nvPr/>
          </p:nvSpPr>
          <p:spPr>
            <a:xfrm>
              <a:off x="2883917" y="2420887"/>
              <a:ext cx="1080120" cy="3384377"/>
            </a:xfrm>
            <a:prstGeom prst="roundRect">
              <a:avLst/>
            </a:prstGeom>
            <a:solidFill>
              <a:srgbClr val="00B0F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Выноска 1 35"/>
            <p:cNvSpPr/>
            <p:nvPr/>
          </p:nvSpPr>
          <p:spPr>
            <a:xfrm>
              <a:off x="5076056" y="5085185"/>
              <a:ext cx="2664296" cy="1152128"/>
            </a:xfrm>
            <a:prstGeom prst="borderCallout1">
              <a:avLst>
                <a:gd name="adj1" fmla="val 53203"/>
                <a:gd name="adj2" fmla="val -751"/>
                <a:gd name="adj3" fmla="val -4396"/>
                <a:gd name="adj4" fmla="val -4870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148064" y="5085184"/>
              <a:ext cx="252028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Область перевода единиц измерения физических величин в СИ</a:t>
              </a:r>
              <a:endParaRPr lang="ru-RU" dirty="0"/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4067944" y="1556792"/>
            <a:ext cx="4608512" cy="3672408"/>
            <a:chOff x="3995936" y="1628800"/>
            <a:chExt cx="4608512" cy="3672408"/>
          </a:xfrm>
        </p:grpSpPr>
        <p:sp>
          <p:nvSpPr>
            <p:cNvPr id="41" name="Блок-схема: процесс 40"/>
            <p:cNvSpPr/>
            <p:nvPr/>
          </p:nvSpPr>
          <p:spPr>
            <a:xfrm>
              <a:off x="3995936" y="1628800"/>
              <a:ext cx="4608512" cy="3672408"/>
            </a:xfrm>
            <a:prstGeom prst="flowChartProcess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355976" y="2708920"/>
              <a:ext cx="381642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800" dirty="0" smtClean="0"/>
                <a:t>Область записи решения задачи</a:t>
              </a:r>
              <a:endParaRPr lang="ru-RU" sz="2800" dirty="0"/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4067944" y="5373216"/>
            <a:ext cx="4464496" cy="504056"/>
            <a:chOff x="4067944" y="5373216"/>
            <a:chExt cx="4464496" cy="504056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4067944" y="5373216"/>
              <a:ext cx="4464496" cy="504056"/>
            </a:xfrm>
            <a:prstGeom prst="roundRect">
              <a:avLst/>
            </a:prstGeom>
            <a:solidFill>
              <a:schemeClr val="accent4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4283968" y="5445224"/>
              <a:ext cx="403244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dirty="0" smtClean="0"/>
                <a:t>Область записи ответа</a:t>
              </a:r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9" grpId="0"/>
      <p:bldP spid="13" grpId="0"/>
      <p:bldP spid="14" grpId="0"/>
      <p:bldP spid="15" grpId="0"/>
      <p:bldP spid="22" grpId="0" animBg="1"/>
      <p:bldP spid="22" grpId="1" animBg="1"/>
      <p:bldP spid="23" grpId="0"/>
      <p:bldP spid="2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844824"/>
            <a:ext cx="2952328" cy="57606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За какое время</a:t>
            </a:r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915816" y="1844824"/>
            <a:ext cx="6048672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Вася с папой, едущие в автомобиле по</a:t>
            </a:r>
          </a:p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39013" y="2350982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со скоростью 72 км/ч, 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467544" y="2348880"/>
            <a:ext cx="4320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прямолинейному шоссе</a:t>
            </a:r>
            <a:endParaRPr lang="ru-RU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539552" y="2780928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доедут до дачи, если она находится</a:t>
            </a:r>
            <a:endParaRPr lang="ru-RU" sz="2800" dirty="0"/>
          </a:p>
        </p:txBody>
      </p:sp>
      <p:sp>
        <p:nvSpPr>
          <p:cNvPr id="9" name="TextBox 8"/>
          <p:cNvSpPr txBox="1"/>
          <p:nvPr/>
        </p:nvSpPr>
        <p:spPr>
          <a:xfrm>
            <a:off x="1979712" y="3284984"/>
            <a:ext cx="5040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на расстоянии 60 км от дома? </a:t>
            </a:r>
            <a:endParaRPr lang="ru-RU" sz="2800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395536" y="4437112"/>
            <a:ext cx="1368152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Объект 28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1" name="Формула" r:id="rId3" imgW="114120" imgH="215640" progId="Equation.3">
                  <p:embed/>
                </p:oleObj>
              </mc:Choice>
              <mc:Fallback>
                <p:oleObj name="Формула" r:id="rId3" imgW="114120" imgH="21564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4" name="Группа 12"/>
          <p:cNvGrpSpPr/>
          <p:nvPr/>
        </p:nvGrpSpPr>
        <p:grpSpPr>
          <a:xfrm>
            <a:off x="467544" y="3861048"/>
            <a:ext cx="2379920" cy="461665"/>
            <a:chOff x="467544" y="4509120"/>
            <a:chExt cx="1133295" cy="461665"/>
          </a:xfrm>
        </p:grpSpPr>
        <p:sp>
          <p:nvSpPr>
            <p:cNvPr id="11" name="Выноска 1 10"/>
            <p:cNvSpPr/>
            <p:nvPr/>
          </p:nvSpPr>
          <p:spPr>
            <a:xfrm rot="5400000">
              <a:off x="818168" y="4158496"/>
              <a:ext cx="432048" cy="1133295"/>
            </a:xfrm>
            <a:prstGeom prst="borderCallout1">
              <a:avLst>
                <a:gd name="adj1" fmla="val 99817"/>
                <a:gd name="adj2" fmla="val -19408"/>
                <a:gd name="adj3" fmla="val 63028"/>
                <a:gd name="adj4" fmla="val -371795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539552" y="4509120"/>
              <a:ext cx="10252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Вопрос задачи    </a:t>
              </a:r>
              <a:endParaRPr lang="ru-RU" sz="2400" dirty="0"/>
            </a:p>
          </p:txBody>
        </p:sp>
      </p:grpSp>
      <p:grpSp>
        <p:nvGrpSpPr>
          <p:cNvPr id="10" name="Группа 27"/>
          <p:cNvGrpSpPr/>
          <p:nvPr/>
        </p:nvGrpSpPr>
        <p:grpSpPr>
          <a:xfrm>
            <a:off x="467544" y="2852936"/>
            <a:ext cx="6624736" cy="2808312"/>
            <a:chOff x="467544" y="2852936"/>
            <a:chExt cx="6624736" cy="2808312"/>
          </a:xfrm>
        </p:grpSpPr>
        <p:grpSp>
          <p:nvGrpSpPr>
            <p:cNvPr id="13" name="Группа 25"/>
            <p:cNvGrpSpPr/>
            <p:nvPr/>
          </p:nvGrpSpPr>
          <p:grpSpPr>
            <a:xfrm>
              <a:off x="467544" y="2852936"/>
              <a:ext cx="6624736" cy="2808312"/>
              <a:chOff x="467544" y="2852936"/>
              <a:chExt cx="6624736" cy="2808312"/>
            </a:xfrm>
          </p:grpSpPr>
          <p:sp>
            <p:nvSpPr>
              <p:cNvPr id="16" name="Выноска 1 15"/>
              <p:cNvSpPr/>
              <p:nvPr/>
            </p:nvSpPr>
            <p:spPr>
              <a:xfrm>
                <a:off x="467544" y="4725144"/>
                <a:ext cx="2376264" cy="936104"/>
              </a:xfrm>
              <a:prstGeom prst="borderCallout1">
                <a:avLst>
                  <a:gd name="adj1" fmla="val 577"/>
                  <a:gd name="adj2" fmla="val 99502"/>
                  <a:gd name="adj3" fmla="val -111258"/>
                  <a:gd name="adj4" fmla="val 176443"/>
                </a:avLst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cxnSp>
            <p:nvCxnSpPr>
              <p:cNvPr id="18" name="Соединительная линия уступом 17"/>
              <p:cNvCxnSpPr/>
              <p:nvPr/>
            </p:nvCxnSpPr>
            <p:spPr>
              <a:xfrm flipV="1">
                <a:off x="2843808" y="2852936"/>
                <a:ext cx="4248472" cy="1872208"/>
              </a:xfrm>
              <a:prstGeom prst="bentConnector3">
                <a:avLst>
                  <a:gd name="adj1" fmla="val 100054"/>
                </a:avLst>
              </a:prstGeom>
              <a:ln w="25400">
                <a:solidFill>
                  <a:schemeClr val="tx2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7" name="TextBox 26"/>
            <p:cNvSpPr txBox="1"/>
            <p:nvPr/>
          </p:nvSpPr>
          <p:spPr>
            <a:xfrm>
              <a:off x="941183" y="4725144"/>
              <a:ext cx="147057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/>
                <a:t>Данные условия</a:t>
              </a:r>
              <a:endParaRPr lang="ru-RU" sz="2400" dirty="0"/>
            </a:p>
          </p:txBody>
        </p:sp>
      </p:grpSp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2843808" y="4725144"/>
          <a:ext cx="1224136" cy="11041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Формула" r:id="rId5" imgW="647640" imgH="583920" progId="Equation.3">
                  <p:embed/>
                </p:oleObj>
              </mc:Choice>
              <mc:Fallback>
                <p:oleObj name="Формула" r:id="rId5" imgW="647640" imgH="58392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3808" y="4725144"/>
                        <a:ext cx="1224136" cy="110412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Объект 21"/>
          <p:cNvGraphicFramePr>
            <a:graphicFrameLocks noChangeAspect="1"/>
          </p:cNvGraphicFramePr>
          <p:nvPr/>
        </p:nvGraphicFramePr>
        <p:xfrm>
          <a:off x="2915816" y="3933056"/>
          <a:ext cx="936104" cy="3218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Формула" r:id="rId7" imgW="291960" imgH="177480" progId="Equation.3">
                  <p:embed/>
                </p:oleObj>
              </mc:Choice>
              <mc:Fallback>
                <p:oleObj name="Формула" r:id="rId7" imgW="291960" imgH="1774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3933056"/>
                        <a:ext cx="936104" cy="3218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4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p:grpSp>
        <p:nvGrpSpPr>
          <p:cNvPr id="2" name="Группа 10"/>
          <p:cNvGrpSpPr/>
          <p:nvPr/>
        </p:nvGrpSpPr>
        <p:grpSpPr>
          <a:xfrm>
            <a:off x="323528" y="1340768"/>
            <a:ext cx="8496944" cy="1974013"/>
            <a:chOff x="467544" y="1844824"/>
            <a:chExt cx="8496944" cy="1974013"/>
          </a:xfrm>
        </p:grpSpPr>
        <p:sp>
          <p:nvSpPr>
            <p:cNvPr id="5" name="Содержимое 2"/>
            <p:cNvSpPr txBox="1">
              <a:spLocks/>
            </p:cNvSpPr>
            <p:nvPr/>
          </p:nvSpPr>
          <p:spPr>
            <a:xfrm>
              <a:off x="467544" y="1844824"/>
              <a:ext cx="2952328" cy="57606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ru-RU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За какое время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915816" y="1844824"/>
              <a:ext cx="6048672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Вася с папой, едущие в автомобиле по</a:t>
              </a:r>
            </a:p>
            <a:p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39013" y="2350982"/>
              <a:ext cx="4392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со скоростью 72 км/ч, </a:t>
              </a:r>
              <a:endParaRPr lang="ru-RU" sz="28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7544" y="2348880"/>
              <a:ext cx="43204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прямолинейному шоссе</a:t>
              </a:r>
              <a:endParaRPr lang="ru-RU" sz="28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39552" y="2780928"/>
              <a:ext cx="72728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доедут до дачи, если она находится</a:t>
              </a:r>
              <a:endParaRPr lang="ru-RU" sz="28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929934" y="3295617"/>
              <a:ext cx="5040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на расстоянии 60 км от дома? </a:t>
              </a:r>
              <a:endParaRPr lang="ru-RU" sz="2800" dirty="0"/>
            </a:p>
          </p:txBody>
        </p:sp>
      </p:grpSp>
      <p:grpSp>
        <p:nvGrpSpPr>
          <p:cNvPr id="3" name="Группа 14"/>
          <p:cNvGrpSpPr/>
          <p:nvPr/>
        </p:nvGrpSpPr>
        <p:grpSpPr>
          <a:xfrm>
            <a:off x="395536" y="3789040"/>
            <a:ext cx="1368152" cy="1968219"/>
            <a:chOff x="395536" y="3789040"/>
            <a:chExt cx="1368152" cy="1968219"/>
          </a:xfrm>
        </p:grpSpPr>
        <p:cxnSp>
          <p:nvCxnSpPr>
            <p:cNvPr id="12" name="Прямая соединительная линия 11"/>
            <p:cNvCxnSpPr/>
            <p:nvPr/>
          </p:nvCxnSpPr>
          <p:spPr>
            <a:xfrm>
              <a:off x="395536" y="4437112"/>
              <a:ext cx="1368152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13" name="Объект 12"/>
            <p:cNvGraphicFramePr>
              <a:graphicFrameLocks noChangeAspect="1"/>
            </p:cNvGraphicFramePr>
            <p:nvPr/>
          </p:nvGraphicFramePr>
          <p:xfrm>
            <a:off x="467544" y="4653136"/>
            <a:ext cx="1224136" cy="110412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10" name="Формула" r:id="rId3" imgW="647640" imgH="583920" progId="Equation.3">
                    <p:embed/>
                  </p:oleObj>
                </mc:Choice>
                <mc:Fallback>
                  <p:oleObj name="Формула" r:id="rId3" imgW="647640" imgH="583920" progId="Equation.3">
                    <p:embed/>
                    <p:pic>
                      <p:nvPicPr>
                        <p:cNvPr id="0" name="Picture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7544" y="4653136"/>
                          <a:ext cx="1224136" cy="1104123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4" name="Объект 13"/>
            <p:cNvGraphicFramePr>
              <a:graphicFrameLocks noChangeAspect="1"/>
            </p:cNvGraphicFramePr>
            <p:nvPr/>
          </p:nvGraphicFramePr>
          <p:xfrm>
            <a:off x="467544" y="3789040"/>
            <a:ext cx="936104" cy="321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611" name="Формула" r:id="rId5" imgW="291960" imgH="177480" progId="Equation.3">
                    <p:embed/>
                  </p:oleObj>
                </mc:Choice>
                <mc:Fallback>
                  <p:oleObj name="Формула" r:id="rId5" imgW="291960" imgH="177480" progId="Equation.3">
                    <p:embed/>
                    <p:pic>
                      <p:nvPicPr>
                        <p:cNvPr id="0" name="Picture 3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67544" y="3789040"/>
                          <a:ext cx="936104" cy="321816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17" name="Прямая соединительная линия 16"/>
          <p:cNvCxnSpPr/>
          <p:nvPr/>
        </p:nvCxnSpPr>
        <p:spPr>
          <a:xfrm>
            <a:off x="1907704" y="3573016"/>
            <a:ext cx="0" cy="24482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Овал 17"/>
          <p:cNvSpPr/>
          <p:nvPr/>
        </p:nvSpPr>
        <p:spPr>
          <a:xfrm>
            <a:off x="6156176" y="1772816"/>
            <a:ext cx="1368152" cy="648072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067944" y="2780928"/>
            <a:ext cx="1008112" cy="57606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29"/>
          <p:cNvGrpSpPr/>
          <p:nvPr/>
        </p:nvGrpSpPr>
        <p:grpSpPr>
          <a:xfrm>
            <a:off x="4928421" y="2420888"/>
            <a:ext cx="3964059" cy="3816424"/>
            <a:chOff x="4928421" y="2420888"/>
            <a:chExt cx="3964059" cy="3816424"/>
          </a:xfrm>
        </p:grpSpPr>
        <p:grpSp>
          <p:nvGrpSpPr>
            <p:cNvPr id="15" name="Группа 24"/>
            <p:cNvGrpSpPr/>
            <p:nvPr/>
          </p:nvGrpSpPr>
          <p:grpSpPr>
            <a:xfrm>
              <a:off x="4928421" y="2420888"/>
              <a:ext cx="2235867" cy="1728192"/>
              <a:chOff x="4928421" y="2420888"/>
              <a:chExt cx="2235867" cy="1728192"/>
            </a:xfrm>
          </p:grpSpPr>
          <p:cxnSp>
            <p:nvCxnSpPr>
              <p:cNvPr id="21" name="Прямая соединительная линия 20"/>
              <p:cNvCxnSpPr>
                <a:stCxn id="19" idx="5"/>
              </p:cNvCxnSpPr>
              <p:nvPr/>
            </p:nvCxnSpPr>
            <p:spPr>
              <a:xfrm>
                <a:off x="4928421" y="3272629"/>
                <a:ext cx="2235867" cy="876451"/>
              </a:xfrm>
              <a:prstGeom prst="line">
                <a:avLst/>
              </a:prstGeom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>
                <a:off x="6908133" y="2420888"/>
                <a:ext cx="256155" cy="1728192"/>
              </a:xfrm>
              <a:prstGeom prst="line">
                <a:avLst/>
              </a:prstGeom>
              <a:ln w="254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6" name="Группа 28"/>
            <p:cNvGrpSpPr/>
            <p:nvPr/>
          </p:nvGrpSpPr>
          <p:grpSpPr>
            <a:xfrm>
              <a:off x="6372200" y="4293096"/>
              <a:ext cx="2520280" cy="1944216"/>
              <a:chOff x="6372200" y="4293096"/>
              <a:chExt cx="2520280" cy="1944216"/>
            </a:xfrm>
          </p:grpSpPr>
          <p:sp>
            <p:nvSpPr>
              <p:cNvPr id="26" name="Выноска-облако 25"/>
              <p:cNvSpPr/>
              <p:nvPr/>
            </p:nvSpPr>
            <p:spPr>
              <a:xfrm rot="10800000" flipH="1">
                <a:off x="6372200" y="4293096"/>
                <a:ext cx="2520280" cy="1944216"/>
              </a:xfrm>
              <a:prstGeom prst="cloudCallou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TextBox 26"/>
              <p:cNvSpPr txBox="1"/>
              <p:nvPr/>
            </p:nvSpPr>
            <p:spPr>
              <a:xfrm>
                <a:off x="6732240" y="4581128"/>
                <a:ext cx="1800200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ru-RU" dirty="0" smtClean="0"/>
                  <a:t>Километры надо перевести в </a:t>
                </a:r>
                <a:r>
                  <a:rPr lang="ru-RU" dirty="0" err="1" smtClean="0"/>
                  <a:t>метры,а</a:t>
                </a:r>
                <a:endParaRPr lang="ru-RU" dirty="0" smtClean="0"/>
              </a:p>
              <a:p>
                <a:pPr algn="ctr"/>
                <a:r>
                  <a:rPr lang="ru-RU" dirty="0" smtClean="0"/>
                  <a:t>часы – в секунды</a:t>
                </a:r>
                <a:endParaRPr lang="ru-RU" dirty="0"/>
              </a:p>
            </p:txBody>
          </p:sp>
        </p:grpSp>
      </p:grpSp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3347864" y="3573016"/>
          <a:ext cx="1316396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2" name="Формула" r:id="rId7" imgW="825480" imgH="406080" progId="Equation.3">
                  <p:embed/>
                </p:oleObj>
              </mc:Choice>
              <mc:Fallback>
                <p:oleObj name="Формула" r:id="rId7" imgW="825480" imgH="406080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3573016"/>
                        <a:ext cx="1316396" cy="648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2" name="Объект 31"/>
          <p:cNvGraphicFramePr>
            <a:graphicFrameLocks noChangeAspect="1"/>
          </p:cNvGraphicFramePr>
          <p:nvPr/>
        </p:nvGraphicFramePr>
        <p:xfrm>
          <a:off x="3347864" y="4252987"/>
          <a:ext cx="2655005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3" name="Формула" r:id="rId9" imgW="1612800" imgH="393480" progId="Equation.3">
                  <p:embed/>
                </p:oleObj>
              </mc:Choice>
              <mc:Fallback>
                <p:oleObj name="Формула" r:id="rId9" imgW="1612800" imgH="393480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4252987"/>
                        <a:ext cx="2655005" cy="648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2" name="Object 6"/>
          <p:cNvGraphicFramePr>
            <a:graphicFrameLocks noChangeAspect="1"/>
          </p:cNvGraphicFramePr>
          <p:nvPr/>
        </p:nvGraphicFramePr>
        <p:xfrm>
          <a:off x="5243761" y="4252987"/>
          <a:ext cx="773113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4" name="Формула" r:id="rId11" imgW="469800" imgH="393480" progId="Equation.3">
                  <p:embed/>
                </p:oleObj>
              </mc:Choice>
              <mc:Fallback>
                <p:oleObj name="Формула" r:id="rId11" imgW="469800" imgH="393480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43761" y="4252987"/>
                        <a:ext cx="773113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3" name="Object 7"/>
          <p:cNvGraphicFramePr>
            <a:graphicFrameLocks noChangeAspect="1"/>
          </p:cNvGraphicFramePr>
          <p:nvPr/>
        </p:nvGraphicFramePr>
        <p:xfrm>
          <a:off x="3346814" y="3573016"/>
          <a:ext cx="1316037" cy="28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5" name="Формула" r:id="rId13" imgW="825480" imgH="177480" progId="Equation.3">
                  <p:embed/>
                </p:oleObj>
              </mc:Choice>
              <mc:Fallback>
                <p:oleObj name="Формула" r:id="rId13" imgW="825480" imgH="177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6814" y="3573016"/>
                        <a:ext cx="1316037" cy="284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4" name="Object 8"/>
          <p:cNvGraphicFramePr>
            <a:graphicFrameLocks noChangeAspect="1"/>
          </p:cNvGraphicFramePr>
          <p:nvPr/>
        </p:nvGraphicFramePr>
        <p:xfrm>
          <a:off x="3203848" y="4365104"/>
          <a:ext cx="1620838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6" name="Формула" r:id="rId15" imgW="1015920" imgH="177480" progId="Equation.3">
                  <p:embed/>
                </p:oleObj>
              </mc:Choice>
              <mc:Fallback>
                <p:oleObj name="Формула" r:id="rId15" imgW="1015920" imgH="177480" progId="Equation.3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3848" y="4365104"/>
                        <a:ext cx="1620838" cy="282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466" name="Object 10"/>
          <p:cNvGraphicFramePr>
            <a:graphicFrameLocks noChangeAspect="1"/>
          </p:cNvGraphicFramePr>
          <p:nvPr/>
        </p:nvGraphicFramePr>
        <p:xfrm>
          <a:off x="3769279" y="4365104"/>
          <a:ext cx="1054100" cy="282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17" name="Формула" r:id="rId17" imgW="660240" imgH="177480" progId="Equation.3">
                  <p:embed/>
                </p:oleObj>
              </mc:Choice>
              <mc:Fallback>
                <p:oleObj name="Формула" r:id="rId17" imgW="660240" imgH="177480" progId="Equation.3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69279" y="4365104"/>
                        <a:ext cx="1054100" cy="2825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0"/>
                            </p:stCondLst>
                            <p:childTnLst>
                              <p:par>
                                <p:cTn id="1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3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1.11111E-6 L -0.34393 0.0636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200" y="3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4.07407E-6 L -0.20607 0.15787 " pathEditMode="relative" rAng="0" ptsTypes="AA">
                                      <p:cBhvr>
                                        <p:cTn id="59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00" y="7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Группа 39"/>
          <p:cNvGrpSpPr/>
          <p:nvPr/>
        </p:nvGrpSpPr>
        <p:grpSpPr>
          <a:xfrm>
            <a:off x="3286116" y="3643314"/>
            <a:ext cx="4929222" cy="2287604"/>
            <a:chOff x="3286116" y="3643314"/>
            <a:chExt cx="4929222" cy="2287604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3286116" y="5929330"/>
              <a:ext cx="4929222" cy="1588"/>
            </a:xfrm>
            <a:prstGeom prst="line">
              <a:avLst/>
            </a:prstGeom>
            <a:ln w="76200" cmpd="thickThin">
              <a:solidFill>
                <a:srgbClr val="675C2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0495" name="Picture 15" descr="C:\Documents and Settings\Администратор\Local Settings\Temporary Internet Files\Content.IE5\5KBOEWA4\MP900443924[1]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286116" y="3643314"/>
              <a:ext cx="878066" cy="2265436"/>
            </a:xfrm>
            <a:prstGeom prst="rect">
              <a:avLst/>
            </a:prstGeom>
            <a:noFill/>
          </p:spPr>
        </p:pic>
        <p:pic>
          <p:nvPicPr>
            <p:cNvPr id="20500" name="Picture 20" descr="C:\Documents and Settings\Администратор\Local Settings\Temporary Internet Files\Content.IE5\5KBOEWA4\MP900399687[1].jp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429520" y="4857760"/>
              <a:ext cx="785818" cy="1071570"/>
            </a:xfrm>
            <a:prstGeom prst="rect">
              <a:avLst/>
            </a:prstGeom>
            <a:noFill/>
          </p:spPr>
        </p:pic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p:grpSp>
        <p:nvGrpSpPr>
          <p:cNvPr id="9" name="Группа 8"/>
          <p:cNvGrpSpPr/>
          <p:nvPr/>
        </p:nvGrpSpPr>
        <p:grpSpPr>
          <a:xfrm>
            <a:off x="323528" y="1340768"/>
            <a:ext cx="8503214" cy="1963380"/>
            <a:chOff x="467544" y="1844824"/>
            <a:chExt cx="8503214" cy="1963380"/>
          </a:xfrm>
        </p:grpSpPr>
        <p:sp>
          <p:nvSpPr>
            <p:cNvPr id="10" name="Содержимое 2"/>
            <p:cNvSpPr txBox="1">
              <a:spLocks/>
            </p:cNvSpPr>
            <p:nvPr/>
          </p:nvSpPr>
          <p:spPr>
            <a:xfrm>
              <a:off x="467544" y="1844824"/>
              <a:ext cx="2952328" cy="57606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ru-RU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За какое время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915816" y="1844824"/>
              <a:ext cx="6048672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Вася с папой, едущие в автомобиле по</a:t>
              </a:r>
            </a:p>
            <a:p>
              <a:endParaRPr lang="ru-RU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4239013" y="2350982"/>
              <a:ext cx="4392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со скоростью 72 км/ч, </a:t>
              </a:r>
              <a:endParaRPr lang="ru-RU" sz="2800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67544" y="2348880"/>
              <a:ext cx="43204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прямолинейному шоссе</a:t>
              </a:r>
              <a:endParaRPr lang="ru-RU" sz="2800" dirty="0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539552" y="2780928"/>
              <a:ext cx="72728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доедут до дачи, если она находится</a:t>
              </a:r>
              <a:endParaRPr lang="ru-RU" sz="2800" dirty="0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30198" y="3284984"/>
              <a:ext cx="5040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на расстоянии 60 км от дома? </a:t>
              </a:r>
              <a:endParaRPr lang="ru-RU" sz="2800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95536" y="3573016"/>
            <a:ext cx="2587358" cy="2448272"/>
            <a:chOff x="395536" y="3573016"/>
            <a:chExt cx="2587358" cy="2448272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395536" y="3789040"/>
              <a:ext cx="1368152" cy="1968219"/>
              <a:chOff x="395536" y="3789040"/>
              <a:chExt cx="1368152" cy="1968219"/>
            </a:xfrm>
          </p:grpSpPr>
          <p:cxnSp>
            <p:nvCxnSpPr>
              <p:cNvPr id="5" name="Прямая соединительная линия 4"/>
              <p:cNvCxnSpPr/>
              <p:nvPr/>
            </p:nvCxnSpPr>
            <p:spPr>
              <a:xfrm>
                <a:off x="395536" y="4437112"/>
                <a:ext cx="1368152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aphicFrame>
            <p:nvGraphicFramePr>
              <p:cNvPr id="6" name="Объект 5"/>
              <p:cNvGraphicFramePr>
                <a:graphicFrameLocks noChangeAspect="1"/>
              </p:cNvGraphicFramePr>
              <p:nvPr/>
            </p:nvGraphicFramePr>
            <p:xfrm>
              <a:off x="467544" y="4653136"/>
              <a:ext cx="1224136" cy="1104123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03" name="Формула" r:id="rId5" imgW="647640" imgH="583920" progId="Equation.3">
                      <p:embed/>
                    </p:oleObj>
                  </mc:Choice>
                  <mc:Fallback>
                    <p:oleObj name="Формула" r:id="rId5" imgW="647640" imgH="583920" progId="Equation.3">
                      <p:embed/>
                      <p:pic>
                        <p:nvPicPr>
                          <p:cNvPr id="0" name="Picture 2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6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7544" y="4653136"/>
                            <a:ext cx="1224136" cy="1104123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aphicFrame>
            <p:nvGraphicFramePr>
              <p:cNvPr id="7" name="Объект 6"/>
              <p:cNvGraphicFramePr>
                <a:graphicFrameLocks noChangeAspect="1"/>
              </p:cNvGraphicFramePr>
              <p:nvPr/>
            </p:nvGraphicFramePr>
            <p:xfrm>
              <a:off x="467544" y="3789040"/>
              <a:ext cx="936104" cy="321816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20504" name="Формула" r:id="rId7" imgW="291960" imgH="177480" progId="Equation.3">
                      <p:embed/>
                    </p:oleObj>
                  </mc:Choice>
                  <mc:Fallback>
                    <p:oleObj name="Формула" r:id="rId7" imgW="291960" imgH="177480" progId="Equation.3">
                      <p:embed/>
                      <p:pic>
                        <p:nvPicPr>
                          <p:cNvPr id="0" name="Picture 3"/>
                          <p:cNvPicPr>
                            <a:picLocks noChangeAspect="1" noChangeArrowheads="1"/>
                          </p:cNvPicPr>
                          <p:nvPr/>
                        </p:nvPicPr>
                        <p:blipFill>
                          <a:blip r:embed="rId8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467544" y="3789040"/>
                            <a:ext cx="936104" cy="321816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</p:grpSp>
        <p:cxnSp>
          <p:nvCxnSpPr>
            <p:cNvPr id="8" name="Прямая соединительная линия 7"/>
            <p:cNvCxnSpPr/>
            <p:nvPr/>
          </p:nvCxnSpPr>
          <p:spPr>
            <a:xfrm>
              <a:off x="1907704" y="3573016"/>
              <a:ext cx="0" cy="244827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20484" name="Object 4"/>
            <p:cNvGraphicFramePr>
              <a:graphicFrameLocks noChangeAspect="1"/>
            </p:cNvGraphicFramePr>
            <p:nvPr/>
          </p:nvGraphicFramePr>
          <p:xfrm>
            <a:off x="1928794" y="5500702"/>
            <a:ext cx="1054100" cy="2825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5" name="Формула" r:id="rId9" imgW="660240" imgH="177480" progId="Equation.3">
                    <p:embed/>
                  </p:oleObj>
                </mc:Choice>
                <mc:Fallback>
                  <p:oleObj name="Формула" r:id="rId9" imgW="660240" imgH="177480" progId="Equation.3">
                    <p:embed/>
                    <p:pic>
                      <p:nvPicPr>
                        <p:cNvPr id="0" name="Picture 4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0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928794" y="5500702"/>
                          <a:ext cx="1054100" cy="282575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485" name="Object 5"/>
            <p:cNvGraphicFramePr>
              <a:graphicFrameLocks noChangeAspect="1"/>
            </p:cNvGraphicFramePr>
            <p:nvPr/>
          </p:nvGraphicFramePr>
          <p:xfrm>
            <a:off x="2000232" y="4714884"/>
            <a:ext cx="773112" cy="6477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6" name="Формула" r:id="rId11" imgW="469800" imgH="393480" progId="Equation.3">
                    <p:embed/>
                  </p:oleObj>
                </mc:Choice>
                <mc:Fallback>
                  <p:oleObj name="Формула" r:id="rId11" imgW="469800" imgH="393480" progId="Equation.3">
                    <p:embed/>
                    <p:pic>
                      <p:nvPicPr>
                        <p:cNvPr id="0" name="Picture 5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2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2000232" y="4714884"/>
                          <a:ext cx="773112" cy="6477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cxnSp>
        <p:nvCxnSpPr>
          <p:cNvPr id="19" name="Прямая соединительная линия 18"/>
          <p:cNvCxnSpPr/>
          <p:nvPr/>
        </p:nvCxnSpPr>
        <p:spPr>
          <a:xfrm>
            <a:off x="3143240" y="3571876"/>
            <a:ext cx="0" cy="244827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3500430" y="3286124"/>
            <a:ext cx="4786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/>
              <a:t>Пояснительный рисунок:</a:t>
            </a:r>
            <a:endParaRPr lang="ru-RU" u="sng" dirty="0"/>
          </a:p>
        </p:txBody>
      </p:sp>
      <p:pic>
        <p:nvPicPr>
          <p:cNvPr id="20486" name="Picture 6" descr="C:\Documents and Settings\Администратор\Local Settings\Temporary Internet Files\Content.IE5\0U9QN06I\MP900449062[1].jpg"/>
          <p:cNvPicPr>
            <a:picLocks noChangeAspect="1" noChangeArrowheads="1"/>
          </p:cNvPicPr>
          <p:nvPr/>
        </p:nvPicPr>
        <p:blipFill>
          <a:blip r:embed="rId13" cstate="print">
            <a:lum/>
          </a:blip>
          <a:srcRect/>
          <a:stretch>
            <a:fillRect/>
          </a:stretch>
        </p:blipFill>
        <p:spPr bwMode="auto">
          <a:xfrm>
            <a:off x="3571868" y="5389725"/>
            <a:ext cx="571504" cy="522608"/>
          </a:xfrm>
          <a:prstGeom prst="rect">
            <a:avLst/>
          </a:prstGeom>
          <a:noFill/>
        </p:spPr>
      </p:pic>
      <p:cxnSp>
        <p:nvCxnSpPr>
          <p:cNvPr id="42" name="Прямая соединительная линия 41"/>
          <p:cNvCxnSpPr/>
          <p:nvPr/>
        </p:nvCxnSpPr>
        <p:spPr>
          <a:xfrm>
            <a:off x="3428992" y="4214818"/>
            <a:ext cx="4643470" cy="1588"/>
          </a:xfrm>
          <a:prstGeom prst="line">
            <a:avLst/>
          </a:prstGeom>
          <a:ln w="25400" cmpd="sng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Прямоугольник 42"/>
          <p:cNvSpPr/>
          <p:nvPr/>
        </p:nvSpPr>
        <p:spPr>
          <a:xfrm>
            <a:off x="3929058" y="4000504"/>
            <a:ext cx="571504" cy="214314"/>
          </a:xfrm>
          <a:prstGeom prst="rect">
            <a:avLst/>
          </a:prstGeom>
          <a:ln>
            <a:solidFill>
              <a:schemeClr val="tx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6" name="Группа 45"/>
          <p:cNvGrpSpPr/>
          <p:nvPr/>
        </p:nvGrpSpPr>
        <p:grpSpPr>
          <a:xfrm>
            <a:off x="4357686" y="4714884"/>
            <a:ext cx="2857520" cy="857256"/>
            <a:chOff x="4357686" y="4714884"/>
            <a:chExt cx="2857520" cy="857256"/>
          </a:xfrm>
        </p:grpSpPr>
        <p:sp>
          <p:nvSpPr>
            <p:cNvPr id="45" name="Выноска 1 44"/>
            <p:cNvSpPr/>
            <p:nvPr/>
          </p:nvSpPr>
          <p:spPr>
            <a:xfrm>
              <a:off x="4572000" y="4714884"/>
              <a:ext cx="2428892" cy="857256"/>
            </a:xfrm>
            <a:prstGeom prst="borderCallout1">
              <a:avLst>
                <a:gd name="adj1" fmla="val 36114"/>
                <a:gd name="adj2" fmla="val 3924"/>
                <a:gd name="adj3" fmla="val -58662"/>
                <a:gd name="adj4" fmla="val -13819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4357686" y="4714884"/>
              <a:ext cx="285752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/>
                <a:t>Схематичное обозначение движущегося тела (автомобиль)</a:t>
              </a:r>
              <a:endParaRPr lang="ru-RU" sz="1600" dirty="0"/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4325787" y="421481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563102" y="421481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7125495" y="4000504"/>
            <a:ext cx="571504" cy="214314"/>
          </a:xfrm>
          <a:prstGeom prst="rect">
            <a:avLst/>
          </a:prstGeom>
          <a:ln>
            <a:solidFill>
              <a:schemeClr val="tx1"/>
            </a:solidFill>
            <a:prstDash val="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3" name="Группа 52"/>
          <p:cNvGrpSpPr/>
          <p:nvPr/>
        </p:nvGrpSpPr>
        <p:grpSpPr>
          <a:xfrm>
            <a:off x="4500562" y="3786190"/>
            <a:ext cx="3214710" cy="285752"/>
            <a:chOff x="4500562" y="3786190"/>
            <a:chExt cx="3214710" cy="285752"/>
          </a:xfrm>
        </p:grpSpPr>
        <p:cxnSp>
          <p:nvCxnSpPr>
            <p:cNvPr id="51" name="Прямая со стрелкой 50"/>
            <p:cNvCxnSpPr/>
            <p:nvPr/>
          </p:nvCxnSpPr>
          <p:spPr>
            <a:xfrm>
              <a:off x="4500562" y="3786190"/>
              <a:ext cx="321471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52" name="Объект 51"/>
            <p:cNvGraphicFramePr>
              <a:graphicFrameLocks noChangeAspect="1"/>
            </p:cNvGraphicFramePr>
            <p:nvPr/>
          </p:nvGraphicFramePr>
          <p:xfrm>
            <a:off x="5860033" y="3786190"/>
            <a:ext cx="283603" cy="2857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7" name="Формула" r:id="rId14" imgW="139680" imgH="190440" progId="Equation.3">
                    <p:embed/>
                  </p:oleObj>
                </mc:Choice>
                <mc:Fallback>
                  <p:oleObj name="Формула" r:id="rId14" imgW="139680" imgH="190440" progId="Equation.3">
                    <p:embed/>
                    <p:pic>
                      <p:nvPicPr>
                        <p:cNvPr id="0" name="Picture 2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860033" y="3786190"/>
                          <a:ext cx="283603" cy="285752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58" name="Группа 57"/>
          <p:cNvGrpSpPr/>
          <p:nvPr/>
        </p:nvGrpSpPr>
        <p:grpSpPr>
          <a:xfrm>
            <a:off x="4500562" y="3857628"/>
            <a:ext cx="1080000" cy="251621"/>
            <a:chOff x="4500562" y="3857628"/>
            <a:chExt cx="1080000" cy="251621"/>
          </a:xfrm>
        </p:grpSpPr>
        <p:cxnSp>
          <p:nvCxnSpPr>
            <p:cNvPr id="55" name="Прямая со стрелкой 54"/>
            <p:cNvCxnSpPr>
              <a:stCxn id="43" idx="3"/>
              <a:endCxn id="49" idx="1"/>
            </p:cNvCxnSpPr>
            <p:nvPr/>
          </p:nvCxnSpPr>
          <p:spPr>
            <a:xfrm>
              <a:off x="4500562" y="4107661"/>
              <a:ext cx="1080000" cy="1588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aphicFrame>
          <p:nvGraphicFramePr>
            <p:cNvPr id="57" name="Объект 56"/>
            <p:cNvGraphicFramePr>
              <a:graphicFrameLocks noChangeAspect="1"/>
            </p:cNvGraphicFramePr>
            <p:nvPr/>
          </p:nvGraphicFramePr>
          <p:xfrm>
            <a:off x="4919666" y="3857628"/>
            <a:ext cx="152400" cy="2032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0508" name="Формула" r:id="rId16" imgW="152280" imgH="203040" progId="Equation.3">
                    <p:embed/>
                  </p:oleObj>
                </mc:Choice>
                <mc:Fallback>
                  <p:oleObj name="Формула" r:id="rId16" imgW="152280" imgH="203040" progId="Equation.3">
                    <p:embed/>
                    <p:pic>
                      <p:nvPicPr>
                        <p:cNvPr id="0" name="Picture 2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1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4919666" y="3857628"/>
                          <a:ext cx="152400" cy="203200"/>
                        </a:xfrm>
                        <a:prstGeom prst="rect">
                          <a:avLst/>
                        </a:prstGeom>
                        <a:noFill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59259E-6 L 0.43247 0.00162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2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3" grpId="0" animBg="1"/>
      <p:bldP spid="47" grpId="0"/>
      <p:bldP spid="48" grpId="0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23528" y="1340768"/>
            <a:ext cx="8496944" cy="1963380"/>
            <a:chOff x="467544" y="1844824"/>
            <a:chExt cx="8496944" cy="1963380"/>
          </a:xfrm>
        </p:grpSpPr>
        <p:sp>
          <p:nvSpPr>
            <p:cNvPr id="5" name="Содержимое 2"/>
            <p:cNvSpPr txBox="1">
              <a:spLocks/>
            </p:cNvSpPr>
            <p:nvPr/>
          </p:nvSpPr>
          <p:spPr>
            <a:xfrm>
              <a:off x="467544" y="1844824"/>
              <a:ext cx="2952328" cy="576064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/>
            <a:p>
              <a:pPr marL="342900" marR="0" lvl="0" indent="-342900" algn="l" defTabSz="914400" rtl="0" eaLnBrk="1" fontAlgn="auto" latinLnBrk="0" hangingPunct="1">
                <a:lnSpc>
                  <a:spcPct val="100000"/>
                </a:lnSpc>
                <a:spcBef>
                  <a:spcPct val="20000"/>
                </a:spcBef>
                <a:spcAft>
                  <a:spcPts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r>
                <a:rPr kumimoji="0" lang="ru-RU" sz="28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За какое время</a:t>
              </a:r>
              <a:endPara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2915816" y="1844824"/>
              <a:ext cx="6048672" cy="8002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Вася с папой, едущие в автомобиле по</a:t>
              </a:r>
            </a:p>
            <a:p>
              <a:endParaRPr lang="ru-RU" dirty="0"/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4239013" y="2350982"/>
              <a:ext cx="439248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со скоростью 72 км/ч, </a:t>
              </a:r>
              <a:endParaRPr lang="ru-RU" sz="2800" dirty="0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467544" y="2348880"/>
              <a:ext cx="43204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прямолинейному шоссе</a:t>
              </a:r>
              <a:endParaRPr lang="ru-RU" sz="2800" dirty="0"/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39552" y="2780928"/>
              <a:ext cx="727280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доедут до дачи, если она находится</a:t>
              </a:r>
              <a:endParaRPr lang="ru-RU" sz="2800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858760" y="3284984"/>
              <a:ext cx="504056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dirty="0" smtClean="0"/>
                <a:t>на расстоянии 60 км от дома? </a:t>
              </a:r>
              <a:endParaRPr lang="ru-RU" sz="2800" dirty="0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395536" y="3500438"/>
            <a:ext cx="7676926" cy="2520850"/>
            <a:chOff x="395536" y="3500438"/>
            <a:chExt cx="7676926" cy="2520850"/>
          </a:xfrm>
        </p:grpSpPr>
        <p:grpSp>
          <p:nvGrpSpPr>
            <p:cNvPr id="20" name="Группа 19"/>
            <p:cNvGrpSpPr/>
            <p:nvPr/>
          </p:nvGrpSpPr>
          <p:grpSpPr>
            <a:xfrm>
              <a:off x="395536" y="3571876"/>
              <a:ext cx="2747704" cy="2449412"/>
              <a:chOff x="395536" y="3571876"/>
              <a:chExt cx="2747704" cy="2449412"/>
            </a:xfrm>
          </p:grpSpPr>
          <p:grpSp>
            <p:nvGrpSpPr>
              <p:cNvPr id="11" name="Группа 10"/>
              <p:cNvGrpSpPr/>
              <p:nvPr/>
            </p:nvGrpSpPr>
            <p:grpSpPr>
              <a:xfrm>
                <a:off x="395536" y="3573016"/>
                <a:ext cx="2587358" cy="2448272"/>
                <a:chOff x="395536" y="3573016"/>
                <a:chExt cx="2587358" cy="2448272"/>
              </a:xfrm>
            </p:grpSpPr>
            <p:grpSp>
              <p:nvGrpSpPr>
                <p:cNvPr id="12" name="Группа 3"/>
                <p:cNvGrpSpPr/>
                <p:nvPr/>
              </p:nvGrpSpPr>
              <p:grpSpPr>
                <a:xfrm>
                  <a:off x="395536" y="3789040"/>
                  <a:ext cx="1368152" cy="1968219"/>
                  <a:chOff x="395536" y="3789040"/>
                  <a:chExt cx="1368152" cy="1968219"/>
                </a:xfrm>
              </p:grpSpPr>
              <p:cxnSp>
                <p:nvCxnSpPr>
                  <p:cNvPr id="16" name="Прямая соединительная линия 15"/>
                  <p:cNvCxnSpPr/>
                  <p:nvPr/>
                </p:nvCxnSpPr>
                <p:spPr>
                  <a:xfrm>
                    <a:off x="395536" y="4437112"/>
                    <a:ext cx="1368152" cy="0"/>
                  </a:xfrm>
                  <a:prstGeom prst="line">
                    <a:avLst/>
                  </a:prstGeom>
                  <a:ln>
                    <a:solidFill>
                      <a:schemeClr val="tx1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graphicFrame>
                <p:nvGraphicFramePr>
                  <p:cNvPr id="17" name="Объект 16"/>
                  <p:cNvGraphicFramePr>
                    <a:graphicFrameLocks noChangeAspect="1"/>
                  </p:cNvGraphicFramePr>
                  <p:nvPr/>
                </p:nvGraphicFramePr>
                <p:xfrm>
                  <a:off x="467544" y="4653136"/>
                  <a:ext cx="1224136" cy="1104123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22548" name="Формула" r:id="rId3" imgW="647640" imgH="583920" progId="Equation.3">
                          <p:embed/>
                        </p:oleObj>
                      </mc:Choice>
                      <mc:Fallback>
                        <p:oleObj name="Формула" r:id="rId3" imgW="647640" imgH="583920" progId="Equation.3">
                          <p:embed/>
                          <p:pic>
                            <p:nvPicPr>
                              <p:cNvPr id="0" name="Picture 2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4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67544" y="4653136"/>
                                <a:ext cx="1224136" cy="1104123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  <p:graphicFrame>
                <p:nvGraphicFramePr>
                  <p:cNvPr id="18" name="Объект 17"/>
                  <p:cNvGraphicFramePr>
                    <a:graphicFrameLocks noChangeAspect="1"/>
                  </p:cNvGraphicFramePr>
                  <p:nvPr/>
                </p:nvGraphicFramePr>
                <p:xfrm>
                  <a:off x="467544" y="3789040"/>
                  <a:ext cx="936104" cy="321816"/>
                </p:xfrm>
                <a:graphic>
                  <a:graphicData uri="http://schemas.openxmlformats.org/presentationml/2006/ole">
                    <mc:AlternateContent xmlns:mc="http://schemas.openxmlformats.org/markup-compatibility/2006">
                      <mc:Choice xmlns:v="urn:schemas-microsoft-com:vml" Requires="v">
                        <p:oleObj spid="_x0000_s22549" name="Формула" r:id="rId5" imgW="291960" imgH="177480" progId="Equation.3">
                          <p:embed/>
                        </p:oleObj>
                      </mc:Choice>
                      <mc:Fallback>
                        <p:oleObj name="Формула" r:id="rId5" imgW="291960" imgH="177480" progId="Equation.3">
                          <p:embed/>
                          <p:pic>
                            <p:nvPicPr>
                              <p:cNvPr id="0" name="Picture 3"/>
                              <p:cNvPicPr>
                                <a:picLocks noChangeAspect="1" noChangeArrowheads="1"/>
                              </p:cNvPicPr>
                              <p:nvPr/>
                            </p:nvPicPr>
                            <p:blipFill>
                              <a:blip r:embed="rId6">
                                <a:extLst>
                                  <a:ext uri="{28A0092B-C50C-407E-A947-70E740481C1C}">
                                    <a14:useLocalDpi xmlns:a14="http://schemas.microsoft.com/office/drawing/2010/main" val="0"/>
                                  </a:ext>
                                </a:extLst>
                              </a:blip>
                              <a:srcRect/>
                              <a:stretch>
                                <a:fillRect/>
                              </a:stretch>
                            </p:blipFill>
                            <p:spPr bwMode="auto">
                              <a:xfrm>
                                <a:off x="467544" y="3789040"/>
                                <a:ext cx="936104" cy="321816"/>
                              </a:xfrm>
                              <a:prstGeom prst="rect">
                                <a:avLst/>
                              </a:prstGeom>
                              <a:noFill/>
                              <a:extLst>
                                <a:ext uri="{909E8E84-426E-40DD-AFC4-6F175D3DCCD1}">
                                  <a14:hiddenFill xmlns:a14="http://schemas.microsoft.com/office/drawing/2010/main">
                                    <a:solidFill>
                                      <a:srgbClr val="FFFFFF"/>
                                    </a:solidFill>
                                  </a14:hiddenFill>
                                </a:ext>
                              </a:extLst>
                            </p:spPr>
                          </p:pic>
                        </p:oleObj>
                      </mc:Fallback>
                    </mc:AlternateContent>
                  </a:graphicData>
                </a:graphic>
              </p:graphicFrame>
            </p:grpSp>
            <p:cxnSp>
              <p:nvCxnSpPr>
                <p:cNvPr id="13" name="Прямая соединительная линия 12"/>
                <p:cNvCxnSpPr/>
                <p:nvPr/>
              </p:nvCxnSpPr>
              <p:spPr>
                <a:xfrm>
                  <a:off x="1907704" y="3573016"/>
                  <a:ext cx="0" cy="2448272"/>
                </a:xfrm>
                <a:prstGeom prst="line">
                  <a:avLst/>
                </a:prstGeom>
                <a:ln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14" name="Object 4"/>
                <p:cNvGraphicFramePr>
                  <a:graphicFrameLocks noChangeAspect="1"/>
                </p:cNvGraphicFramePr>
                <p:nvPr/>
              </p:nvGraphicFramePr>
              <p:xfrm>
                <a:off x="1928794" y="5500702"/>
                <a:ext cx="1054100" cy="282575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2550" name="Формула" r:id="rId7" imgW="660240" imgH="177480" progId="Equation.3">
                        <p:embed/>
                      </p:oleObj>
                    </mc:Choice>
                    <mc:Fallback>
                      <p:oleObj name="Формула" r:id="rId7" imgW="660240" imgH="177480" progId="Equation.3">
                        <p:embed/>
                        <p:pic>
                          <p:nvPicPr>
                            <p:cNvPr id="0" name="Picture 4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8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1928794" y="5500702"/>
                              <a:ext cx="1054100" cy="282575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  <p:graphicFrame>
              <p:nvGraphicFramePr>
                <p:cNvPr id="15" name="Object 5"/>
                <p:cNvGraphicFramePr>
                  <a:graphicFrameLocks noChangeAspect="1"/>
                </p:cNvGraphicFramePr>
                <p:nvPr/>
              </p:nvGraphicFramePr>
              <p:xfrm>
                <a:off x="2000232" y="4714884"/>
                <a:ext cx="773112" cy="6477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2551" name="Формула" r:id="rId9" imgW="469800" imgH="393480" progId="Equation.3">
                        <p:embed/>
                      </p:oleObj>
                    </mc:Choice>
                    <mc:Fallback>
                      <p:oleObj name="Формула" r:id="rId9" imgW="469800" imgH="393480" progId="Equation.3">
                        <p:embed/>
                        <p:pic>
                          <p:nvPicPr>
                            <p:cNvPr id="0" name="Picture 5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0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2000232" y="4714884"/>
                              <a:ext cx="773112" cy="64770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cxnSp>
            <p:nvCxnSpPr>
              <p:cNvPr id="19" name="Прямая соединительная линия 18"/>
              <p:cNvCxnSpPr/>
              <p:nvPr/>
            </p:nvCxnSpPr>
            <p:spPr>
              <a:xfrm>
                <a:off x="3143240" y="3571876"/>
                <a:ext cx="0" cy="244827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1" name="Группа 60"/>
            <p:cNvGrpSpPr/>
            <p:nvPr/>
          </p:nvGrpSpPr>
          <p:grpSpPr>
            <a:xfrm>
              <a:off x="3428992" y="3500438"/>
              <a:ext cx="4643470" cy="797960"/>
              <a:chOff x="3581392" y="3938590"/>
              <a:chExt cx="4643470" cy="797960"/>
            </a:xfrm>
          </p:grpSpPr>
          <p:cxnSp>
            <p:nvCxnSpPr>
              <p:cNvPr id="50" name="Прямая соединительная линия 49"/>
              <p:cNvCxnSpPr/>
              <p:nvPr/>
            </p:nvCxnSpPr>
            <p:spPr>
              <a:xfrm>
                <a:off x="3581392" y="4367218"/>
                <a:ext cx="4643470" cy="1588"/>
              </a:xfrm>
              <a:prstGeom prst="line">
                <a:avLst/>
              </a:prstGeom>
              <a:ln w="25400" cmpd="sng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Прямоугольник 50"/>
              <p:cNvSpPr/>
              <p:nvPr/>
            </p:nvSpPr>
            <p:spPr>
              <a:xfrm>
                <a:off x="4081458" y="4152904"/>
                <a:ext cx="571504" cy="214314"/>
              </a:xfrm>
              <a:prstGeom prst="rect">
                <a:avLst/>
              </a:prstGeom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" name="TextBox 51"/>
              <p:cNvSpPr txBox="1"/>
              <p:nvPr/>
            </p:nvSpPr>
            <p:spPr>
              <a:xfrm>
                <a:off x="4478187" y="4367218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А</a:t>
                </a:r>
                <a:endPara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7715502" y="4367218"/>
                <a:ext cx="428628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b="1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В</a:t>
                </a:r>
                <a:endParaRPr lang="ru-RU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54" name="Прямоугольник 53"/>
              <p:cNvSpPr/>
              <p:nvPr/>
            </p:nvSpPr>
            <p:spPr>
              <a:xfrm>
                <a:off x="7277895" y="4152904"/>
                <a:ext cx="571504" cy="214314"/>
              </a:xfrm>
              <a:prstGeom prst="rect">
                <a:avLst/>
              </a:prstGeom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grpSp>
            <p:nvGrpSpPr>
              <p:cNvPr id="55" name="Группа 54"/>
              <p:cNvGrpSpPr/>
              <p:nvPr/>
            </p:nvGrpSpPr>
            <p:grpSpPr>
              <a:xfrm>
                <a:off x="4652962" y="3938590"/>
                <a:ext cx="3214710" cy="285752"/>
                <a:chOff x="4500562" y="3786190"/>
                <a:chExt cx="3214710" cy="285752"/>
              </a:xfrm>
            </p:grpSpPr>
            <p:cxnSp>
              <p:nvCxnSpPr>
                <p:cNvPr id="56" name="Прямая со стрелкой 55"/>
                <p:cNvCxnSpPr/>
                <p:nvPr/>
              </p:nvCxnSpPr>
              <p:spPr>
                <a:xfrm>
                  <a:off x="4500562" y="3786190"/>
                  <a:ext cx="3214710" cy="1588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57" name="Объект 56"/>
                <p:cNvGraphicFramePr>
                  <a:graphicFrameLocks noChangeAspect="1"/>
                </p:cNvGraphicFramePr>
                <p:nvPr/>
              </p:nvGraphicFramePr>
              <p:xfrm>
                <a:off x="5860033" y="3786190"/>
                <a:ext cx="283603" cy="285752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2552" name="Формула" r:id="rId11" imgW="139680" imgH="190440" progId="Equation.3">
                        <p:embed/>
                      </p:oleObj>
                    </mc:Choice>
                    <mc:Fallback>
                      <p:oleObj name="Формула" r:id="rId11" imgW="139680" imgH="190440" progId="Equation.3">
                        <p:embed/>
                        <p:pic>
                          <p:nvPicPr>
                            <p:cNvPr id="0" name="Picture 12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2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5860033" y="3786190"/>
                              <a:ext cx="283603" cy="285752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  <p:grpSp>
            <p:nvGrpSpPr>
              <p:cNvPr id="58" name="Группа 57"/>
              <p:cNvGrpSpPr/>
              <p:nvPr/>
            </p:nvGrpSpPr>
            <p:grpSpPr>
              <a:xfrm>
                <a:off x="4652962" y="4010028"/>
                <a:ext cx="1080000" cy="251621"/>
                <a:chOff x="4500562" y="3857628"/>
                <a:chExt cx="1080000" cy="251621"/>
              </a:xfrm>
            </p:grpSpPr>
            <p:cxnSp>
              <p:nvCxnSpPr>
                <p:cNvPr id="59" name="Прямая со стрелкой 58"/>
                <p:cNvCxnSpPr>
                  <a:stCxn id="51" idx="3"/>
                  <a:endCxn id="54" idx="1"/>
                </p:cNvCxnSpPr>
                <p:nvPr/>
              </p:nvCxnSpPr>
              <p:spPr>
                <a:xfrm>
                  <a:off x="4500562" y="4107661"/>
                  <a:ext cx="1080000" cy="1588"/>
                </a:xfrm>
                <a:prstGeom prst="straightConnector1">
                  <a:avLst/>
                </a:prstGeom>
                <a:ln>
                  <a:solidFill>
                    <a:schemeClr val="tx1"/>
                  </a:solidFill>
                  <a:tailEnd type="arrow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graphicFrame>
              <p:nvGraphicFramePr>
                <p:cNvPr id="60" name="Объект 59"/>
                <p:cNvGraphicFramePr>
                  <a:graphicFrameLocks noChangeAspect="1"/>
                </p:cNvGraphicFramePr>
                <p:nvPr/>
              </p:nvGraphicFramePr>
              <p:xfrm>
                <a:off x="4919666" y="3857628"/>
                <a:ext cx="152400" cy="203200"/>
              </p:xfrm>
              <a:graphic>
                <a:graphicData uri="http://schemas.openxmlformats.org/presentationml/2006/ole">
                  <mc:AlternateContent xmlns:mc="http://schemas.openxmlformats.org/markup-compatibility/2006">
                    <mc:Choice xmlns:v="urn:schemas-microsoft-com:vml" Requires="v">
                      <p:oleObj spid="_x0000_s22553" name="Формула" r:id="rId13" imgW="152280" imgH="203040" progId="Equation.3">
                        <p:embed/>
                      </p:oleObj>
                    </mc:Choice>
                    <mc:Fallback>
                      <p:oleObj name="Формула" r:id="rId13" imgW="152280" imgH="203040" progId="Equation.3">
                        <p:embed/>
                        <p:pic>
                          <p:nvPicPr>
                            <p:cNvPr id="0" name="Picture 13"/>
                            <p:cNvPicPr>
                              <a:picLocks noChangeAspect="1" noChangeArrowheads="1"/>
                            </p:cNvPicPr>
                            <p:nvPr/>
                          </p:nvPicPr>
                          <p:blipFill>
                            <a:blip r:embed="rId14">
                              <a:extLst>
                                <a:ext uri="{28A0092B-C50C-407E-A947-70E740481C1C}">
                                  <a14:useLocalDpi xmlns:a14="http://schemas.microsoft.com/office/drawing/2010/main" val="0"/>
                                </a:ext>
                              </a:extLst>
                            </a:blip>
                            <a:srcRect/>
                            <a:stretch>
                              <a:fillRect/>
                            </a:stretch>
                          </p:blipFill>
                          <p:spPr bwMode="auto">
                            <a:xfrm>
                              <a:off x="4919666" y="3857628"/>
                              <a:ext cx="152400" cy="203200"/>
                            </a:xfrm>
                            <a:prstGeom prst="rect">
                              <a:avLst/>
                            </a:prstGeom>
                            <a:noFill/>
                            <a:extLst>
                              <a:ext uri="{909E8E84-426E-40DD-AFC4-6F175D3DCCD1}">
                                <a14:hiddenFill xmlns:a14="http://schemas.microsoft.com/office/drawing/2010/main">
                                  <a:solidFill>
                                    <a:srgbClr val="FFFFFF"/>
                                  </a:solidFill>
                                </a14:hiddenFill>
                              </a:ext>
                            </a:extLst>
                          </p:spPr>
                        </p:pic>
                      </p:oleObj>
                    </mc:Fallback>
                  </mc:AlternateContent>
                </a:graphicData>
              </a:graphic>
            </p:graphicFrame>
          </p:grpSp>
        </p:grpSp>
      </p:grpSp>
      <p:graphicFrame>
        <p:nvGraphicFramePr>
          <p:cNvPr id="33" name="Объект 32"/>
          <p:cNvGraphicFramePr>
            <a:graphicFrameLocks noChangeAspect="1"/>
          </p:cNvGraphicFramePr>
          <p:nvPr/>
        </p:nvGraphicFramePr>
        <p:xfrm>
          <a:off x="3500430" y="4357693"/>
          <a:ext cx="642942" cy="70139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4" name="Формула" r:id="rId15" imgW="419040" imgH="457200" progId="Equation.3">
                  <p:embed/>
                </p:oleObj>
              </mc:Choice>
              <mc:Fallback>
                <p:oleObj name="Формула" r:id="rId15" imgW="419040" imgH="457200" progId="Equation.3">
                  <p:embed/>
                  <p:pic>
                    <p:nvPicPr>
                      <p:cNvPr id="0" name="Picture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00430" y="4357693"/>
                        <a:ext cx="642942" cy="70139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4" name="Объект 33"/>
          <p:cNvGraphicFramePr>
            <a:graphicFrameLocks noChangeAspect="1"/>
          </p:cNvGraphicFramePr>
          <p:nvPr/>
        </p:nvGraphicFramePr>
        <p:xfrm>
          <a:off x="4286248" y="4572008"/>
          <a:ext cx="428628" cy="2857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5" name="Формула" r:id="rId17" imgW="215640" imgH="164880" progId="Equation.3">
                  <p:embed/>
                </p:oleObj>
              </mc:Choice>
              <mc:Fallback>
                <p:oleObj name="Формула" r:id="rId17" imgW="215640" imgH="16488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86248" y="4572008"/>
                        <a:ext cx="428628" cy="2857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5" name="Object 17"/>
          <p:cNvGraphicFramePr>
            <a:graphicFrameLocks noChangeAspect="1"/>
          </p:cNvGraphicFramePr>
          <p:nvPr/>
        </p:nvGraphicFramePr>
        <p:xfrm>
          <a:off x="4805363" y="4357688"/>
          <a:ext cx="604837" cy="70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6" name="Формула" r:id="rId19" imgW="393480" imgH="457200" progId="Equation.3">
                  <p:embed/>
                </p:oleObj>
              </mc:Choice>
              <mc:Fallback>
                <p:oleObj name="Формула" r:id="rId19" imgW="393480" imgH="4572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5363" y="4357688"/>
                        <a:ext cx="604837" cy="7016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6" name="Object 18"/>
          <p:cNvGraphicFramePr>
            <a:graphicFrameLocks noChangeAspect="1"/>
          </p:cNvGraphicFramePr>
          <p:nvPr/>
        </p:nvGraphicFramePr>
        <p:xfrm>
          <a:off x="3286116" y="5143512"/>
          <a:ext cx="1539875" cy="1033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7" name="Формула" r:id="rId21" imgW="1002960" imgH="672840" progId="Equation.3">
                  <p:embed/>
                </p:oleObj>
              </mc:Choice>
              <mc:Fallback>
                <p:oleObj name="Формула" r:id="rId21" imgW="1002960" imgH="67284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16" y="5143512"/>
                        <a:ext cx="1539875" cy="1033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547" name="Object 19"/>
          <p:cNvGraphicFramePr>
            <a:graphicFrameLocks noChangeAspect="1"/>
          </p:cNvGraphicFramePr>
          <p:nvPr/>
        </p:nvGraphicFramePr>
        <p:xfrm>
          <a:off x="4835539" y="5348288"/>
          <a:ext cx="1736725" cy="292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8" name="Формула" r:id="rId23" imgW="1130040" imgH="190440" progId="Equation.3">
                  <p:embed/>
                </p:oleObj>
              </mc:Choice>
              <mc:Fallback>
                <p:oleObj name="Формула" r:id="rId23" imgW="1130040" imgH="19044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35539" y="5348288"/>
                        <a:ext cx="1736725" cy="292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0" name="Прямая соединительная линия 39"/>
          <p:cNvCxnSpPr/>
          <p:nvPr/>
        </p:nvCxnSpPr>
        <p:spPr>
          <a:xfrm rot="10800000" flipV="1">
            <a:off x="4286248" y="5214950"/>
            <a:ext cx="357190" cy="2857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rot="10800000" flipV="1">
            <a:off x="4108481" y="5543233"/>
            <a:ext cx="357190" cy="28575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/>
          <p:cNvSpPr txBox="1"/>
          <p:nvPr/>
        </p:nvSpPr>
        <p:spPr>
          <a:xfrm>
            <a:off x="3214678" y="6143644"/>
            <a:ext cx="8572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Ответ:</a:t>
            </a:r>
            <a:endParaRPr lang="ru-RU" b="1" dirty="0"/>
          </a:p>
        </p:txBody>
      </p:sp>
      <p:sp>
        <p:nvSpPr>
          <p:cNvPr id="43" name="TextBox 42"/>
          <p:cNvSpPr txBox="1"/>
          <p:nvPr/>
        </p:nvSpPr>
        <p:spPr>
          <a:xfrm>
            <a:off x="4071934" y="6167457"/>
            <a:ext cx="4500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Вася с папой доедут до дачи за 50 мин.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2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2000"/>
                                        <p:tgtEl>
                                          <p:spTgt spid="22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234888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Спасибо, перейдите к следующему разделу курса.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495</TotalTime>
  <Words>278</Words>
  <Application>Microsoft Office PowerPoint</Application>
  <PresentationFormat>Экран (4:3)</PresentationFormat>
  <Paragraphs>69</Paragraphs>
  <Slides>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0" baseType="lpstr">
      <vt:lpstr>Тема Office</vt:lpstr>
      <vt:lpstr>Формула</vt:lpstr>
      <vt:lpstr>Как оформить задачу  по физике</vt:lpstr>
      <vt:lpstr>Оформление задач по физике</vt:lpstr>
      <vt:lpstr>Оформление задач по физике</vt:lpstr>
      <vt:lpstr>Пример</vt:lpstr>
      <vt:lpstr>Пример</vt:lpstr>
      <vt:lpstr>Пример</vt:lpstr>
      <vt:lpstr>Пример</vt:lpstr>
      <vt:lpstr>Спасибо, перейдите к следующему разделу курса.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Оформление расчетных задач по физике</dc:title>
  <dc:creator>Валерий Фрадкин</dc:creator>
  <cp:lastModifiedBy>Пользователь</cp:lastModifiedBy>
  <cp:revision>58</cp:revision>
  <dcterms:created xsi:type="dcterms:W3CDTF">2011-11-10T05:43:33Z</dcterms:created>
  <dcterms:modified xsi:type="dcterms:W3CDTF">2013-06-16T15:20:10Z</dcterms:modified>
</cp:coreProperties>
</file>