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7" r:id="rId2"/>
    <p:sldId id="266" r:id="rId3"/>
    <p:sldId id="267" r:id="rId4"/>
    <p:sldId id="275" r:id="rId5"/>
    <p:sldId id="258" r:id="rId6"/>
    <p:sldId id="259" r:id="rId7"/>
    <p:sldId id="260" r:id="rId8"/>
    <p:sldId id="262" r:id="rId9"/>
    <p:sldId id="261" r:id="rId10"/>
    <p:sldId id="263" r:id="rId11"/>
    <p:sldId id="272" r:id="rId12"/>
    <p:sldId id="273" r:id="rId13"/>
    <p:sldId id="265" r:id="rId14"/>
    <p:sldId id="274" r:id="rId15"/>
    <p:sldId id="264" r:id="rId16"/>
    <p:sldId id="268" r:id="rId17"/>
    <p:sldId id="269" r:id="rId18"/>
    <p:sldId id="271" r:id="rId19"/>
  </p:sldIdLst>
  <p:sldSz cx="6858000" cy="9144000" type="screen4x3"/>
  <p:notesSz cx="9945688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2202" y="-10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6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6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9BC376-B8F6-479E-9C6D-582AA0AA7559}" type="datetimeFigureOut">
              <a:rPr lang="ru-RU" smtClean="0"/>
              <a:t>01.12.2013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4279"/>
            <a:ext cx="4309798" cy="3426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3588" y="6514279"/>
            <a:ext cx="4309798" cy="3426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710380-5E6F-4932-81BE-59EC0BAF5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340097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10063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4038" y="0"/>
            <a:ext cx="4310062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35B429-23D6-4C2B-A721-5D3C664BB6CE}" type="datetimeFigureOut">
              <a:rPr lang="ru-RU" smtClean="0"/>
              <a:t>01.12.2013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08438" y="514350"/>
            <a:ext cx="1928812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5363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4310063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4038" y="6513513"/>
            <a:ext cx="4310062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113DD6-1ABD-4E2F-98A6-64143690B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20024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113DD6-1ABD-4E2F-98A6-64143690B64C}" type="slidenum">
              <a:rPr lang="ru-RU" smtClean="0"/>
              <a:t>2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67911392-FE75-4B29-831E-8FA8239963AD}" type="datetime1">
              <a:rPr lang="ru-RU" smtClean="0"/>
              <a:t>01.12.2013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338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4559F-B692-4E2E-97DA-123E342811BC}" type="datetimeFigureOut">
              <a:rPr lang="ru-RU" smtClean="0"/>
              <a:t>01.12.2013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BA7B0-7CE6-43C4-9948-5CEADEB84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953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4559F-B692-4E2E-97DA-123E342811BC}" type="datetimeFigureOut">
              <a:rPr lang="ru-RU" smtClean="0"/>
              <a:t>01.12.2013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BA7B0-7CE6-43C4-9948-5CEADEB84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597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4559F-B692-4E2E-97DA-123E342811BC}" type="datetimeFigureOut">
              <a:rPr lang="ru-RU" smtClean="0"/>
              <a:t>01.12.2013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BA7B0-7CE6-43C4-9948-5CEADEB84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560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4559F-B692-4E2E-97DA-123E342811BC}" type="datetimeFigureOut">
              <a:rPr lang="ru-RU" smtClean="0"/>
              <a:t>01.12.2013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BA7B0-7CE6-43C4-9948-5CEADEB84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717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4559F-B692-4E2E-97DA-123E342811BC}" type="datetimeFigureOut">
              <a:rPr lang="ru-RU" smtClean="0"/>
              <a:t>01.12.2013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BA7B0-7CE6-43C4-9948-5CEADEB84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807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4559F-B692-4E2E-97DA-123E342811BC}" type="datetimeFigureOut">
              <a:rPr lang="ru-RU" smtClean="0"/>
              <a:t>01.12.2013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BA7B0-7CE6-43C4-9948-5CEADEB84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417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4559F-B692-4E2E-97DA-123E342811BC}" type="datetimeFigureOut">
              <a:rPr lang="ru-RU" smtClean="0"/>
              <a:t>01.12.2013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BA7B0-7CE6-43C4-9948-5CEADEB84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051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4559F-B692-4E2E-97DA-123E342811BC}" type="datetimeFigureOut">
              <a:rPr lang="ru-RU" smtClean="0"/>
              <a:t>01.12.2013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BA7B0-7CE6-43C4-9948-5CEADEB84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175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4559F-B692-4E2E-97DA-123E342811BC}" type="datetimeFigureOut">
              <a:rPr lang="ru-RU" smtClean="0"/>
              <a:t>01.12.2013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BA7B0-7CE6-43C4-9948-5CEADEB84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397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4559F-B692-4E2E-97DA-123E342811BC}" type="datetimeFigureOut">
              <a:rPr lang="ru-RU" smtClean="0"/>
              <a:t>01.12.2013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BA7B0-7CE6-43C4-9948-5CEADEB84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73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4559F-B692-4E2E-97DA-123E342811BC}" type="datetimeFigureOut">
              <a:rPr lang="ru-RU" smtClean="0"/>
              <a:t>01.12.2013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BA7B0-7CE6-43C4-9948-5CEADEB84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222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4559F-B692-4E2E-97DA-123E342811BC}" type="datetimeFigureOut">
              <a:rPr lang="ru-RU" smtClean="0"/>
              <a:t>01.12.2013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EBA7B0-7CE6-43C4-9948-5CEADEB84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44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0728" y="659642"/>
            <a:ext cx="52565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Органические </a:t>
            </a:r>
            <a:r>
              <a:rPr lang="ru-RU" sz="4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вещества. Нуклеиновые кислоты</a:t>
            </a:r>
            <a:endParaRPr lang="ru-RU" sz="40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3" descr="C:\Users\Администратор\Desktop\kartinka2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96" y="3012500"/>
            <a:ext cx="3362697" cy="336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C:\Users\Администратор\Desktop\A4d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161" y="3131840"/>
            <a:ext cx="1704000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:\Users\Администратор\Desktop\1309778791_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800" y="6300192"/>
            <a:ext cx="3917950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15050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истратор\Desktop\hm64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285750"/>
            <a:ext cx="6525345" cy="8462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86650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457" y="923330"/>
            <a:ext cx="6858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u="sng" dirty="0" smtClean="0"/>
              <a:t>Задача</a:t>
            </a:r>
            <a:r>
              <a:rPr lang="ru-RU" sz="3200" i="1" u="sng" dirty="0"/>
              <a:t>№ 1</a:t>
            </a:r>
            <a:r>
              <a:rPr lang="ru-RU" sz="3200" i="1" u="sng" dirty="0" smtClean="0"/>
              <a:t>:</a:t>
            </a:r>
          </a:p>
          <a:p>
            <a:pPr algn="ctr"/>
            <a:r>
              <a:rPr lang="ru-RU" sz="3200" i="1" dirty="0" smtClean="0"/>
              <a:t> В</a:t>
            </a:r>
            <a:r>
              <a:rPr lang="ru-RU" sz="3200" i="1" dirty="0"/>
              <a:t> молекуле ДНК содержится 17% </a:t>
            </a:r>
            <a:r>
              <a:rPr lang="ru-RU" sz="3200" i="1" dirty="0" err="1"/>
              <a:t>аденина</a:t>
            </a:r>
            <a:r>
              <a:rPr lang="ru-RU" sz="3200" i="1" dirty="0"/>
              <a:t>. Определите, сколько (в %)      в этой молекуле содержится других нуклеотидов.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76672" y="0"/>
            <a:ext cx="51097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Решение задач: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6672" y="4716016"/>
            <a:ext cx="61926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 </a:t>
            </a:r>
            <a:r>
              <a:rPr lang="ru-RU" sz="3200" u="sng" dirty="0"/>
              <a:t>Задача № 2: </a:t>
            </a:r>
            <a:endParaRPr lang="ru-RU" sz="3200" u="sng" dirty="0" smtClean="0"/>
          </a:p>
          <a:p>
            <a:pPr algn="ctr"/>
            <a:r>
              <a:rPr lang="ru-RU" sz="3200" dirty="0" smtClean="0"/>
              <a:t>В</a:t>
            </a:r>
            <a:r>
              <a:rPr lang="ru-RU" sz="3200" dirty="0"/>
              <a:t> молекуле ДНК содержится 31% гуанина. Определите, сколько (в %) в этой молекуле содержится других нуклеотидов.</a:t>
            </a:r>
          </a:p>
        </p:txBody>
      </p:sp>
    </p:spTree>
    <p:extLst>
      <p:ext uri="{BB962C8B-B14F-4D97-AF65-F5344CB8AC3E}">
        <p14:creationId xmlns:p14="http://schemas.microsoft.com/office/powerpoint/2010/main" val="3927373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483768"/>
            <a:ext cx="6888192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u="sng" dirty="0"/>
              <a:t>Задача № 3: </a:t>
            </a:r>
            <a:endParaRPr lang="ru-RU" sz="3200" u="sng" dirty="0" smtClean="0"/>
          </a:p>
          <a:p>
            <a:endParaRPr lang="ru-RU" sz="3200" u="sng" dirty="0" smtClean="0"/>
          </a:p>
          <a:p>
            <a:r>
              <a:rPr lang="ru-RU" sz="3200" dirty="0" smtClean="0"/>
              <a:t>Фрагмент </a:t>
            </a:r>
            <a:r>
              <a:rPr lang="ru-RU" sz="3200" dirty="0"/>
              <a:t>правой цепи ДНК имеет следующий нуклеотидный состав:    ГГГЦАТААЦГЦТ...</a:t>
            </a:r>
          </a:p>
          <a:p>
            <a:r>
              <a:rPr lang="ru-RU" sz="3200" dirty="0"/>
              <a:t>Определите  порядок чередования  нуклеотидов </a:t>
            </a:r>
            <a:r>
              <a:rPr lang="ru-RU" sz="3200" dirty="0" smtClean="0"/>
              <a:t>в </a:t>
            </a:r>
            <a:r>
              <a:rPr lang="ru-RU" sz="3200" dirty="0"/>
              <a:t>левой цепи.</a:t>
            </a:r>
          </a:p>
          <a:p>
            <a:r>
              <a:rPr lang="ru-RU" dirty="0"/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28042" y="899592"/>
            <a:ext cx="565328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Решение задач: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58933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Администратор\Desktop\ДНК-функции-по-Чернову-И.Ю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04" y="285751"/>
            <a:ext cx="5818584" cy="819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7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04" name="Picture 16" descr="File:Überseemuseum Bremen 2009 2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179" y="2795046"/>
            <a:ext cx="4136656" cy="275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0375" y="147798"/>
            <a:ext cx="592649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Местонахождение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в клетке ДНК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7787" y="2603034"/>
            <a:ext cx="27693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хромосомы </a:t>
            </a:r>
            <a:r>
              <a:rPr lang="ru-RU" sz="2400" dirty="0"/>
              <a:t>клеточного ядра (99% всей ДНК </a:t>
            </a:r>
            <a:r>
              <a:rPr lang="ru-RU" sz="2400" dirty="0" smtClean="0"/>
              <a:t>клетки </a:t>
            </a:r>
            <a:endParaRPr lang="ru-RU" sz="2400" dirty="0"/>
          </a:p>
        </p:txBody>
      </p:sp>
      <p:sp>
        <p:nvSpPr>
          <p:cNvPr id="4" name="AutoShape 2" descr="data:image/jpeg;base64,/9j/4AAQSkZJRgABAQAAAQABAAD/2wCEAAkGBwgHBgkIBwgKCgkLDRYPDQwMDRsUFRAWIB0iIiAdHx8kKDQsJCYxJx8fLT0tMTU3Ojo6Iys/RD84QzQ5OjcBCgoKDQwNGg8PGjclHyU3Nzc3Nzc3Nzc3Nzc3Nzc3Nzc3Nzc3Nzc3Nzc3Nzc3Nzc3Nzc3Nzc3Nzc3Nzc3Nzc3N//AABEIAF8ASQMBIgACEQEDEQH/xAAcAAABBQEBAQAAAAAAAAAAAAAGAAMEBQcBAgj/xAA5EAACAQMDAgUBBQUIAwAAAAABAgMABBEFEiEGMRNBUWFxIhQjMoGRBxVisfEkQlJyodHh8DOCwf/EABkBAAIDAQAAAAAAAAAAAAAAAAEEAAIDBf/EACARAAIDAAICAwEAAAAAAAAAAAABAgMRBBIhMSIyQRP/2gAMAwEAAhEDEQA/AMNpUqVQgqVKlUIeo43kdUjUs7EKqqMkk+QFHOnfs01JoEm1mddODjIiKb5ce4yAv659RRH+yPpyC0sf3/eqpupci0DD/wAS9t3yeefT5q/1S+MpaOQn5Jro8Thqz5T9C9lrTyIDT9A6aAVhv7oP5MUVh+nH86Hdb6Rv9MiNxEVu7UDcZIhgqPVl/wDoyPetGsVmu76K3tY2lldsBV9PM/HvUvqKWzs751tL6zKISCI9zuxA/wAWNox6A9vWtLuPR26x8MMJTa0wylRH1hpEdlPFeWkYS3uc5RRwjjuB6A9x+Y8qHK5k4uEnFmyerRUqVKqhFSpUqhDdjdJp+lQwQ/SIIViUeoUAD+VR7TTTfWp1PVb+PT7BmKxySAs8pHcIg5b5/wCapdHkfqCLS4o3JkuQkTMO4cDDk/oW+CKvde8CS5dpCqxQJGluGP0RRHHhNnt4ZOUfz3c89q6tvKfWEIfphCrW2yVban0/p1hdranVWFxtje78KPAXOdgweA2ORnJx7UKa5JaTXrS2MxaGQ5Csu0ofcZPvXnVriO3trdSpQmaQbGwGwuAQw8irbl98Z86ory8X6SpwayhKPme6zWSaXXB/qFxPolzG5yYtkq/5gwX+Tmger/U7phpb7m+q6kCqP4F5Y/G7aP8A1NUFK3z7z0kViFTttBLc3EUECF5ZXCIg7sxOAKvukekL3qdrh4J4La1tseLPPnAJzgADueKn6r0pq3R11a6pvhubeGVJI7mHJQMDkBgcEZ/Q+tUUJZ2zwWOXX7OdetoGkRLe5kQZeC3kLSL+WAD+RNDxsZI5DHLG6OpwyOpDKfQg9q2HR9Vstaie5sWkWVDvltGJR8k4AJ7FRnuPbtS6q0T972738MJS9t0O4sABcIBngZzkDJz6celO28SHTvU9QcAPonXLnpbVo7pIfHt9w8SL+8O2WQns2Mj3B+CCW2ha90+KSyuo7uO3M+cALiKXkxOuS2M7iCQO5x2Boejs/uyRIg7firwsDLMAsoVhyHHGPikJVt+U8DFpe1pC1u4llvUiaQyzKoRI1JYooGFUdzUOaEwL4mos0IAyIe0r+20/hH8TD4DdqspnvpI2/tl0QR9WbhsH8s1R3NsFHFW+qxAb16RL26e7m3sAqqAqIv4UUdgP+88k8mo9OSJtNeKoANP2e9TQaN9q07U940+8ZWMqLuMLjjOByQQSCBzwK1e0vJxbi5sZIri1uJhGsseGVowu4Aenpg85HtXz9bKOKKNHvL3R5mm0yWS0mYfWy4O4eWQRg8+opujkOC6taiyYeT/upLw3a21zpl0HISSzZUU/IIKkEe3PuKvHtZNRvrHUbSf7htom52s2ByADx5AYGSD6ZoQsOoNQlISWxsJTIDI5ijO5do4YhW4x8fFFOn3Ju9LiuPBit5NPkaK5gVPqj5yuFyccZyf4WOaejdUvosCQGsdAeS4i+xtuDMy+HM2/AJB+k54yfzwfSuXXT1lfhH0lvAkbb9xd7Azj1Vh7eo5FXGsyLBbtqkdr9qe3iRpmeY72U/3hgABgTjt2zVPGsd7aTXWgyS3AZwGWSImSNQFwADwBjnJJGeM+k6Uz8emTAe1bp6/05pnntphEGIMojPhY/wA2MY/2oau7RRG7qVYKcHB7VqGn61cW93Kt4Wlt4l2neRh1wcgDtngHv8ZyKjTaJ0xq26Fbe40+bO1/BLKEbOF3q4IGfQUvZxJr15BhjN1HgkAVE2e1F/WnT9z09eJHMwmt5kJtrgLtEgBwcg8hhxx7j1oV8P8AipCSx4VO25wwxV9YLJd5jRyCQWKjJzgccf8AcUOQn6u+KvNNuxZq7wyAzMMDK+XnVoBQQ6Csq3K/2mCzYx7o5biUxjyPkCexz25GRRN09c6bp93qVxJqXg29xELZXkb6mfIPi8H8IIPcZAfJxzQZZQK9rLLMxiaPDAFeHz6Dj5+KciYvG6Bvo4JHkecZ/wBafrgmWNUR5tOka0kuW2Od7SbN/HfspHGCcds+WcVA1fpea4u11nRhJb3UcZdoY1ERdhyCoB8/MYGf1qv0S7tOoIYbCZrmO8trYKYwfu51QYznybHPyPmpenauSubyH7ODiNJS6+XO3nggMxzgD29tJQ1BKG36rZIPs+tRu4Vzia3hjyrcA5TgNkD5HPfOA9a3WjySyy22tWqKypHLDqDGKUYxnljg9vImiK/0rS9Ynjury3igu5y338ZHhysMZ3Jnnv3ByO/PIrNOqtMuNNvTDPHDGFONiPuWPPOAcDI5HOORjucms3bZUBlh+0PqHTdRsbPSdPnFz9mcu0yriNfpKhU9fUkYHA784z7NOTvknH+lMbz7UhZJylrKsbBwakwTbT+VRa6DiqJ4AvbS5XY+5vqwMbm8h5Y/3qz0+eJw0T7FaTCrI/ZP68c/0oUSUin0uWpiFuIOhidQns/BktplglCqQ0WM8cgk+uef09KvLHrO2uXWPqC1hhkIOy+ijJXn/HHzgH1QeZ45JrOVvSpJAGSMcjNNtdE1r/fPK9h01y2jspPvF6i02S2hUtvW4QGIY8hkEZwODxx286z/AK516PW9dlurZi0IjSISYI8XaPxEED1Pl2AobklyaaZ81ndyJWJRf4Bs7I5JrxmuUqVA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data:image/jpeg;base64,/9j/4AAQSkZJRgABAQAAAQABAAD/2wCEAAkGBwgHBgkIBwgKCgkLDRYPDQwMDRsUFRAWIB0iIiAdHx8kKDQsJCYxJx8fLT0tMTU3Ojo6Iys/RD84QzQ5OjcBCgoKDQwNGg8PGjclHyU3Nzc3Nzc3Nzc3Nzc3Nzc3Nzc3Nzc3Nzc3Nzc3Nzc3Nzc3Nzc3Nzc3Nzc3Nzc3Nzc3N//AABEIAF8ASQMBIgACEQEDEQH/xAAcAAABBQEBAQAAAAAAAAAAAAAGAAMEBQcBAgj/xAA5EAACAQMDAgUBBQUIAwAAAAABAgMABBEFEiEGMRNBUWFxIhQjMoGRBxVisfEkQlJyodHh8DOCwf/EABkBAAIDAQAAAAAAAAAAAAAAAAEEAAIDBf/EACARAAIDAAICAwEAAAAAAAAAAAABAgMRBBIhMSIyQRP/2gAMAwEAAhEDEQA/AMNpUqVQgqVKlUIeo43kdUjUs7EKqqMkk+QFHOnfs01JoEm1mddODjIiKb5ce4yAv659RRH+yPpyC0sf3/eqpupci0DD/wAS9t3yeefT5q/1S+MpaOQn5Jro8Thqz5T9C9lrTyIDT9A6aAVhv7oP5MUVh+nH86Hdb6Rv9MiNxEVu7UDcZIhgqPVl/wDoyPetGsVmu76K3tY2lldsBV9PM/HvUvqKWzs751tL6zKISCI9zuxA/wAWNox6A9vWtLuPR26x8MMJTa0wylRH1hpEdlPFeWkYS3uc5RRwjjuB6A9x+Y8qHK5k4uEnFmyerRUqVKqhFSpUqhDdjdJp+lQwQ/SIIViUeoUAD+VR7TTTfWp1PVb+PT7BmKxySAs8pHcIg5b5/wCapdHkfqCLS4o3JkuQkTMO4cDDk/oW+CKvde8CS5dpCqxQJGluGP0RRHHhNnt4ZOUfz3c89q6tvKfWEIfphCrW2yVban0/p1hdranVWFxtje78KPAXOdgweA2ORnJx7UKa5JaTXrS2MxaGQ5Csu0ofcZPvXnVriO3trdSpQmaQbGwGwuAQw8irbl98Z86ory8X6SpwayhKPme6zWSaXXB/qFxPolzG5yYtkq/5gwX+Tmger/U7phpb7m+q6kCqP4F5Y/G7aP8A1NUFK3z7z0kViFTttBLc3EUECF5ZXCIg7sxOAKvukekL3qdrh4J4La1tseLPPnAJzgADueKn6r0pq3R11a6pvhubeGVJI7mHJQMDkBgcEZ/Q+tUUJZ2zwWOXX7OdetoGkRLe5kQZeC3kLSL+WAD+RNDxsZI5DHLG6OpwyOpDKfQg9q2HR9Vstaie5sWkWVDvltGJR8k4AJ7FRnuPbtS6q0T972738MJS9t0O4sABcIBngZzkDJz6celO28SHTvU9QcAPonXLnpbVo7pIfHt9w8SL+8O2WQns2Mj3B+CCW2ha90+KSyuo7uO3M+cALiKXkxOuS2M7iCQO5x2Boejs/uyRIg7firwsDLMAsoVhyHHGPikJVt+U8DFpe1pC1u4llvUiaQyzKoRI1JYooGFUdzUOaEwL4mos0IAyIe0r+20/hH8TD4DdqspnvpI2/tl0QR9WbhsH8s1R3NsFHFW+qxAb16RL26e7m3sAqqAqIv4UUdgP+88k8mo9OSJtNeKoANP2e9TQaN9q07U940+8ZWMqLuMLjjOByQQSCBzwK1e0vJxbi5sZIri1uJhGsseGVowu4Aenpg85HtXz9bKOKKNHvL3R5mm0yWS0mYfWy4O4eWQRg8+opujkOC6taiyYeT/upLw3a21zpl0HISSzZUU/IIKkEe3PuKvHtZNRvrHUbSf7htom52s2ByADx5AYGSD6ZoQsOoNQlISWxsJTIDI5ijO5do4YhW4x8fFFOn3Ju9LiuPBit5NPkaK5gVPqj5yuFyccZyf4WOaejdUvosCQGsdAeS4i+xtuDMy+HM2/AJB+k54yfzwfSuXXT1lfhH0lvAkbb9xd7Azj1Vh7eo5FXGsyLBbtqkdr9qe3iRpmeY72U/3hgABgTjt2zVPGsd7aTXWgyS3AZwGWSImSNQFwADwBjnJJGeM+k6Uz8emTAe1bp6/05pnntphEGIMojPhY/wA2MY/2oau7RRG7qVYKcHB7VqGn61cW93Kt4Wlt4l2neRh1wcgDtngHv8ZyKjTaJ0xq26Fbe40+bO1/BLKEbOF3q4IGfQUvZxJr15BhjN1HgkAVE2e1F/WnT9z09eJHMwmt5kJtrgLtEgBwcg8hhxx7j1oV8P8AipCSx4VO25wwxV9YLJd5jRyCQWKjJzgccf8AcUOQn6u+KvNNuxZq7wyAzMMDK+XnVoBQQ6Csq3K/2mCzYx7o5biUxjyPkCexz25GRRN09c6bp93qVxJqXg29xELZXkb6mfIPi8H8IIPcZAfJxzQZZQK9rLLMxiaPDAFeHz6Dj5+KciYvG6Bvo4JHkecZ/wBafrgmWNUR5tOka0kuW2Od7SbN/HfspHGCcds+WcVA1fpea4u11nRhJb3UcZdoY1ERdhyCoB8/MYGf1qv0S7tOoIYbCZrmO8trYKYwfu51QYznybHPyPmpenauSubyH7ODiNJS6+XO3nggMxzgD29tJQ1BKG36rZIPs+tRu4Vzia3hjyrcA5TgNkD5HPfOA9a3WjySyy22tWqKypHLDqDGKUYxnljg9vImiK/0rS9Ynjury3igu5y338ZHhysMZ3Jnnv3ByO/PIrNOqtMuNNvTDPHDGFONiPuWPPOAcDI5HOORjucms3bZUBlh+0PqHTdRsbPSdPnFz9mcu0yriNfpKhU9fUkYHA784z7NOTvknH+lMbz7UhZJylrKsbBwakwTbT+VRa6DiqJ4AvbS5XY+5vqwMbm8h5Y/3qz0+eJw0T7FaTCrI/ZP68c/0oUSUin0uWpiFuIOhidQns/BktplglCqQ0WM8cgk+uef09KvLHrO2uXWPqC1hhkIOy+ijJXn/HHzgH1QeZ45JrOVvSpJAGSMcjNNtdE1r/fPK9h01y2jspPvF6i02S2hUtvW4QGIY8hkEZwODxx286z/AK516PW9dlurZi0IjSISYI8XaPxEED1Pl2AobklyaaZ81ndyJWJRf4Bs7I5JrxmuUqVAf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data:image/jpeg;base64,/9j/4AAQSkZJRgABAQAAAQABAAD/2wCEAAkGBwgHBgkIBwgKCgkLDRYPDQwMDRsUFRAWIB0iIiAdHx8kKDQsJCYxJx8fLT0tMTU3Ojo6Iys/RD84QzQ5OjcBCgoKDQwNGg8PGjclHyU3Nzc3Nzc3Nzc3Nzc3Nzc3Nzc3Nzc3Nzc3Nzc3Nzc3Nzc3Nzc3Nzc3Nzc3Nzc3Nzc3N//AABEIAF8ASQMBIgACEQEDEQH/xAAcAAABBQEBAQAAAAAAAAAAAAAGAAMEBQcBAgj/xAA5EAACAQMDAgUBBQUIAwAAAAABAgMABBEFEiEGMRNBUWFxIhQjMoGRBxVisfEkQlJyodHh8DOCwf/EABkBAAIDAQAAAAAAAAAAAAAAAAEEAAIDBf/EACARAAIDAAICAwEAAAAAAAAAAAABAgMRBBIhMSIyQRP/2gAMAwEAAhEDEQA/AMNpUqVQgqVKlUIeo43kdUjUs7EKqqMkk+QFHOnfs01JoEm1mddODjIiKb5ce4yAv659RRH+yPpyC0sf3/eqpupci0DD/wAS9t3yeefT5q/1S+MpaOQn5Jro8Thqz5T9C9lrTyIDT9A6aAVhv7oP5MUVh+nH86Hdb6Rv9MiNxEVu7UDcZIhgqPVl/wDoyPetGsVmu76K3tY2lldsBV9PM/HvUvqKWzs751tL6zKISCI9zuxA/wAWNox6A9vWtLuPR26x8MMJTa0wylRH1hpEdlPFeWkYS3uc5RRwjjuB6A9x+Y8qHK5k4uEnFmyerRUqVKqhFSpUqhDdjdJp+lQwQ/SIIViUeoUAD+VR7TTTfWp1PVb+PT7BmKxySAs8pHcIg5b5/wCapdHkfqCLS4o3JkuQkTMO4cDDk/oW+CKvde8CS5dpCqxQJGluGP0RRHHhNnt4ZOUfz3c89q6tvKfWEIfphCrW2yVban0/p1hdranVWFxtje78KPAXOdgweA2ORnJx7UKa5JaTXrS2MxaGQ5Csu0ofcZPvXnVriO3trdSpQmaQbGwGwuAQw8irbl98Z86ory8X6SpwayhKPme6zWSaXXB/qFxPolzG5yYtkq/5gwX+Tmger/U7phpb7m+q6kCqP4F5Y/G7aP8A1NUFK3z7z0kViFTttBLc3EUECF5ZXCIg7sxOAKvukekL3qdrh4J4La1tseLPPnAJzgADueKn6r0pq3R11a6pvhubeGVJI7mHJQMDkBgcEZ/Q+tUUJZ2zwWOXX7OdetoGkRLe5kQZeC3kLSL+WAD+RNDxsZI5DHLG6OpwyOpDKfQg9q2HR9Vstaie5sWkWVDvltGJR8k4AJ7FRnuPbtS6q0T972738MJS9t0O4sABcIBngZzkDJz6celO28SHTvU9QcAPonXLnpbVo7pIfHt9w8SL+8O2WQns2Mj3B+CCW2ha90+KSyuo7uO3M+cALiKXkxOuS2M7iCQO5x2Boejs/uyRIg7firwsDLMAsoVhyHHGPikJVt+U8DFpe1pC1u4llvUiaQyzKoRI1JYooGFUdzUOaEwL4mos0IAyIe0r+20/hH8TD4DdqspnvpI2/tl0QR9WbhsH8s1R3NsFHFW+qxAb16RL26e7m3sAqqAqIv4UUdgP+88k8mo9OSJtNeKoANP2e9TQaN9q07U940+8ZWMqLuMLjjOByQQSCBzwK1e0vJxbi5sZIri1uJhGsseGVowu4Aenpg85HtXz9bKOKKNHvL3R5mm0yWS0mYfWy4O4eWQRg8+opujkOC6taiyYeT/upLw3a21zpl0HISSzZUU/IIKkEe3PuKvHtZNRvrHUbSf7htom52s2ByADx5AYGSD6ZoQsOoNQlISWxsJTIDI5ijO5do4YhW4x8fFFOn3Ju9LiuPBit5NPkaK5gVPqj5yuFyccZyf4WOaejdUvosCQGsdAeS4i+xtuDMy+HM2/AJB+k54yfzwfSuXXT1lfhH0lvAkbb9xd7Azj1Vh7eo5FXGsyLBbtqkdr9qe3iRpmeY72U/3hgABgTjt2zVPGsd7aTXWgyS3AZwGWSImSNQFwADwBjnJJGeM+k6Uz8emTAe1bp6/05pnntphEGIMojPhY/wA2MY/2oau7RRG7qVYKcHB7VqGn61cW93Kt4Wlt4l2neRh1wcgDtngHv8ZyKjTaJ0xq26Fbe40+bO1/BLKEbOF3q4IGfQUvZxJr15BhjN1HgkAVE2e1F/WnT9z09eJHMwmt5kJtrgLtEgBwcg8hhxx7j1oV8P8AipCSx4VO25wwxV9YLJd5jRyCQWKjJzgccf8AcUOQn6u+KvNNuxZq7wyAzMMDK+XnVoBQQ6Csq3K/2mCzYx7o5biUxjyPkCexz25GRRN09c6bp93qVxJqXg29xELZXkb6mfIPi8H8IIPcZAfJxzQZZQK9rLLMxiaPDAFeHz6Dj5+KciYvG6Bvo4JHkecZ/wBafrgmWNUR5tOka0kuW2Od7SbN/HfspHGCcds+WcVA1fpea4u11nRhJb3UcZdoY1ERdhyCoB8/MYGf1qv0S7tOoIYbCZrmO8trYKYwfu51QYznybHPyPmpenauSubyH7ODiNJS6+XO3nggMxzgD29tJQ1BKG36rZIPs+tRu4Vzia3hjyrcA5TgNkD5HPfOA9a3WjySyy22tWqKypHLDqDGKUYxnljg9vImiK/0rS9Ynjury3igu5y338ZHhysMZ3Jnnv3ByO/PIrNOqtMuNNvTDPHDGFONiPuWPPOAcDI5HOORjucms3bZUBlh+0PqHTdRsbPSdPnFz9mcu0yriNfpKhU9fUkYHA784z7NOTvknH+lMbz7UhZJylrKsbBwakwTbT+VRa6DiqJ4AvbS5XY+5vqwMbm8h5Y/3qz0+eJw0T7FaTCrI/ZP68c/0oUSUin0uWpiFuIOhidQns/BktplglCqQ0WM8cgk+uef09KvLHrO2uXWPqC1hhkIOy+ijJXn/HHzgH1QeZ45JrOVvSpJAGSMcjNNtdE1r/fPK9h01y2jspPvF6i02S2hUtvW4QGIY8hkEZwODxx286z/AK516PW9dlurZi0IjSISYI8XaPxEED1Pl2AobklyaaZ81ndyJWJRf4Bs7I5JrxmuUqVAf//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data:image/jpeg;base64,/9j/4AAQSkZJRgABAQAAAQABAAD/2wCEAAkGBwgHBgkIBwgKCgkLDRYPDQwMDRsUFRAWIB0iIiAdHx8kKDQsJCYxJx8fLT0tMTU3Ojo6Iys/RD84QzQ5OjcBCgoKDQwNGg8PGjclHyU3Nzc3Nzc3Nzc3Nzc3Nzc3Nzc3Nzc3Nzc3Nzc3Nzc3Nzc3Nzc3Nzc3Nzc3Nzc3Nzc3N//AABEIAF8ASQMBIgACEQEDEQH/xAAcAAABBQEBAQAAAAAAAAAAAAAGAAMEBQcBAgj/xAA5EAACAQMDAgUBBQUIAwAAAAABAgMABBEFEiEGMRNBUWFxIhQjMoGRBxVisfEkQlJyodHh8DOCwf/EABkBAAIDAQAAAAAAAAAAAAAAAAEEAAIDBf/EACARAAIDAAICAwEAAAAAAAAAAAABAgMRBBIhMSIyQRP/2gAMAwEAAhEDEQA/AMNpUqVQgqVKlUIeo43kdUjUs7EKqqMkk+QFHOnfs01JoEm1mddODjIiKb5ce4yAv659RRH+yPpyC0sf3/eqpupci0DD/wAS9t3yeefT5q/1S+MpaOQn5Jro8Thqz5T9C9lrTyIDT9A6aAVhv7oP5MUVh+nH86Hdb6Rv9MiNxEVu7UDcZIhgqPVl/wDoyPetGsVmu76K3tY2lldsBV9PM/HvUvqKWzs751tL6zKISCI9zuxA/wAWNox6A9vWtLuPR26x8MMJTa0wylRH1hpEdlPFeWkYS3uc5RRwjjuB6A9x+Y8qHK5k4uEnFmyerRUqVKqhFSpUqhDdjdJp+lQwQ/SIIViUeoUAD+VR7TTTfWp1PVb+PT7BmKxySAs8pHcIg5b5/wCapdHkfqCLS4o3JkuQkTMO4cDDk/oW+CKvde8CS5dpCqxQJGluGP0RRHHhNnt4ZOUfz3c89q6tvKfWEIfphCrW2yVban0/p1hdranVWFxtje78KPAXOdgweA2ORnJx7UKa5JaTXrS2MxaGQ5Csu0ofcZPvXnVriO3trdSpQmaQbGwGwuAQw8irbl98Z86ory8X6SpwayhKPme6zWSaXXB/qFxPolzG5yYtkq/5gwX+Tmger/U7phpb7m+q6kCqP4F5Y/G7aP8A1NUFK3z7z0kViFTttBLc3EUECF5ZXCIg7sxOAKvukekL3qdrh4J4La1tseLPPnAJzgADueKn6r0pq3R11a6pvhubeGVJI7mHJQMDkBgcEZ/Q+tUUJZ2zwWOXX7OdetoGkRLe5kQZeC3kLSL+WAD+RNDxsZI5DHLG6OpwyOpDKfQg9q2HR9Vstaie5sWkWVDvltGJR8k4AJ7FRnuPbtS6q0T972738MJS9t0O4sABcIBngZzkDJz6celO28SHTvU9QcAPonXLnpbVo7pIfHt9w8SL+8O2WQns2Mj3B+CCW2ha90+KSyuo7uO3M+cALiKXkxOuS2M7iCQO5x2Boejs/uyRIg7firwsDLMAsoVhyHHGPikJVt+U8DFpe1pC1u4llvUiaQyzKoRI1JYooGFUdzUOaEwL4mos0IAyIe0r+20/hH8TD4DdqspnvpI2/tl0QR9WbhsH8s1R3NsFHFW+qxAb16RL26e7m3sAqqAqIv4UUdgP+88k8mo9OSJtNeKoANP2e9TQaN9q07U940+8ZWMqLuMLjjOByQQSCBzwK1e0vJxbi5sZIri1uJhGsseGVowu4Aenpg85HtXz9bKOKKNHvL3R5mm0yWS0mYfWy4O4eWQRg8+opujkOC6taiyYeT/upLw3a21zpl0HISSzZUU/IIKkEe3PuKvHtZNRvrHUbSf7htom52s2ByADx5AYGSD6ZoQsOoNQlISWxsJTIDI5ijO5do4YhW4x8fFFOn3Ju9LiuPBit5NPkaK5gVPqj5yuFyccZyf4WOaejdUvosCQGsdAeS4i+xtuDMy+HM2/AJB+k54yfzwfSuXXT1lfhH0lvAkbb9xd7Azj1Vh7eo5FXGsyLBbtqkdr9qe3iRpmeY72U/3hgABgTjt2zVPGsd7aTXWgyS3AZwGWSImSNQFwADwBjnJJGeM+k6Uz8emTAe1bp6/05pnntphEGIMojPhY/wA2MY/2oau7RRG7qVYKcHB7VqGn61cW93Kt4Wlt4l2neRh1wcgDtngHv8ZyKjTaJ0xq26Fbe40+bO1/BLKEbOF3q4IGfQUvZxJr15BhjN1HgkAVE2e1F/WnT9z09eJHMwmt5kJtrgLtEgBwcg8hhxx7j1oV8P8AipCSx4VO25wwxV9YLJd5jRyCQWKjJzgccf8AcUOQn6u+KvNNuxZq7wyAzMMDK+XnVoBQQ6Csq3K/2mCzYx7o5biUxjyPkCexz25GRRN09c6bp93qVxJqXg29xELZXkb6mfIPi8H8IIPcZAfJxzQZZQK9rLLMxiaPDAFeHz6Dj5+KciYvG6Bvo4JHkecZ/wBafrgmWNUR5tOka0kuW2Od7SbN/HfspHGCcds+WcVA1fpea4u11nRhJb3UcZdoY1ERdhyCoB8/MYGf1qv0S7tOoIYbCZrmO8trYKYwfu51QYznybHPyPmpenauSubyH7ODiNJS6+XO3nggMxzgD29tJQ1BKG36rZIPs+tRu4Vzia3hjyrcA5TgNkD5HPfOA9a3WjySyy22tWqKypHLDqDGKUYxnljg9vImiK/0rS9Ynjury3igu5y338ZHhysMZ3Jnnv3ByO/PIrNOqtMuNNvTDPHDGFONiPuWPPOAcDI5HOORjucms3bZUBlh+0PqHTdRsbPSdPnFz9mcu0yriNfpKhU9fUkYHA784z7NOTvknH+lMbz7UhZJylrKsbBwakwTbT+VRa6DiqJ4AvbS5XY+5vqwMbm8h5Y/3qz0+eJw0T7FaTCrI/ZP68c/0oUSUin0uWpiFuIOhidQns/BktplglCqQ0WM8cgk+uef09KvLHrO2uXWPqC1hhkIOy+ijJXn/HHzgH1QeZ45JrOVvSpJAGSMcjNNtdE1r/fPK9h01y2jspPvF6i02S2hUtvW4QGIY8hkEZwODxx286z/AK516PW9dlurZi0IjSISYI8XaPxEED1Pl2AobklyaaZ81ndyJWJRf4Bs7I5JrxmuUqVAf//Z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8" name="Picture 10" descr="http://img.sci-lib.com/2009/12/14/b_459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89859"/>
            <a:ext cx="2924944" cy="3805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12" descr="data:image/jpeg;base64,/9j/4AAQSkZJRgABAQAAAQABAAD/2wCEAAkGBwgHBgkIBwgKCgkLDRYPDQwMDRsUFRAWIB0iIiAdHx8kKDQsJCYxJx8fLT0tMTU3Ojo6Iys/RD84QzQ5OjcBCgoKDQwNGg8PGjclHyU3Nzc3Nzc3Nzc3Nzc3Nzc3Nzc3Nzc3Nzc3Nzc3Nzc3Nzc3Nzc3Nzc3Nzc3Nzc3Nzc3N//AABEIAGEAfAMBIgACEQEDEQH/xAAcAAACAgMBAQAAAAAAAAAAAAAFBgMEAAEHAgj/xABAEAABAwMCBAMFBQUGBwEAAAABAgMEAAUREiEGEzFBUWGBFCJxkaEVMkKxwQcjM4LwJENSctHhFiU0YnOEsgj/xAAaAQADAQEBAQAAAAAAAAAAAAACAwQBBQAG/8QAKxEAAgIBBAECBQQDAAAAAAAAAQIAAxEEEiExQRNRFCMycbEiYZHBBTOB/9oADAMBAAIRAxEAPwBQisPSHktMBSnFZwnPlmjLXD9yyQuGoKBxgKG5+dL5WB1qwy4FIDKSN9ztXeLY6kCjMJzbHNYj89xnSjrnI8cfnUEZgMoBXurPeoSrbS2cY6471YUVOICQSTSgcnJjSAOoSSG+WF4wR37V6Sw0pClpAz4eNV29SGSgnI6HbpWi6oIUhIp6PjxEMsHOAreKQMZqB95LenAzgbg9CaY2OF7q9GElSWYqF/d9oXpUoeOME4374qM8OwG0cy53FSlnBDcVO2P8yh+lYdQohLo7bOcRdafKz0+VW0qUofdOKcbTY7U9EW5AsT8tCDgvOvqyT6ED5CrENVpWtUVuzsBxIOtKmwsj4lWcVnxJK/SZh0H68bgIiBs6wQDmiaQ6Y4SpbaRnISSM02TOEbdLk62HFRcDJQ1hSFeaT2FVnbQmIgtt2tp1IO6nMrJ889vTFJGoQ8ARq6Ozz1FyOwpw6gAcddxV5+KpLWVNgd6kcixyce/C8sa0/Xf6mqs5iW22paDzmgN1tHOB5jqKSze8L0WWDn0++EtDJP8A2962WWG/dc1uK7lCgB6bVWiS+VLQ4snRuCfAEYzU60aVEcxPkdQ3HjWgjHME5i+06lVSpVy0lQPvHpQptRClVKqTv9K1XyOYeADDsNzmKGk5Pcd6KNoGBnao+E+FpdxYRcJchEGEvdta0lS3B4pTtt5kjyzTUw5ZLS4OS17W9v8AvJScgHySNvnmn1OrcLyYZodhuPAgi12e4XJzTBiuvI/EsDCR/MdvrTlauHI1iBmzylb6RnUr7jZ8E56nz7Vcs9/lXBBW66Y8RKsAtJBBIGcdNu3zqDiiCJWlcWa847o5g1glCh3GodPypVm9n2NwINbU1NycmW5sC3OR25F4eLiXT7raXFJGryxv4Uk3rhuU3JHsOl1oqGttLgUtsE98dRv8fHxpglCQuFgFxTwi64wxnQs7Y/8Ao0p2njaUxcWYEpbXLUpSJDzjYJBO2ScdBTRWa6y4OcQ6GtutO1o2sSPstcVmGGXIzaP3+Dtp79enUUMN5h3Ka81BghDz4Kea4v3gcHYkbYqndZdutsNapDqtYGhSW8KCskY079Opz6UvwWJLcxyM3OCFrQCjSrSHO/WqkpV03r3IAFFuG/eNVo4jFvaRDNs9pWjYj/AobdOtMz96kw4jcgR0CM57xSpXvjfuO2POlqTDEaKZ8ZS/ayn3teDrWRgqSfnmkyzXN+T7e0gKfWAC2CT7xzv9N/Sl2U1sPUx95Rp/ULlE5Hc6WiTa7spSFsllS07KHT/ag8+zu29/mxngUJxhWvrn+ulLUC8yGprLwQkLaOAg7JHxpseWZVhcnJBQ2sZUkZICgd8eW2cdqRZQKzjwZZXYX+4le4cPMXiFrabbjzkjOpIGFf5sdc+NIjjLjDq2nUFLiFFKknsR1FPNhcW3OhutuamnTpWcg9+nlQG7qRLukqQlPuuOqUn4ZwPpU4pZGK+InVMvDeYhFQS55Z3q1YrQ7fr0zbWCUhxWXnB/dN/iUfTp54FXbNaUT5jpkrLcZpOt1Sep3wEjzP8ArXQOFwVMOsWmKzHaQNJIwPMFajuo9euaTZvAO0R1NSuMscCMjljauEMNtSxHiNYZZQ2jOEgdOowBtS1P4Uf5MlNukKeksDOFAALHkc0RTcJVjtKEqLb37xZcSpOoOZOAc9gAO3cGvP2o49FjSVxE81KtYwCG3ABnVsdlDHrTa1soQMPMC57LXOD+kdQZwPcgLVNblsqCI7xKwQT1ABynx6/0KsM32ZdYD0eOttllJwAlIQps9wPI1qHFbTe8Nq5MK9s8pzG+hYBUg+f4h/KKRZryLdf5IDjqG2nFIWhScEkHGPzro1hHXd54Mm09Qe5s+ROi2fiNdinxYkxBkMSB+6Upespz2B6bbile5R4v/EcqBcGksqUtSuekYBBJwSKMcOOw78xHckEsrtjrRacySVoz39dO+DjPnXv9qTHMmMTYjjakoHLcKcas52oC4Z2RVwfP/JVVWlGpTJ4P9xN4ptkq2OtLUUvx3GsNLBByAQPnU/tDEO2RwtvLziSnmH8O/Qj6586uIlNLjrs8gpdaWlTyVYyUOJGdviAR6iouPWmfbmRbmFiOUpJbIO6sbn1o9FaQCvtD19AOoQN5hDhl9U+LOtEx4AJZVIiKUrIbXgjA36EH6UE4TS7C4pZgTVLinWUEgfcc6Anyojwy27r58hjlNsY05GkKAPj1IHWvHFUR12cZbKFFxSGnQcbgcpA3qatzY71Ho/mdK+hdOVtTs8GSTLU6IsyTpOuIv746K3wR6fpTFwpKW/YLgwXCVjBCSMjCtjgetUliS7bUMsIUQ5H99OnPLXjf54o3wPEWu0yHVDlgIKB2JNM1T/JBPuJz9PWVtdT4lCwweS4j38HmZA7DG+aDTFtqlOqZwGyslI8s0furybVb3GkqJkyElKUjqlB+8fXp86UlFWen1pQbOWkWuO9wB4kdni82wy3E/wAVclKM+QTt9SaZXnHrFCREiNkJ250hJ3WogE+YGDtVPgZDEq0XKKvHMDqVJP8AKQPyNH+I5xY0MmM2tC2EKH7vuBvv1PhS92NyjuULWzen7SESWptngoUyoLaJw5nBVnOT8wPrQC9S48afKCWi2uMoFtZXkOdNyPOrlpuaZNwWtay02UBtspHuNr3KdQ8DQPjx9tziNMxIB5icLa8Ck4PoaYWDUkJ4m00kasI/nMNQOJLO8wyyIzqZbKA6hDa9La1Z3BKs49O1KfF0hdyv8xRhpYX/AHiQc7jv+VWlnX7NcLUhjmjSVMKbOUY2+BG1G+KbT7VZhdYbfL5qsyG076MjbPrkelO0VqHg9xWrp+Gu3LnEG8FOSRInrStCWmoiVaT460/71Z43UVsW+ZFe5i3c8zUQcZ3GR33JPyrxwC24GpKAW23HG1IKVjOtOM4HqB8qJXq2wBatCV61MrIaKsjLeAUZ89O3xSaBLcXWY7lt+nIalz1xI+EbPbp7kd959GonDjLKSCnIO5z2z4Ua4ysXO+z0xtLL4jklpYA1Y6HJPUdKqcBOMMXVhv2XCHtSVLSTsMYzjypp4mgKluh1talLQpOVPYGnwxnrv/pSa7dlko/yAJvrMXWLA+i3Rnbk4Cp7YgKydI8Pj0q9dLRNvCnZNuiEatLa0oUMABIBBBx4UwMhLr0ZqYy4httpICtglZB7jsOtbvXELsCylUb3ZMh4R46uoT1yrw6fUipBqPSLWLD1jNaACOoPiW9nQORz4w5Qb1aVAqAPUjHU/lip7mfsqCEWaG9MkLTkqKcJTnoT0z16D1pNhSLy5IXLbvVwXMZWFYW6SCjY5050439K6LaOJl3WJHTH9kTOcbSvlrdxkEA5Cep6nvtikfEs3DSJ92Sw8zm6rJxJPkOuG3vvvK3WpSkD8z+VBLzGnWqZ7NcWVMv6ArQSDsenQ19AR5QyhmUpluSR/DDgJPmB18a4p+2R8t8Y6QM/2Vv9apGpZuCJGah3BfAswR7u5GcJSiThKVdtYzgeoJ+lO9+Klw1RUI/f9W1eKT2+Od65dyS2oKBIUkggg4IPYjzp94e4kbuRjw7opCJqFf2eQoe6s/4VDxOcefkcZ6D0Mjerj7xlepBX0/4ivZXpC5zkNaTpWdK29gQQdjj45opxFbETJ3tEeGtatPZWrPiQKMcRssCczLdhohyEJ0h9tJUhWPIb5/KvEG421SSUPJS5qwpDiSlOPHURtv22pNZYZwODL2YZWzyPEXOE4TrVxLwkKjlLnLVqHY98elNVrajy7ndrW2SpDIKinpqGk4x47gfSrMK1tNzStppQ1kkqX0GR1+AzQ6XAkxOIly46S+SOW4lH4hgZ/ryqOq4I5lGtpF6rt9pWscP2W8NPSELUhklWDnrvjPlmjrizKuSYklDQ50bfokBQUopHgNjiiyrPGZjsSnueSpGSlwgacYwDnG3r4daCz5NrjSH5F0vEJsue/wApDqVqwPIb/IVgtxaXhM1dlSqx6EJymmrHFSm2MBcpKdKUJxlXhuDsNtzkfWoYE5NhtapHEktISoEAurIUSd8JT+M9elIF8/aAI7KmOF4/s4zgzXkguH/Inon4nPwFJKp0qfLVJuEl6S8rYuPLK1Y8Mnt5UQ9RuDxn+ZLdqUxgc/vOp3n9pkJTBZt8N10I/huPJCED4gElW/wofw8q5cScLXW5OvuSJMS4tuEY6I0fdSB0A2OB51ztzUCpI6V2L/8AP4UqxXtKNJUZaPv9PuCvXVKKiJN67EiVbdKYVDcEJC9KiUhR06vAfTtnp1rTcUNSFtoQ+44pKVBa29KWgBtpVj12J3JyRRq/8NFiUu52RUZTiCoyYzCjpCe5HgfLv6bA4MxuaqO++yBJLpSywtwFQQDjWO33dyR3OKlrxja3cVbuzuXr8R24du9tkyRDmMoEgKCEyCAA651KTjHvbZ6Y9dq51+2jJ4y/9Vv9atXsC1LfVHeaSotq9lisDCuao5U4d/XO2N/Ggn7UZch2+QXZiD7Q5bWFO6RgaiDmm1L83bAZ/l74Kc1FYyajfyFAkZ+FWigEggjfxqtIUEH3j8K+kFoC5kYQ7sCFGOMJ8FsR3iibGwBokjJ9Fdfnmh0rjNxBV7HaYjCidytanPptQx/C9ife7CpITNt0u/aMR17SNWpuRyykeQxua5N5DtuUTo1uyrjMvN8cX5KQG5LaAfwoZSB+VFI3F9/ftyVIllsrUQp1hpsKBOyQNs5JNLbC7Ly0hy2zSvoSmaAD6aD2q0l+wtttAWyaVJwTiZjceG3rXlrB52xb2tnuQ3Bi+znuZdGrpKdA1JEhLjhx5A/HtURt1xxy0WyYFf8AgUCenl5irzt4t60n93dUrCcNn7SPuHO56eG3rXv7WgKGUt3cEDY/aatvp8KMsTwBAXI7gJdtuCwNNtmEYznkL/0qVmBcWUe9bZZT0VqZUMH5edHWrvBBCmG7m2M7pVcCoEeHTx3r27doDrhdcReU5PvaLjk4x8P6/LApUZmM2TiUI8G4IWhYtckKI0hC2VHP08q6R+x2bF4egXVm6B+Ot2SlaU+zOK6JAPRJrnwvkMZy1dFJAOP+YnKe2RtVyHeICm1Dl3U61b6rgTt2HT4fKtsHqrsxAU7eZ3RPFdgUcIkOErHaI7vn+SkTiG3WGa+qVZ7suIHDlbZhvFBPiMJ260iyprHLIZFxQ9pwh03BagFeOP0zQpyVNGlHtsoHvh5Xb1qVtBkYaPrvwcidHsdiskacly53hT6W1ajHagupCiP8Xu74pY/a3Mj3Xi3n25SnWkxm0E6FJIO5wQQD0IpZelTnAcT5WM5/jqH61EFrXlTzinFnqpZyTt4mvV6UUnInrLTYOYaX99HxqnN/St1lXr/riV+qV1dU+lbPT1rKypRHHuV/xmtHoa3WU9Oop+5Cn74qfsfhWVlIX6oR6mM9KlT91fw/WsrKaeovzKzf/UJ+JqzE/g+tZWVifXMbqXf7j+eonPv+lZWU6yCkrfhNRisrKnt6jFn/2Q=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302" name="Picture 14" descr="http://elementy.ru/images/news/mitochondria_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158" y="6424017"/>
            <a:ext cx="3494625" cy="271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077072" y="5691482"/>
            <a:ext cx="26268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в митохондриях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484687" y="2110472"/>
            <a:ext cx="24011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в </a:t>
            </a:r>
            <a:r>
              <a:rPr lang="ru-RU" sz="2400" dirty="0" smtClean="0">
                <a:solidFill>
                  <a:prstClr val="black"/>
                </a:solidFill>
              </a:rPr>
              <a:t>хлоропластах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475935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Администратор\Desktop\Безывп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02867">
            <a:off x="4267271" y="5585016"/>
            <a:ext cx="2482817" cy="81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0648" y="14432"/>
            <a:ext cx="62646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РНК- </a:t>
            </a:r>
          </a:p>
          <a:p>
            <a:pPr algn="ctr">
              <a:spcBef>
                <a:spcPct val="0"/>
              </a:spcBef>
            </a:pPr>
            <a:r>
              <a:rPr lang="ru-RU" alt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рибонуклеиновая </a:t>
            </a:r>
          </a:p>
          <a:p>
            <a:pPr algn="ctr">
              <a:spcBef>
                <a:spcPct val="0"/>
              </a:spcBef>
            </a:pPr>
            <a:r>
              <a:rPr lang="ru-RU" alt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кислота</a:t>
            </a:r>
            <a:endParaRPr lang="ru-RU" alt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38920" y="1953424"/>
            <a:ext cx="50445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 нуклеотида в РНК</a:t>
            </a:r>
            <a:endParaRPr lang="ru-RU" alt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 descr="C:\Users\Администратор\Desktop\всмвывым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896" y="2819962"/>
            <a:ext cx="3021237" cy="2621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Users\Администратор\Desktop\ывавыапвп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117" y="6546989"/>
            <a:ext cx="2335360" cy="2226012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0" name="Picture 3" descr="C:\Users\Администратор\Desktop\Безывп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16687">
            <a:off x="2080275" y="5932347"/>
            <a:ext cx="1437259" cy="86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Администратор\Desktop\Безымянный.pngвапва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819962"/>
            <a:ext cx="2514867" cy="297617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Администратор\Desktop\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481" y="7614204"/>
            <a:ext cx="1452969" cy="1423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46360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598343"/>
              </p:ext>
            </p:extLst>
          </p:nvPr>
        </p:nvGraphicFramePr>
        <p:xfrm>
          <a:off x="1" y="827584"/>
          <a:ext cx="6858000" cy="71589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73015"/>
                <a:gridCol w="3284985"/>
              </a:tblGrid>
              <a:tr h="29900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Признаки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Их характеристика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65131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Строение макромолекулы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1012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Мономеры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55337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Состав нуклеотида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65131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err="1" smtClean="0">
                          <a:effectLst/>
                        </a:rPr>
                        <a:t>Местонахожде-ние</a:t>
                      </a:r>
                      <a:r>
                        <a:rPr lang="ru-RU" sz="3200" dirty="0" smtClean="0">
                          <a:effectLst/>
                        </a:rPr>
                        <a:t> </a:t>
                      </a:r>
                      <a:r>
                        <a:rPr lang="ru-RU" sz="3200" dirty="0">
                          <a:effectLst/>
                        </a:rPr>
                        <a:t>в клетке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47489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Функции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32656" y="54169"/>
            <a:ext cx="652534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Характеристика РНК</a:t>
            </a:r>
            <a:endParaRPr kumimoji="0" lang="ru-RU" alt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3205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009976"/>
              </p:ext>
            </p:extLst>
          </p:nvPr>
        </p:nvGraphicFramePr>
        <p:xfrm>
          <a:off x="1" y="1187624"/>
          <a:ext cx="6858000" cy="77048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36911"/>
                <a:gridCol w="4221089"/>
              </a:tblGrid>
              <a:tr h="495153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Признаки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Их характеристика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2114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Строение макромолекулы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Одинарная полинуклеотидная цепочка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5153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Мономеры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</a:rPr>
                        <a:t>Рибонуклеотиды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73131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Состав нуклеотида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Азотистое основание( </a:t>
                      </a:r>
                      <a:r>
                        <a:rPr lang="ru-RU" sz="1800" dirty="0" err="1">
                          <a:effectLst/>
                        </a:rPr>
                        <a:t>аденин</a:t>
                      </a:r>
                      <a:r>
                        <a:rPr lang="ru-RU" sz="1800" dirty="0">
                          <a:effectLst/>
                        </a:rPr>
                        <a:t>, гуанин, </a:t>
                      </a:r>
                      <a:r>
                        <a:rPr lang="ru-RU" sz="1800" dirty="0" err="1">
                          <a:effectLst/>
                        </a:rPr>
                        <a:t>цитозин</a:t>
                      </a:r>
                      <a:r>
                        <a:rPr lang="ru-RU" sz="1800" dirty="0">
                          <a:effectLst/>
                        </a:rPr>
                        <a:t>, </a:t>
                      </a:r>
                      <a:r>
                        <a:rPr lang="ru-RU" sz="1800" dirty="0" err="1">
                          <a:effectLst/>
                        </a:rPr>
                        <a:t>урацил</a:t>
                      </a:r>
                      <a:r>
                        <a:rPr lang="ru-RU" sz="1800" dirty="0">
                          <a:effectLst/>
                        </a:rPr>
                        <a:t>), рибоза и остаток фосфорной кислоты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2114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Местонахождение в клетке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Ядро, цитоплазма, рибосомы, митохондрии, хлоропласты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99125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Функции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Информационная и транспортная РНК принимают участие в синтезе белка.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effectLst/>
                        </a:rPr>
                        <a:t>Рибосомная</a:t>
                      </a:r>
                      <a:r>
                        <a:rPr lang="ru-RU" sz="1800" dirty="0" smtClean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РНК образует рибосомы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-125343"/>
            <a:ext cx="68580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Характеристика РНК</a:t>
            </a:r>
            <a:endParaRPr kumimoji="0" lang="ru-RU" alt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1932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0648" y="249257"/>
            <a:ext cx="6597352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i="1" dirty="0">
                <a:solidFill>
                  <a:srgbClr val="FF0000"/>
                </a:solidFill>
              </a:rPr>
              <a:t>Домашнее задание: </a:t>
            </a:r>
            <a:endParaRPr lang="ru-RU" sz="5400" b="1" i="1" dirty="0" smtClean="0">
              <a:solidFill>
                <a:srgbClr val="FF0000"/>
              </a:solidFill>
            </a:endParaRPr>
          </a:p>
          <a:p>
            <a:endParaRPr lang="ru-RU" sz="5400" b="1" i="1" dirty="0">
              <a:solidFill>
                <a:srgbClr val="FF0000"/>
              </a:solidFill>
            </a:endParaRPr>
          </a:p>
          <a:p>
            <a:endParaRPr lang="ru-RU" sz="5400" b="1" i="1" dirty="0" smtClean="0">
              <a:solidFill>
                <a:srgbClr val="FF0000"/>
              </a:solidFill>
            </a:endParaRPr>
          </a:p>
          <a:p>
            <a:r>
              <a:rPr lang="ru-RU" sz="4400" dirty="0" smtClean="0"/>
              <a:t>изучить </a:t>
            </a:r>
            <a:r>
              <a:rPr lang="ru-RU" sz="4400" dirty="0"/>
              <a:t>параграф </a:t>
            </a:r>
            <a:r>
              <a:rPr lang="ru-RU" sz="4400" dirty="0" smtClean="0"/>
              <a:t>1.6., </a:t>
            </a:r>
            <a:r>
              <a:rPr lang="ru-RU" sz="4400" dirty="0"/>
              <a:t>таб. </a:t>
            </a:r>
            <a:r>
              <a:rPr lang="ru-RU" sz="4400" dirty="0" smtClean="0"/>
              <a:t>в </a:t>
            </a:r>
            <a:r>
              <a:rPr lang="ru-RU" sz="4400" dirty="0"/>
              <a:t>тетради; подготовить сообщение или презентацию  о витаминах ( по желанию)</a:t>
            </a:r>
          </a:p>
        </p:txBody>
      </p:sp>
    </p:spTree>
    <p:extLst>
      <p:ext uri="{BB962C8B-B14F-4D97-AF65-F5344CB8AC3E}">
        <p14:creationId xmlns:p14="http://schemas.microsoft.com/office/powerpoint/2010/main" val="3291644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2656" y="184736"/>
            <a:ext cx="61926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Цель урока: </a:t>
            </a:r>
            <a:r>
              <a:rPr lang="ru-RU" sz="4000" dirty="0"/>
              <a:t>изучение строения и функций нуклеиновых кислот.</a:t>
            </a:r>
          </a:p>
        </p:txBody>
      </p:sp>
      <p:pic>
        <p:nvPicPr>
          <p:cNvPr id="4" name="Picture 4" descr="C:\Users\Администратор\Desktop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80" y="7164288"/>
            <a:ext cx="1714500" cy="1679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Users\Администратор\Desktop\image0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192" y="2123728"/>
            <a:ext cx="1584176" cy="1736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6632" y="3347864"/>
            <a:ext cx="66247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Задачи:</a:t>
            </a:r>
          </a:p>
          <a:p>
            <a:r>
              <a:rPr lang="ru-RU" sz="2400" i="1" u="sng" dirty="0"/>
              <a:t>Образовательная: </a:t>
            </a:r>
            <a:r>
              <a:rPr lang="ru-RU" sz="2400" dirty="0"/>
              <a:t>показать взаимосвязь строения и выполняемой функции на примере нуклеиновых кислот, входящих в состав клетки.</a:t>
            </a:r>
          </a:p>
          <a:p>
            <a:r>
              <a:rPr lang="ru-RU" sz="2400" i="1" u="sng" dirty="0"/>
              <a:t>Развивающая:  </a:t>
            </a:r>
            <a:r>
              <a:rPr lang="ru-RU" sz="2400" dirty="0"/>
              <a:t>формировать умения выделять главное, анализировать, устанавливать причинно-следственную связь.</a:t>
            </a:r>
          </a:p>
          <a:p>
            <a:r>
              <a:rPr lang="ru-RU" sz="2400" i="1" u="sng" dirty="0"/>
              <a:t>Воспитательная: </a:t>
            </a:r>
            <a:r>
              <a:rPr lang="ru-RU" sz="2400" dirty="0"/>
              <a:t>ответственное отношение к выполнению полученных заданий.</a:t>
            </a:r>
          </a:p>
        </p:txBody>
      </p:sp>
    </p:spTree>
    <p:extLst>
      <p:ext uri="{BB962C8B-B14F-4D97-AF65-F5344CB8AC3E}">
        <p14:creationId xmlns:p14="http://schemas.microsoft.com/office/powerpoint/2010/main" val="1200605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1033" y="0"/>
            <a:ext cx="57599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Проверка знаний: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3270" y="1547664"/>
            <a:ext cx="6480720" cy="7448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 smtClean="0"/>
              <a:t>Какие соединения являются мономерами молекул белка? (глюкоза, глицерин, жирные кислоты, аминокислоты)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Сколько из известных аминокислот участвуют в синтезе белков (20, 23, 102)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Какая часть молекул аминокислот отличает их друг от друга (радикал, аминогруппа, карбоксильная группа)?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Посредством какой химической связи соединены между собой аминокислоты в молекуле белка первичной структуры (</a:t>
            </a:r>
            <a:r>
              <a:rPr lang="ru-RU" sz="2000" dirty="0" err="1" smtClean="0"/>
              <a:t>дисульфидная</a:t>
            </a:r>
            <a:r>
              <a:rPr lang="ru-RU" sz="2000" dirty="0" smtClean="0"/>
              <a:t>, пептидная, водородная)?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В каких органеллах клетки синтезируются белки (хлоропласты, рибосомы, митохондрии, ЭС)?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Для какой структуры молекулы белка характерно образование глобулы (первичная, вторичная, третичная, четвертичная)?</a:t>
            </a:r>
          </a:p>
          <a:p>
            <a:pPr marL="342900" indent="-342900">
              <a:buFontTx/>
              <a:buAutoNum type="arabicPeriod"/>
            </a:pPr>
            <a:r>
              <a:rPr lang="ru-RU" sz="2000" dirty="0" smtClean="0"/>
              <a:t>Какие структуры молекул белка способны нарушаться при денатурации, а затем вновь восстанавливаться (</a:t>
            </a:r>
            <a:r>
              <a:rPr lang="ru-RU" sz="2000" dirty="0" smtClean="0"/>
              <a:t>первичная, вторичная, третичная, четвертичная)?</a:t>
            </a:r>
          </a:p>
          <a:p>
            <a:pPr marL="342900" indent="-342900">
              <a:buFontTx/>
              <a:buAutoNum type="arabicPeriod"/>
            </a:pPr>
            <a:r>
              <a:rPr lang="ru-RU" sz="2000" dirty="0" smtClean="0"/>
              <a:t>Каковы главнейшие функции белков (строительная, каталитическая, двигательная, транспортная, защитная, энергетическая)?</a:t>
            </a:r>
            <a:endParaRPr lang="ru-RU" sz="2000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64704" y="923330"/>
            <a:ext cx="5112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ВЫБЕРИТЕ ПРАВИЛЬНЫЕ ОТВЕТЫ: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00216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8760" y="323528"/>
            <a:ext cx="51058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Эталон работы: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2736" y="2123728"/>
            <a:ext cx="468052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1.Аминокислоты</a:t>
            </a:r>
          </a:p>
          <a:p>
            <a:r>
              <a:rPr lang="ru-RU" sz="3600" dirty="0" smtClean="0"/>
              <a:t>2.20</a:t>
            </a:r>
          </a:p>
          <a:p>
            <a:r>
              <a:rPr lang="ru-RU" sz="3600" dirty="0" smtClean="0"/>
              <a:t>3. Радикал</a:t>
            </a:r>
          </a:p>
          <a:p>
            <a:r>
              <a:rPr lang="ru-RU" sz="3600" dirty="0" smtClean="0"/>
              <a:t>4.Пептидной</a:t>
            </a:r>
          </a:p>
          <a:p>
            <a:r>
              <a:rPr lang="ru-RU" sz="3600" dirty="0" smtClean="0"/>
              <a:t>5. В рибосомах</a:t>
            </a:r>
          </a:p>
          <a:p>
            <a:r>
              <a:rPr lang="ru-RU" sz="3600" dirty="0" smtClean="0"/>
              <a:t>6. Для третичной</a:t>
            </a:r>
          </a:p>
          <a:p>
            <a:r>
              <a:rPr lang="ru-RU" sz="3600" dirty="0" smtClean="0"/>
              <a:t>7. Все, кроме первичной</a:t>
            </a:r>
          </a:p>
          <a:p>
            <a:r>
              <a:rPr lang="ru-RU" sz="3600" dirty="0" smtClean="0"/>
              <a:t>8. Все перечисленное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716527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истратор\Desktop\220px-Friedrich_Miesch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662" y="2385138"/>
            <a:ext cx="3081338" cy="421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1188" y="1519478"/>
            <a:ext cx="41338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Нуклеиновые кислоты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" y="6804248"/>
            <a:ext cx="68579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Char char="-"/>
            </a:pPr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природные высокомолекулярные органические соединения, обеспечивающие хранение и передачу наследственной информации в живых организмах. </a:t>
            </a:r>
            <a:endParaRPr lang="ru-RU" alt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0223" y="2370067"/>
            <a:ext cx="3429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Открыты в 1869 году</a:t>
            </a:r>
            <a:r>
              <a:rPr lang="ru-RU" altLang="ru-RU" sz="2800" dirty="0" smtClean="0">
                <a:solidFill>
                  <a:schemeClr val="tx1"/>
                </a:solidFill>
              </a:rPr>
              <a:t> </a:t>
            </a:r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швейцарским биохимиком Фридрихом </a:t>
            </a:r>
            <a:r>
              <a:rPr lang="ru-RU" alt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Мишером</a:t>
            </a:r>
            <a:endParaRPr lang="ru-RU" alt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9298" y="5220072"/>
            <a:ext cx="3429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Впервые обнаружены в ядре («нуклеус» - ядро)</a:t>
            </a:r>
            <a:endParaRPr lang="ru-RU" altLang="ru-RU" sz="2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718" y="408310"/>
            <a:ext cx="68332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Сообщение учащихся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902670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696" y="421374"/>
            <a:ext cx="5786437" cy="70802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Нуклеиновые кислоты</a:t>
            </a:r>
          </a:p>
        </p:txBody>
      </p:sp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1" y="2214563"/>
            <a:ext cx="342899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ДНК – </a:t>
            </a:r>
            <a:r>
              <a:rPr lang="ru-RU" alt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дезоксирибо</a:t>
            </a:r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-нуклеиновая</a:t>
            </a:r>
            <a:endParaRPr lang="ru-RU" alt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кислота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33056" y="1998772"/>
            <a:ext cx="2924944" cy="13849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alt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РНК- </a:t>
            </a:r>
          </a:p>
          <a:p>
            <a:pPr lvl="0" algn="ctr">
              <a:spcBef>
                <a:spcPct val="0"/>
              </a:spcBef>
            </a:pPr>
            <a:r>
              <a:rPr lang="ru-RU" alt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рибонуклеиновая </a:t>
            </a:r>
          </a:p>
          <a:p>
            <a:pPr lvl="0" algn="ctr">
              <a:spcBef>
                <a:spcPct val="0"/>
              </a:spcBef>
            </a:pPr>
            <a:r>
              <a:rPr lang="ru-RU" alt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кислота</a:t>
            </a:r>
            <a:endParaRPr lang="ru-RU" altLang="ru-RU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85914" y="4094947"/>
            <a:ext cx="28932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Информационная</a:t>
            </a:r>
          </a:p>
          <a:p>
            <a:pPr algn="ctr">
              <a:spcBef>
                <a:spcPct val="0"/>
              </a:spcBef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(и-РНК)</a:t>
            </a:r>
            <a:endParaRPr lang="ru-RU" alt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95447" y="5830839"/>
            <a:ext cx="3429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Транспортная</a:t>
            </a:r>
          </a:p>
          <a:p>
            <a:pPr algn="ctr">
              <a:spcBef>
                <a:spcPct val="0"/>
              </a:spcBef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РНК (т-РНК)</a:t>
            </a:r>
            <a:endParaRPr lang="ru-RU" alt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27686" y="7090539"/>
            <a:ext cx="3429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alt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Рибосомная</a:t>
            </a:r>
            <a:endParaRPr lang="ru-RU" alt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РНК (р-РНК)</a:t>
            </a:r>
            <a:endParaRPr lang="ru-RU" alt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Администратор\Desktop\290px-A-DNA,_B-DNA_and_Z-DN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1" y="3779912"/>
            <a:ext cx="3339046" cy="4141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5110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4616" y="251520"/>
            <a:ext cx="61206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ДНК –</a:t>
            </a:r>
          </a:p>
          <a:p>
            <a:pPr algn="ctr">
              <a:spcBef>
                <a:spcPct val="0"/>
              </a:spcBef>
            </a:pPr>
            <a:r>
              <a:rPr lang="ru-RU" alt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дезоксирибонуклеиновая</a:t>
            </a:r>
          </a:p>
          <a:p>
            <a:pPr algn="ctr">
              <a:spcBef>
                <a:spcPct val="0"/>
              </a:spcBef>
            </a:pPr>
            <a:r>
              <a:rPr lang="ru-RU" alt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кислота</a:t>
            </a:r>
            <a:endParaRPr lang="ru-RU" alt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38630" y="1907704"/>
            <a:ext cx="47726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 нуклеотида в ДНК</a:t>
            </a:r>
            <a:endParaRPr lang="ru-RU" alt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Администратор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86325"/>
            <a:ext cx="2154661" cy="247478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Администратор\Desktop\Безывпымянны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661" y="4305441"/>
            <a:ext cx="784225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Users\Администратор\Desktop\Безывпымянны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103" y="4334816"/>
            <a:ext cx="784225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C:\Users\Администратор\Desktop\всмвывым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823" y="3628706"/>
            <a:ext cx="1769310" cy="1534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Users\Администратор\Desktop\Безымывмсфысянный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886" y="3519318"/>
            <a:ext cx="1426217" cy="1644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C:\Users\Администратор\Desktop\A4dn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23844">
            <a:off x="2646258" y="5768534"/>
            <a:ext cx="1718845" cy="319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35682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56210" y="8119187"/>
            <a:ext cx="63017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1953 г. – создание модели ДНК</a:t>
            </a:r>
            <a:endParaRPr lang="ru-RU" alt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00808" y="221025"/>
            <a:ext cx="35102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4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Модель ДНК</a:t>
            </a:r>
            <a:endParaRPr lang="ru-RU" altLang="ru-RU" sz="4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6" t="25781" r="21075" b="18527"/>
          <a:stretch>
            <a:fillRect/>
          </a:stretch>
        </p:blipFill>
        <p:spPr bwMode="auto">
          <a:xfrm>
            <a:off x="0" y="1261187"/>
            <a:ext cx="3851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9" t="35901" r="35760" b="33705"/>
          <a:stretch>
            <a:fillRect/>
          </a:stretch>
        </p:blipFill>
        <p:spPr bwMode="auto">
          <a:xfrm>
            <a:off x="2646371" y="3563888"/>
            <a:ext cx="4211629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717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388" y="467544"/>
            <a:ext cx="681861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Содержание </a:t>
            </a:r>
            <a:r>
              <a:rPr lang="ru-RU" altLang="ru-RU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altLang="ru-RU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altLang="ru-RU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altLang="ru-RU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spcBef>
                <a:spcPct val="0"/>
              </a:spcBef>
            </a:pPr>
            <a:r>
              <a:rPr lang="ru-RU" altLang="ru-RU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Содержание </a:t>
            </a:r>
            <a:r>
              <a:rPr lang="ru-RU" alt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alt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endParaRPr lang="ru-RU" alt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Администратор\Desktop\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12" y="5004048"/>
            <a:ext cx="3302081" cy="3839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2627784"/>
            <a:ext cx="66693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Комплементарность</a:t>
            </a:r>
            <a:r>
              <a:rPr lang="ru-RU" alt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это взаимное дополнение азотистых оснований в молекуле ДНК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28999" y="4788024"/>
            <a:ext cx="3429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Комплементарные структуры</a:t>
            </a:r>
          </a:p>
          <a:p>
            <a:pPr>
              <a:spcBef>
                <a:spcPct val="0"/>
              </a:spcBef>
            </a:pPr>
            <a:r>
              <a:rPr lang="ru-RU" alt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подходят друг к другу как</a:t>
            </a:r>
          </a:p>
          <a:p>
            <a:pPr>
              <a:spcBef>
                <a:spcPct val="0"/>
              </a:spcBef>
            </a:pPr>
            <a:r>
              <a:rPr lang="ru-RU" alt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«ключ с замком»</a:t>
            </a:r>
            <a:endParaRPr lang="ru-RU" alt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968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497</Words>
  <Application>Microsoft Office PowerPoint</Application>
  <PresentationFormat>Экран (4:3)</PresentationFormat>
  <Paragraphs>103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Гена</dc:creator>
  <cp:lastModifiedBy>Гена</cp:lastModifiedBy>
  <cp:revision>14</cp:revision>
  <cp:lastPrinted>2013-12-01T08:06:05Z</cp:lastPrinted>
  <dcterms:created xsi:type="dcterms:W3CDTF">2013-12-01T05:55:11Z</dcterms:created>
  <dcterms:modified xsi:type="dcterms:W3CDTF">2013-12-01T08:23:44Z</dcterms:modified>
</cp:coreProperties>
</file>