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5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21.11.2012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21.11.2012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21.11.2012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21.11.2012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5B106E36-FD25-4E2D-B0AA-010F637433A0}" type="datetimeFigureOut">
              <a:rPr lang="ru-RU" smtClean="0"/>
              <a:pPr/>
              <a:t>21.11.2012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21.11.2012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eg"/><Relationship Id="rId11" Type="http://schemas.openxmlformats.org/officeDocument/2006/relationships/image" Target="../media/image40.jpeg"/><Relationship Id="rId5" Type="http://schemas.openxmlformats.org/officeDocument/2006/relationships/image" Target="../media/image34.jpeg"/><Relationship Id="rId10" Type="http://schemas.openxmlformats.org/officeDocument/2006/relationships/image" Target="../media/image39.jpeg"/><Relationship Id="rId4" Type="http://schemas.openxmlformats.org/officeDocument/2006/relationships/image" Target="../media/image33.jpeg"/><Relationship Id="rId9" Type="http://schemas.openxmlformats.org/officeDocument/2006/relationships/image" Target="../media/image3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[gotowall.com]20120115_182533_282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714377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00034" y="642918"/>
            <a:ext cx="3714776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Часовня памяти 1812 года в Павловском Посаде. История создания и гибели.</a:t>
            </a:r>
            <a:endParaRPr lang="ru-RU" sz="2400" dirty="0" smtClean="0"/>
          </a:p>
          <a:p>
            <a:endParaRPr lang="ru-RU" dirty="0"/>
          </a:p>
        </p:txBody>
      </p:sp>
      <p:pic>
        <p:nvPicPr>
          <p:cNvPr id="6" name="Рисунок 5" descr="m01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596" y="2171667"/>
            <a:ext cx="2928958" cy="46863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5072066" y="2571744"/>
            <a:ext cx="328614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Gabriola" pitchFamily="82" charset="0"/>
              </a:rPr>
              <a:t>“ …</a:t>
            </a:r>
            <a:r>
              <a:rPr lang="ru-RU" sz="2400" b="1" dirty="0" smtClean="0">
                <a:latin typeface="Gabriola" pitchFamily="82" charset="0"/>
              </a:rPr>
              <a:t>Человек, который не знает своих корней, истории своей малой родины – это человек </a:t>
            </a:r>
            <a:r>
              <a:rPr lang="ru-RU" sz="2400" b="1" dirty="0" smtClean="0">
                <a:latin typeface="Gabriola" pitchFamily="82" charset="0"/>
              </a:rPr>
              <a:t>без</a:t>
            </a:r>
            <a:r>
              <a:rPr lang="en-US" sz="2400" b="1" dirty="0" smtClean="0">
                <a:latin typeface="Gabriola" pitchFamily="82" charset="0"/>
              </a:rPr>
              <a:t> </a:t>
            </a:r>
            <a:r>
              <a:rPr lang="ru-RU" sz="2400" b="1" dirty="0" smtClean="0">
                <a:latin typeface="Gabriola" pitchFamily="82" charset="0"/>
              </a:rPr>
              <a:t> будущего…</a:t>
            </a:r>
            <a:endParaRPr lang="ru-RU" sz="2400" b="1" dirty="0" smtClean="0">
              <a:latin typeface="Gabriola" pitchFamily="82" charset="0"/>
            </a:endParaRPr>
          </a:p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5000628" y="5380672"/>
            <a:ext cx="3596241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u="sng" dirty="0" smtClean="0"/>
              <a:t>Выполнила</a:t>
            </a:r>
            <a:r>
              <a:rPr lang="en-US" b="1" u="sng" dirty="0" smtClean="0"/>
              <a:t>:</a:t>
            </a:r>
            <a:endParaRPr lang="ru-RU" b="1" dirty="0" smtClean="0"/>
          </a:p>
          <a:p>
            <a:r>
              <a:rPr lang="ru-RU" b="1" dirty="0" smtClean="0"/>
              <a:t>Апраксина Елизавета.</a:t>
            </a:r>
          </a:p>
          <a:p>
            <a:r>
              <a:rPr lang="ru-RU" b="1" u="sng" dirty="0" smtClean="0"/>
              <a:t>Руководитель</a:t>
            </a:r>
            <a:r>
              <a:rPr lang="en-US" b="1" u="sng" dirty="0" smtClean="0"/>
              <a:t>: </a:t>
            </a:r>
            <a:endParaRPr lang="ru-RU" b="1" u="sng" dirty="0" smtClean="0"/>
          </a:p>
          <a:p>
            <a:r>
              <a:rPr lang="ru-RU" b="1" dirty="0" smtClean="0"/>
              <a:t>Рязанова Жанна Анатольевна</a:t>
            </a:r>
            <a:r>
              <a:rPr lang="en-US" b="1" dirty="0" smtClean="0"/>
              <a:t>.</a:t>
            </a:r>
            <a:endParaRPr lang="ru-RU" b="1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Введение</a:t>
            </a:r>
            <a:endParaRPr lang="ru-RU" dirty="0"/>
          </a:p>
        </p:txBody>
      </p:sp>
      <p:pic>
        <p:nvPicPr>
          <p:cNvPr id="4" name="Содержимое 5" descr="300px-St_Basils_CathedralR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596" y="1571612"/>
            <a:ext cx="2000264" cy="288607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357158" y="4786322"/>
            <a:ext cx="234897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Храм Василия Блаженного</a:t>
            </a:r>
          </a:p>
          <a:p>
            <a:r>
              <a:rPr lang="ru-RU" sz="14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построен в память</a:t>
            </a:r>
          </a:p>
          <a:p>
            <a:r>
              <a:rPr lang="ru-RU" sz="14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 о взятии Казани.</a:t>
            </a:r>
          </a:p>
          <a:p>
            <a:endParaRPr lang="ru-RU" sz="1400" dirty="0"/>
          </a:p>
        </p:txBody>
      </p:sp>
      <p:pic>
        <p:nvPicPr>
          <p:cNvPr id="6" name="Рисунок 5" descr="Stitched_002_2_sm_800.jpg"/>
          <p:cNvPicPr>
            <a:picLocks noChangeAspect="1"/>
          </p:cNvPicPr>
          <p:nvPr/>
        </p:nvPicPr>
        <p:blipFill>
          <a:blip r:embed="rId3"/>
          <a:srcRect l="1463" t="3138" r="1970" b="2719"/>
          <a:stretch>
            <a:fillRect/>
          </a:stretch>
        </p:blipFill>
        <p:spPr>
          <a:xfrm>
            <a:off x="2714612" y="1857364"/>
            <a:ext cx="3300436" cy="150019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2643174" y="3643314"/>
            <a:ext cx="350046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Казанский собор построен в память о преодолении Смуты и иностранной интервенции в начале Х</a:t>
            </a:r>
            <a:r>
              <a:rPr lang="en-US" sz="14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VIII</a:t>
            </a:r>
            <a:r>
              <a:rPr lang="ru-RU" sz="14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 века.</a:t>
            </a:r>
            <a:endParaRPr lang="ru-RU" sz="14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8" name="Содержимое 6" descr="482px-Alexander_Nevsky_chapel_(Moscow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57950" y="1714488"/>
            <a:ext cx="2246456" cy="311866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Прямоугольник 8"/>
          <p:cNvSpPr/>
          <p:nvPr/>
        </p:nvSpPr>
        <p:spPr>
          <a:xfrm>
            <a:off x="5000628" y="5143512"/>
            <a:ext cx="371474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Часовня Александра Невского Построена в честь погибших под Плевной гренадеров.</a:t>
            </a:r>
          </a:p>
        </p:txBody>
      </p:sp>
      <p:pic>
        <p:nvPicPr>
          <p:cNvPr id="10" name="Рисунок 9" descr="300px-Russia-Moscow-Cathedral_of_Christ_the_Saviour-3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00364" y="1785926"/>
            <a:ext cx="3000396" cy="401052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Прямоугольник 10"/>
          <p:cNvSpPr/>
          <p:nvPr/>
        </p:nvSpPr>
        <p:spPr>
          <a:xfrm>
            <a:off x="1142976" y="6000768"/>
            <a:ext cx="75724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i="1" dirty="0" smtClean="0"/>
              <a:t>«Не нам, не нам, а Имени Твоему </a:t>
            </a:r>
            <a:r>
              <a:rPr lang="ru-RU" sz="2000" i="1" dirty="0" err="1" smtClean="0"/>
              <a:t>даждь</a:t>
            </a:r>
            <a:r>
              <a:rPr lang="ru-RU" sz="2000" i="1" dirty="0" smtClean="0"/>
              <a:t>, Господи, славу» </a:t>
            </a:r>
            <a:endParaRPr lang="ru-RU" sz="2000" i="1" dirty="0"/>
          </a:p>
        </p:txBody>
      </p:sp>
      <p:sp>
        <p:nvSpPr>
          <p:cNvPr id="12" name="TextBox 11"/>
          <p:cNvSpPr txBox="1"/>
          <p:nvPr/>
        </p:nvSpPr>
        <p:spPr>
          <a:xfrm>
            <a:off x="357158" y="214290"/>
            <a:ext cx="18220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Приложение 02</a:t>
            </a:r>
            <a:endParaRPr lang="ru-RU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"/>
                            </p:stCondLst>
                            <p:childTnLst>
                              <p:par>
                                <p:cTn id="32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7" grpId="0"/>
      <p:bldP spid="7" grpId="1"/>
      <p:bldP spid="9" grpId="0"/>
      <p:bldP spid="9" grpId="1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Страницы истории</a:t>
            </a:r>
            <a:endParaRPr lang="ru-RU" dirty="0"/>
          </a:p>
        </p:txBody>
      </p:sp>
      <p:pic>
        <p:nvPicPr>
          <p:cNvPr id="4" name="Содержимое 3" descr="IMG_987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1571612"/>
            <a:ext cx="6107801" cy="458203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285720" y="6286520"/>
            <a:ext cx="19458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 smtClean="0">
                <a:solidFill>
                  <a:schemeClr val="tx2"/>
                </a:solidFill>
              </a:rPr>
              <a:t>Вохонская</a:t>
            </a:r>
            <a:r>
              <a:rPr lang="ru-RU" dirty="0" smtClean="0">
                <a:solidFill>
                  <a:schemeClr val="tx2"/>
                </a:solidFill>
              </a:rPr>
              <a:t> земля</a:t>
            </a:r>
            <a:endParaRPr lang="ru-RU" dirty="0">
              <a:solidFill>
                <a:schemeClr val="tx2"/>
              </a:solidFill>
            </a:endParaRPr>
          </a:p>
        </p:txBody>
      </p:sp>
      <p:pic>
        <p:nvPicPr>
          <p:cNvPr id="6" name="Рисунок 5" descr="280px-Dmitri_Donskoy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16" y="1571612"/>
            <a:ext cx="1694315" cy="227522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6643702" y="4071942"/>
            <a:ext cx="21398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tx2"/>
                </a:solidFill>
              </a:rPr>
              <a:t>Дмитрий Донской </a:t>
            </a:r>
            <a:endParaRPr lang="ru-RU" dirty="0">
              <a:solidFill>
                <a:schemeClr val="tx2"/>
              </a:solidFill>
            </a:endParaRPr>
          </a:p>
        </p:txBody>
      </p:sp>
      <p:pic>
        <p:nvPicPr>
          <p:cNvPr id="8" name="Рисунок 7" descr="Flagsdklfsj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14876" y="1785926"/>
            <a:ext cx="1747839" cy="120503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28596" y="285728"/>
            <a:ext cx="18220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Приложение 03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Страницы истории.</a:t>
            </a:r>
            <a:endParaRPr lang="ru-RU" dirty="0"/>
          </a:p>
        </p:txBody>
      </p:sp>
      <p:pic>
        <p:nvPicPr>
          <p:cNvPr id="4" name="Содержимое 6" descr="old_centr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42910" y="1571612"/>
            <a:ext cx="2401955" cy="278608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714348" y="4714884"/>
            <a:ext cx="12678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Богородск</a:t>
            </a:r>
            <a:endParaRPr lang="ru-RU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6" name="Рисунок 5" descr="nei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0430" y="3786190"/>
            <a:ext cx="1091447" cy="2119314"/>
          </a:xfrm>
          <a:prstGeom prst="round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857356" y="5643578"/>
            <a:ext cx="15862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Адмирал Ней</a:t>
            </a:r>
            <a:endParaRPr lang="ru-RU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8" name="Рисунок 7" descr="001.jpg"/>
          <p:cNvPicPr>
            <a:picLocks noChangeAspect="1"/>
          </p:cNvPicPr>
          <p:nvPr/>
        </p:nvPicPr>
        <p:blipFill>
          <a:blip r:embed="rId4" cstate="print"/>
          <a:srcRect l="4255" t="3269" r="7978" b="10648"/>
          <a:stretch>
            <a:fillRect/>
          </a:stretch>
        </p:blipFill>
        <p:spPr>
          <a:xfrm>
            <a:off x="4929190" y="1714488"/>
            <a:ext cx="1714512" cy="2493836"/>
          </a:xfrm>
          <a:prstGeom prst="roundRect">
            <a:avLst/>
          </a:prstGeom>
        </p:spPr>
      </p:pic>
      <p:pic>
        <p:nvPicPr>
          <p:cNvPr id="9" name="Рисунок 8" descr="299ru.jpg"/>
          <p:cNvPicPr>
            <a:picLocks noChangeAspect="1"/>
          </p:cNvPicPr>
          <p:nvPr/>
        </p:nvPicPr>
        <p:blipFill>
          <a:blip r:embed="rId5"/>
          <a:srcRect l="20192" t="4273" r="4807" b="10256"/>
          <a:stretch>
            <a:fillRect/>
          </a:stretch>
        </p:blipFill>
        <p:spPr>
          <a:xfrm>
            <a:off x="7000892" y="1643050"/>
            <a:ext cx="1729292" cy="2571768"/>
          </a:xfrm>
          <a:prstGeom prst="round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072066" y="4429132"/>
            <a:ext cx="1285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Е. Стулов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7143768" y="4429132"/>
            <a:ext cx="10440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Г. Курин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285720" y="285728"/>
            <a:ext cx="18220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Приложение 04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2800" b="1" dirty="0" smtClean="0"/>
              <a:t>Часовня памяти 1812 года в Павловском Посаде. История создания и гибели.</a:t>
            </a:r>
            <a:endParaRPr lang="ru-RU" sz="2800" dirty="0"/>
          </a:p>
        </p:txBody>
      </p:sp>
      <p:pic>
        <p:nvPicPr>
          <p:cNvPr id="4" name="Picture 2" descr="F:\Все картинки из презентации\Храмы\vkn2_clip_image012_000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472" y="1643050"/>
            <a:ext cx="2718025" cy="407196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Яков_Лабзин.jpg"/>
          <p:cNvPicPr>
            <a:picLocks noChangeAspect="1"/>
          </p:cNvPicPr>
          <p:nvPr/>
        </p:nvPicPr>
        <p:blipFill>
          <a:blip r:embed="rId3"/>
          <a:srcRect l="5875" t="11269" r="11880" b="3589"/>
          <a:stretch>
            <a:fillRect/>
          </a:stretch>
        </p:blipFill>
        <p:spPr>
          <a:xfrm>
            <a:off x="4071934" y="1643050"/>
            <a:ext cx="2071702" cy="335418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4000496" y="5286388"/>
            <a:ext cx="15376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Иван </a:t>
            </a:r>
            <a:r>
              <a:rPr lang="ru-RU" dirty="0" err="1" smtClean="0"/>
              <a:t>Лабзин</a:t>
            </a:r>
            <a:endParaRPr lang="ru-RU" dirty="0"/>
          </a:p>
        </p:txBody>
      </p:sp>
      <p:pic>
        <p:nvPicPr>
          <p:cNvPr id="7" name="Рисунок 6" descr="голуб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158" y="1785926"/>
            <a:ext cx="1857388" cy="250747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285720" y="4500570"/>
            <a:ext cx="18573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tx2"/>
                </a:solidFill>
              </a:rPr>
              <a:t>Константин Алексеевич Голубев </a:t>
            </a:r>
            <a:endParaRPr lang="ru-RU" sz="1600" dirty="0">
              <a:solidFill>
                <a:schemeClr val="tx2"/>
              </a:solidFill>
            </a:endParaRPr>
          </a:p>
        </p:txBody>
      </p:sp>
      <p:pic>
        <p:nvPicPr>
          <p:cNvPr id="9" name="Рисунок 8" descr="прил 1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14546" y="1500174"/>
            <a:ext cx="3365508" cy="48078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Рисунок10.jpg"/>
          <p:cNvPicPr>
            <a:picLocks noChangeAspect="1"/>
          </p:cNvPicPr>
          <p:nvPr/>
        </p:nvPicPr>
        <p:blipFill>
          <a:blip r:embed="rId6"/>
          <a:srcRect t="3175" r="9993"/>
          <a:stretch>
            <a:fillRect/>
          </a:stretch>
        </p:blipFill>
        <p:spPr>
          <a:xfrm>
            <a:off x="5500694" y="1500174"/>
            <a:ext cx="3377833" cy="47863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TextBox 10"/>
          <p:cNvSpPr txBox="1"/>
          <p:nvPr/>
        </p:nvSpPr>
        <p:spPr>
          <a:xfrm>
            <a:off x="5000628" y="1571612"/>
            <a:ext cx="3376245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Проект Владимира Карловича </a:t>
            </a:r>
            <a:r>
              <a:rPr lang="ru-RU" sz="1400" b="1" dirty="0" err="1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Сероцинского</a:t>
            </a:r>
            <a:r>
              <a:rPr lang="en-US" sz="14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:</a:t>
            </a:r>
            <a:endParaRPr lang="ru-RU" sz="1400" b="1" dirty="0" smtClean="0">
              <a:solidFill>
                <a:schemeClr val="accent1">
                  <a:lumMod val="60000"/>
                  <a:lumOff val="40000"/>
                </a:schemeClr>
              </a:solidFill>
            </a:endParaRPr>
          </a:p>
          <a:p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285720" y="1500174"/>
            <a:ext cx="3773662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600" dirty="0" smtClean="0"/>
              <a:t> </a:t>
            </a:r>
            <a:r>
              <a:rPr lang="ru-RU" sz="14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Проект Десятова Владимира Павловича</a:t>
            </a:r>
            <a:r>
              <a:rPr lang="en-US" sz="14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:</a:t>
            </a:r>
            <a:endParaRPr lang="ru-RU" b="1" dirty="0" smtClean="0">
              <a:solidFill>
                <a:schemeClr val="accent1">
                  <a:lumMod val="60000"/>
                  <a:lumOff val="40000"/>
                </a:schemeClr>
              </a:solidFill>
            </a:endParaRPr>
          </a:p>
          <a:p>
            <a:pPr algn="r"/>
            <a:endParaRPr lang="ru-RU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3" name="Рисунок 12" descr="Рисунок19.jpg"/>
          <p:cNvPicPr>
            <a:picLocks noChangeAspect="1"/>
          </p:cNvPicPr>
          <p:nvPr/>
        </p:nvPicPr>
        <p:blipFill>
          <a:blip r:embed="rId7"/>
          <a:srcRect l="23" t="9758" r="41383" b="6100"/>
          <a:stretch>
            <a:fillRect/>
          </a:stretch>
        </p:blipFill>
        <p:spPr>
          <a:xfrm>
            <a:off x="571472" y="1928802"/>
            <a:ext cx="2214578" cy="44942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 descr="Рисунок19.jpg"/>
          <p:cNvPicPr>
            <a:picLocks noChangeAspect="1"/>
          </p:cNvPicPr>
          <p:nvPr/>
        </p:nvPicPr>
        <p:blipFill>
          <a:blip r:embed="rId7"/>
          <a:srcRect l="56893" t="21953" b="4881"/>
          <a:stretch>
            <a:fillRect/>
          </a:stretch>
        </p:blipFill>
        <p:spPr>
          <a:xfrm>
            <a:off x="4357686" y="2000240"/>
            <a:ext cx="2071702" cy="44291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Содержимое 6" descr="482px-Alexander_Nevsky_chapel_(Moscow)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715140" y="2643182"/>
            <a:ext cx="1857388" cy="257853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6" name="TextBox 15"/>
          <p:cNvSpPr txBox="1"/>
          <p:nvPr/>
        </p:nvSpPr>
        <p:spPr>
          <a:xfrm>
            <a:off x="214282" y="285728"/>
            <a:ext cx="18220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Приложение 05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2500"/>
                            </p:stCondLst>
                            <p:childTnLst>
                              <p:par>
                                <p:cTn id="8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4500"/>
                            </p:stCondLst>
                            <p:childTnLst>
                              <p:par>
                                <p:cTn id="9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8" grpId="0"/>
      <p:bldP spid="8" grpId="1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dirty="0" smtClean="0"/>
              <a:t>Часовня памяти 1812 года. История создания и гибели</a:t>
            </a:r>
            <a:endParaRPr lang="ru-RU" sz="4000" dirty="0"/>
          </a:p>
        </p:txBody>
      </p:sp>
      <p:pic>
        <p:nvPicPr>
          <p:cNvPr id="4" name="Рисунок 3" descr="IMG_994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472" y="1857364"/>
            <a:ext cx="3357586" cy="25181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IMG_994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72066" y="1857364"/>
            <a:ext cx="3383014" cy="252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642910" y="4572008"/>
            <a:ext cx="28575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Часовня памяти 1812 года и Воскресенская церковь.</a:t>
            </a:r>
            <a:endParaRPr lang="ru-RU" sz="14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15008" y="4572008"/>
            <a:ext cx="24548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Разборка часовни. 1932 год.</a:t>
            </a:r>
          </a:p>
          <a:p>
            <a:endParaRPr lang="ru-RU" sz="14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00034" y="5500702"/>
            <a:ext cx="83545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Фотографии из фондов </a:t>
            </a:r>
            <a:r>
              <a:rPr lang="ru-RU" dirty="0" err="1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Павло</a:t>
            </a:r>
            <a: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 – Посадского городского краеведческого музея.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14" name="Рисунок 13" descr="Рисунок1щз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720" y="2143116"/>
            <a:ext cx="3450918" cy="41195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 descr="Рисунок1хх.jpg"/>
          <p:cNvPicPr>
            <a:picLocks noChangeAspect="1"/>
          </p:cNvPicPr>
          <p:nvPr/>
        </p:nvPicPr>
        <p:blipFill>
          <a:blip r:embed="rId5"/>
          <a:srcRect l="5936" r="3042" b="4488"/>
          <a:stretch>
            <a:fillRect/>
          </a:stretch>
        </p:blipFill>
        <p:spPr>
          <a:xfrm>
            <a:off x="4000496" y="3643314"/>
            <a:ext cx="3143272" cy="29382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15" descr="Рисунок189.jpg"/>
          <p:cNvPicPr>
            <a:picLocks noChangeAspect="1"/>
          </p:cNvPicPr>
          <p:nvPr/>
        </p:nvPicPr>
        <p:blipFill>
          <a:blip r:embed="rId6"/>
          <a:srcRect l="3947" t="6250" r="3947" b="6250"/>
          <a:stretch>
            <a:fillRect/>
          </a:stretch>
        </p:blipFill>
        <p:spPr>
          <a:xfrm>
            <a:off x="3786182" y="1643050"/>
            <a:ext cx="3929090" cy="19645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" name="TextBox 16"/>
          <p:cNvSpPr txBox="1"/>
          <p:nvPr/>
        </p:nvSpPr>
        <p:spPr>
          <a:xfrm>
            <a:off x="7572396" y="2071678"/>
            <a:ext cx="21431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Освещение закладки основания фундамента</a:t>
            </a:r>
            <a:endParaRPr lang="ru-RU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85720" y="357166"/>
            <a:ext cx="18220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Приложение 06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13" grpId="0"/>
      <p:bldP spid="13" grpId="1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dirty="0" smtClean="0"/>
              <a:t>Часовня памяти 1812 года. История создания и гибели</a:t>
            </a:r>
            <a:endParaRPr lang="ru-RU" sz="4000" dirty="0"/>
          </a:p>
        </p:txBody>
      </p:sp>
      <p:pic>
        <p:nvPicPr>
          <p:cNvPr id="3" name="Рисунок 2" descr="DSC04164.JPG"/>
          <p:cNvPicPr>
            <a:picLocks noChangeAspect="1"/>
          </p:cNvPicPr>
          <p:nvPr/>
        </p:nvPicPr>
        <p:blipFill>
          <a:blip r:embed="rId2" cstate="print"/>
          <a:srcRect l="17647" t="11765" b="8823"/>
          <a:stretch>
            <a:fillRect/>
          </a:stretch>
        </p:blipFill>
        <p:spPr>
          <a:xfrm>
            <a:off x="714348" y="1714488"/>
            <a:ext cx="3000378" cy="3857652"/>
          </a:xfrm>
          <a:prstGeom prst="rect">
            <a:avLst/>
          </a:prstGeom>
        </p:spPr>
      </p:pic>
      <p:pic>
        <p:nvPicPr>
          <p:cNvPr id="4" name="Рисунок 3" descr="IMG_9939.jpg"/>
          <p:cNvPicPr>
            <a:picLocks noChangeAspect="1"/>
          </p:cNvPicPr>
          <p:nvPr/>
        </p:nvPicPr>
        <p:blipFill>
          <a:blip r:embed="rId3" cstate="print"/>
          <a:srcRect r="5532"/>
          <a:stretch>
            <a:fillRect/>
          </a:stretch>
        </p:blipFill>
        <p:spPr>
          <a:xfrm rot="5400000">
            <a:off x="3650909" y="2707017"/>
            <a:ext cx="2699437" cy="2143140"/>
          </a:xfrm>
          <a:prstGeom prst="rect">
            <a:avLst/>
          </a:prstGeom>
        </p:spPr>
      </p:pic>
      <p:pic>
        <p:nvPicPr>
          <p:cNvPr id="5" name="Рисунок 4" descr="IMG_994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15074" y="2928934"/>
            <a:ext cx="2286016" cy="171451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071934" y="5286388"/>
            <a:ext cx="18321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Наш макет в 3</a:t>
            </a:r>
            <a:r>
              <a:rPr lang="en-US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D</a:t>
            </a:r>
            <a:endParaRPr lang="ru-RU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7" name="Содержимое 7" descr="Изображение 019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919865" y="1151781"/>
            <a:ext cx="3446585" cy="457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Содержимое 5" descr="Изображение 015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6200000">
            <a:off x="4470857" y="2458575"/>
            <a:ext cx="4688105" cy="2771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642910" y="1857364"/>
            <a:ext cx="4071965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i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«…Городские и сельские общества в губерниях, занятых неприятелем и в прилегающих к ним, возбуждаемые примером дворян и благословляемые духовенством, составили отдельные охранительные ополчения и начали народную войну в которой, при истреблении неприятельских отрядов, особенно отличились в Смоленской, Московской и Калужской губерниях уездные предводители дворянства…., поручики…, майоры…, дворяне…., священники…, купцы…</a:t>
            </a:r>
            <a:endParaRPr lang="ru-RU" sz="1400" dirty="0" smtClean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r>
              <a:rPr lang="ru-RU" sz="1400" i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Награждены знаками отличия Военного Ордена – мещане…, крестьяне – бурмистры…, волостные головы – СТУЛОВ…, старосты…, крестьяне – КУРИН…, управитель…, дворовые писаря…, дворовые люди…,пономарь…, отставной унтер – офицер…»</a:t>
            </a:r>
            <a:endParaRPr lang="ru-RU" dirty="0" smtClean="0">
              <a:solidFill>
                <a:schemeClr val="accent2">
                  <a:lumMod val="60000"/>
                  <a:lumOff val="40000"/>
                </a:schemeClr>
              </a:solidFill>
            </a:endParaRPr>
          </a:p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57158" y="5715016"/>
            <a:ext cx="29835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Современный вид часовни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285720" y="214290"/>
            <a:ext cx="18220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Приложение 07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9" grpId="0"/>
      <p:bldP spid="10" grpId="0"/>
      <p:bldP spid="10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857752" y="142852"/>
            <a:ext cx="3932237" cy="762000"/>
          </a:xfrm>
        </p:spPr>
        <p:txBody>
          <a:bodyPr>
            <a:normAutofit fontScale="90000"/>
          </a:bodyPr>
          <a:lstStyle/>
          <a:p>
            <a:r>
              <a:rPr lang="ru-RU" sz="2800" dirty="0" smtClean="0"/>
              <a:t>Памяти павших будьте достойны!</a:t>
            </a:r>
            <a:endParaRPr lang="ru-RU" sz="2800" dirty="0"/>
          </a:p>
        </p:txBody>
      </p:sp>
      <p:pic>
        <p:nvPicPr>
          <p:cNvPr id="3" name="Рисунок 2" descr="Отечественная война 18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643702" y="2786058"/>
            <a:ext cx="2143140" cy="1857388"/>
          </a:xfrm>
          <a:prstGeom prst="ellipse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 descr="1409-1411 гг. польско-литовская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00760" y="857232"/>
            <a:ext cx="1928826" cy="1614503"/>
          </a:xfrm>
          <a:prstGeom prst="ellipse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1618b391d1720ed005d39c41b134b4c8_1024_0.jpg"/>
          <p:cNvPicPr>
            <a:picLocks noChangeAspect="1"/>
          </p:cNvPicPr>
          <p:nvPr/>
        </p:nvPicPr>
        <p:blipFill>
          <a:blip r:embed="rId4" cstate="print"/>
          <a:srcRect l="8333" t="5556" r="9722"/>
          <a:stretch>
            <a:fillRect/>
          </a:stretch>
        </p:blipFill>
        <p:spPr>
          <a:xfrm>
            <a:off x="3500430" y="2571744"/>
            <a:ext cx="1928826" cy="1667279"/>
          </a:xfrm>
          <a:prstGeom prst="rect">
            <a:avLst/>
          </a:prstGeom>
          <a:ln>
            <a:noFill/>
          </a:ln>
          <a:effectLst>
            <a:glow rad="101600">
              <a:schemeClr val="tx1">
                <a:alpha val="60000"/>
              </a:schemeClr>
            </a:glow>
            <a:softEdge rad="112500"/>
          </a:effectLst>
        </p:spPr>
      </p:pic>
      <p:pic>
        <p:nvPicPr>
          <p:cNvPr id="6" name="Рисунок 5" descr="монголо-татарское иго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14810" y="714356"/>
            <a:ext cx="1643074" cy="1232306"/>
          </a:xfrm>
          <a:prstGeom prst="ellipse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3428992" y="1857364"/>
            <a:ext cx="228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Монголо-Татарское нашествие</a:t>
            </a:r>
            <a:endParaRPr lang="ru-RU" sz="14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14678" y="4286256"/>
            <a:ext cx="20875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Храм Христа Спасителя</a:t>
            </a:r>
            <a:endParaRPr lang="ru-RU" sz="14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929454" y="4643446"/>
            <a:ext cx="20002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Отечественная война 1812 года</a:t>
            </a:r>
            <a:endParaRPr lang="ru-RU" sz="14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0" name="Рисунок 9" descr="Русско-турецкой войны 1828-1829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429388" y="5072074"/>
            <a:ext cx="1880225" cy="1359621"/>
          </a:xfrm>
          <a:prstGeom prst="ellipse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5143504" y="6357958"/>
            <a:ext cx="311495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Русско-турецкая война 1828-1829гг.</a:t>
            </a:r>
            <a:endParaRPr lang="ru-RU" sz="14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2" name="Рисунок 11" descr="Россия в годы гражданской войны (1918 - 1920 гг.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43306" y="4714884"/>
            <a:ext cx="2214578" cy="1389648"/>
          </a:xfrm>
          <a:prstGeom prst="ellipse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extBox 12"/>
          <p:cNvSpPr txBox="1"/>
          <p:nvPr/>
        </p:nvSpPr>
        <p:spPr>
          <a:xfrm>
            <a:off x="2285984" y="5929330"/>
            <a:ext cx="192885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Россия в годы гражданской войны 1918 - 1920 гг.</a:t>
            </a:r>
            <a:endParaRPr lang="ru-RU" sz="14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4" name="Рисунок 13" descr="первая мировая война 1914-1918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71538" y="4786322"/>
            <a:ext cx="1815342" cy="1312394"/>
          </a:xfrm>
          <a:prstGeom prst="ellipse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TextBox 14"/>
          <p:cNvSpPr txBox="1"/>
          <p:nvPr/>
        </p:nvSpPr>
        <p:spPr>
          <a:xfrm>
            <a:off x="214282" y="5214950"/>
            <a:ext cx="11430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Первая мировая война 1914-1918</a:t>
            </a:r>
            <a:endParaRPr lang="ru-RU" sz="14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6" name="Рисунок 15" descr="великая отечественная война 1941-1945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85786" y="3286124"/>
            <a:ext cx="1686714" cy="1214434"/>
          </a:xfrm>
          <a:prstGeom prst="ellipse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" name="TextBox 16"/>
          <p:cNvSpPr txBox="1"/>
          <p:nvPr/>
        </p:nvSpPr>
        <p:spPr>
          <a:xfrm>
            <a:off x="214282" y="4429132"/>
            <a:ext cx="272632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Вторая </a:t>
            </a:r>
            <a:r>
              <a:rPr lang="ru-RU" sz="120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Мировая Война </a:t>
            </a:r>
            <a:r>
              <a:rPr lang="ru-RU" sz="12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1941-1945гг.</a:t>
            </a:r>
            <a:endParaRPr lang="ru-RU" sz="12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786446" y="2500306"/>
            <a:ext cx="29289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1409-1411 гг. Польско-литовская война</a:t>
            </a:r>
            <a:endParaRPr lang="ru-RU" sz="14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9" name="Рисунок 18" descr="война в афганистане 1979-1989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214282" y="1714488"/>
            <a:ext cx="1844804" cy="1303806"/>
          </a:xfrm>
          <a:prstGeom prst="ellipse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0" name="TextBox 19"/>
          <p:cNvSpPr txBox="1"/>
          <p:nvPr/>
        </p:nvSpPr>
        <p:spPr>
          <a:xfrm>
            <a:off x="1643042" y="2786058"/>
            <a:ext cx="18573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Война в Афганистане 1979-1989</a:t>
            </a:r>
            <a:endParaRPr lang="ru-RU" sz="12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21" name="Рисунок 20" descr="война в чечне 1994-1996.jp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785918" y="428604"/>
            <a:ext cx="2040089" cy="1414462"/>
          </a:xfrm>
          <a:prstGeom prst="ellipse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2" name="TextBox 21"/>
          <p:cNvSpPr txBox="1"/>
          <p:nvPr/>
        </p:nvSpPr>
        <p:spPr>
          <a:xfrm>
            <a:off x="285720" y="714356"/>
            <a:ext cx="1500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Война в Чечне 1994-1996</a:t>
            </a:r>
            <a:endParaRPr lang="ru-RU" sz="14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57158" y="214290"/>
            <a:ext cx="18220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Приложение 08</a:t>
            </a:r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80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200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40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6000"/>
                            </p:stCondLst>
                            <p:childTnLst>
                              <p:par>
                                <p:cTn id="7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8" grpId="1"/>
      <p:bldP spid="9" grpId="0"/>
      <p:bldP spid="11" grpId="0"/>
      <p:bldP spid="13" grpId="0"/>
      <p:bldP spid="15" grpId="0"/>
      <p:bldP spid="17" grpId="0"/>
      <p:bldP spid="18" grpId="0"/>
      <p:bldP spid="20" grpId="0"/>
      <p:bldP spid="2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86</TotalTime>
  <Words>346</Words>
  <PresentationFormat>Экран (4:3)</PresentationFormat>
  <Paragraphs>54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Литейная</vt:lpstr>
      <vt:lpstr>Слайд 1</vt:lpstr>
      <vt:lpstr>Введение</vt:lpstr>
      <vt:lpstr>Страницы истории</vt:lpstr>
      <vt:lpstr>Страницы истории.</vt:lpstr>
      <vt:lpstr> Часовня памяти 1812 года в Павловском Посаде. История создания и гибели.</vt:lpstr>
      <vt:lpstr>Часовня памяти 1812 года. История создания и гибели</vt:lpstr>
      <vt:lpstr>Часовня памяти 1812 года. История создания и гибели</vt:lpstr>
      <vt:lpstr>Памяти павших будьте достойны!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comp14</dc:creator>
  <cp:lastModifiedBy>Владелец</cp:lastModifiedBy>
  <cp:revision>13</cp:revision>
  <dcterms:created xsi:type="dcterms:W3CDTF">2012-11-19T12:10:44Z</dcterms:created>
  <dcterms:modified xsi:type="dcterms:W3CDTF">2012-11-21T05:48:49Z</dcterms:modified>
</cp:coreProperties>
</file>