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1"/>
      </p:bgRef>
    </p:bg>
    <p:spTree>
      <p:nvGrpSpPr>
        <p:cNvPr id="1" name=""/>
        <p:cNvGrpSpPr/>
        <p:nvPr/>
      </p:nvGrpSpPr>
      <p:grpSpPr>
        <a:xfrm>
          <a:off x="0" y="0"/>
          <a:ext cx="0" cy="0"/>
          <a:chOff x="0" y="0"/>
          <a:chExt cx="0" cy="0"/>
        </a:xfrm>
      </p:grpSpPr>
      <p:sp>
        <p:nvSpPr>
          <p:cNvPr id="8" name="Прямоугольник 7"/>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Прямая соединительная линия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Заголовок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ru-RU" smtClean="0"/>
              <a:t>Образец заголовка</a:t>
            </a:r>
            <a:endParaRPr kumimoji="0" lang="en-US"/>
          </a:p>
        </p:txBody>
      </p:sp>
      <p:sp>
        <p:nvSpPr>
          <p:cNvPr id="25" name="Подзаголовок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31" name="Дата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114EE27C-20B2-4C96-9849-169581B10CDA}" type="datetimeFigureOut">
              <a:rPr lang="ru-RU" smtClean="0"/>
              <a:t>21.03.2014</a:t>
            </a:fld>
            <a:endParaRPr lang="ru-RU"/>
          </a:p>
        </p:txBody>
      </p:sp>
      <p:sp>
        <p:nvSpPr>
          <p:cNvPr id="18" name="Нижний колонтитул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ru-RU"/>
          </a:p>
        </p:txBody>
      </p:sp>
      <p:sp>
        <p:nvSpPr>
          <p:cNvPr id="29" name="Номер слайда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46D52C07-EC73-486B-BF17-DF0D7413D718}" type="slidenum">
              <a:rPr lang="ru-RU" smtClean="0"/>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114EE27C-20B2-4C96-9849-169581B10CDA}" type="datetimeFigureOut">
              <a:rPr lang="ru-RU" smtClean="0"/>
              <a:t>21.03.2014</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46D52C07-EC73-486B-BF17-DF0D7413D718}"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53200" y="274955"/>
            <a:ext cx="1524000" cy="5851525"/>
          </a:xfrm>
        </p:spPr>
        <p:txBody>
          <a:bodyPr vert="eaVert" ancho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2"/>
            <a:ext cx="60198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242816" y="6557946"/>
            <a:ext cx="2002464" cy="226902"/>
          </a:xfrm>
        </p:spPr>
        <p:txBody>
          <a:bodyPr/>
          <a:lstStyle>
            <a:extLst/>
          </a:lstStyle>
          <a:p>
            <a:fld id="{114EE27C-20B2-4C96-9849-169581B10CDA}" type="datetimeFigureOut">
              <a:rPr lang="ru-RU" smtClean="0"/>
              <a:t>21.03.2014</a:t>
            </a:fld>
            <a:endParaRPr lang="ru-RU"/>
          </a:p>
        </p:txBody>
      </p:sp>
      <p:sp>
        <p:nvSpPr>
          <p:cNvPr id="5" name="Нижний колонтитул 4"/>
          <p:cNvSpPr>
            <a:spLocks noGrp="1"/>
          </p:cNvSpPr>
          <p:nvPr>
            <p:ph type="ftr" sz="quarter" idx="11"/>
          </p:nvPr>
        </p:nvSpPr>
        <p:spPr>
          <a:xfrm>
            <a:off x="457200" y="6556248"/>
            <a:ext cx="3657600" cy="228600"/>
          </a:xfrm>
        </p:spPr>
        <p:txBody>
          <a:bodyPr/>
          <a:lstStyle>
            <a:extLst/>
          </a:lstStyle>
          <a:p>
            <a:endParaRPr lang="ru-RU"/>
          </a:p>
        </p:txBody>
      </p:sp>
      <p:sp>
        <p:nvSpPr>
          <p:cNvPr id="6" name="Номер слайда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46D52C07-EC73-486B-BF17-DF0D7413D718}"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Объект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114EE27C-20B2-4C96-9849-169581B10CDA}" type="datetimeFigureOut">
              <a:rPr lang="ru-RU" smtClean="0"/>
              <a:t>21.03.2014</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46D52C07-EC73-486B-BF17-DF0D7413D718}"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114EE27C-20B2-4C96-9849-169581B10CDA}" type="datetimeFigureOut">
              <a:rPr lang="ru-RU" smtClean="0"/>
              <a:t>21.03.2014</a:t>
            </a:fld>
            <a:endParaRPr lang="ru-RU"/>
          </a:p>
        </p:txBody>
      </p:sp>
      <p:sp>
        <p:nvSpPr>
          <p:cNvPr id="5" name="Нижний колонтитул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ru-RU"/>
          </a:p>
        </p:txBody>
      </p:sp>
      <p:sp>
        <p:nvSpPr>
          <p:cNvPr id="6" name="Номер слайда 5"/>
          <p:cNvSpPr>
            <a:spLocks noGrp="1"/>
          </p:cNvSpPr>
          <p:nvPr>
            <p:ph type="sldNum" sz="quarter" idx="12"/>
          </p:nvPr>
        </p:nvSpPr>
        <p:spPr>
          <a:xfrm>
            <a:off x="6733952" y="6555112"/>
            <a:ext cx="588336" cy="228600"/>
          </a:xfrm>
        </p:spPr>
        <p:txBody>
          <a:bodyPr/>
          <a:lstStyle>
            <a:extLst/>
          </a:lstStyle>
          <a:p>
            <a:fld id="{46D52C07-EC73-486B-BF17-DF0D7413D718}" type="slidenum">
              <a:rPr lang="ru-RU" smtClean="0"/>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Объект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114EE27C-20B2-4C96-9849-169581B10CDA}" type="datetimeFigureOut">
              <a:rPr lang="ru-RU" smtClean="0"/>
              <a:t>21.03.2014</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46D52C07-EC73-486B-BF17-DF0D7413D718}"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nchor="b"/>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Объект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Объект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114EE27C-20B2-4C96-9849-169581B10CDA}" type="datetimeFigureOut">
              <a:rPr lang="ru-RU" smtClean="0"/>
              <a:t>21.03.2014</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46D52C07-EC73-486B-BF17-DF0D7413D718}"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114EE27C-20B2-4C96-9849-169581B10CDA}" type="datetimeFigureOut">
              <a:rPr lang="ru-RU" smtClean="0"/>
              <a:t>21.03.2014</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46D52C07-EC73-486B-BF17-DF0D7413D718}"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solidFill>
                  <a:schemeClr val="tx2"/>
                </a:solidFill>
              </a:defRPr>
            </a:lvl1pPr>
            <a:extLst/>
          </a:lstStyle>
          <a:p>
            <a:fld id="{114EE27C-20B2-4C96-9849-169581B10CDA}" type="datetimeFigureOut">
              <a:rPr lang="ru-RU" smtClean="0"/>
              <a:t>21.03.2014</a:t>
            </a:fld>
            <a:endParaRPr lang="ru-RU"/>
          </a:p>
        </p:txBody>
      </p:sp>
      <p:sp>
        <p:nvSpPr>
          <p:cNvPr id="3" name="Нижний колонтитул 2"/>
          <p:cNvSpPr>
            <a:spLocks noGrp="1"/>
          </p:cNvSpPr>
          <p:nvPr>
            <p:ph type="ftr" sz="quarter" idx="11"/>
          </p:nvPr>
        </p:nvSpPr>
        <p:spPr/>
        <p:txBody>
          <a:bodyPr/>
          <a:lstStyle>
            <a:lvl1pPr>
              <a:defRPr>
                <a:solidFill>
                  <a:schemeClr val="tx2"/>
                </a:solidFill>
              </a:defRPr>
            </a:lvl1pPr>
            <a:extLst/>
          </a:lstStyle>
          <a:p>
            <a:endParaRPr lang="ru-RU"/>
          </a:p>
        </p:txBody>
      </p:sp>
      <p:sp>
        <p:nvSpPr>
          <p:cNvPr id="4" name="Номер слайда 3"/>
          <p:cNvSpPr>
            <a:spLocks noGrp="1"/>
          </p:cNvSpPr>
          <p:nvPr>
            <p:ph type="sldNum" sz="quarter" idx="12"/>
          </p:nvPr>
        </p:nvSpPr>
        <p:spPr/>
        <p:txBody>
          <a:bodyPr/>
          <a:lstStyle>
            <a:extLst/>
          </a:lstStyle>
          <a:p>
            <a:fld id="{46D52C07-EC73-486B-BF17-DF0D7413D718}"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Объект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114EE27C-20B2-4C96-9849-169581B10CDA}" type="datetimeFigureOut">
              <a:rPr lang="ru-RU" smtClean="0"/>
              <a:t>21.03.2014</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46D52C07-EC73-486B-BF17-DF0D7413D718}"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2"/>
      </p:bgRef>
    </p:bg>
    <p:spTree>
      <p:nvGrpSpPr>
        <p:cNvPr id="1" name=""/>
        <p:cNvGrpSpPr/>
        <p:nvPr/>
      </p:nvGrpSpPr>
      <p:grpSpPr>
        <a:xfrm>
          <a:off x="0" y="0"/>
          <a:ext cx="0" cy="0"/>
          <a:chOff x="0" y="0"/>
          <a:chExt cx="0" cy="0"/>
        </a:xfrm>
      </p:grpSpPr>
      <p:sp>
        <p:nvSpPr>
          <p:cNvPr id="8" name="Прямоугольник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Прямоугольник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Заголовок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ru-RU" smtClean="0"/>
              <a:t>Образец заголовка</a:t>
            </a:r>
            <a:endParaRPr kumimoji="0" lang="en-US" dirty="0"/>
          </a:p>
        </p:txBody>
      </p:sp>
      <p:sp>
        <p:nvSpPr>
          <p:cNvPr id="4" name="Текст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ru-RU" smtClean="0"/>
              <a:t>Образец текста</a:t>
            </a:r>
          </a:p>
        </p:txBody>
      </p:sp>
      <p:sp>
        <p:nvSpPr>
          <p:cNvPr id="5" name="Дата 4"/>
          <p:cNvSpPr>
            <a:spLocks noGrp="1"/>
          </p:cNvSpPr>
          <p:nvPr>
            <p:ph type="dt" sz="half" idx="10"/>
          </p:nvPr>
        </p:nvSpPr>
        <p:spPr/>
        <p:txBody>
          <a:bodyPr/>
          <a:lstStyle>
            <a:extLst/>
          </a:lstStyle>
          <a:p>
            <a:fld id="{114EE27C-20B2-4C96-9849-169581B10CDA}" type="datetimeFigureOut">
              <a:rPr lang="ru-RU" smtClean="0"/>
              <a:t>21.03.2014</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46D52C07-EC73-486B-BF17-DF0D7413D718}" type="slidenum">
              <a:rPr lang="ru-RU" smtClean="0"/>
              <a:t>‹#›</a:t>
            </a:fld>
            <a:endParaRPr lang="ru-RU"/>
          </a:p>
        </p:txBody>
      </p:sp>
      <p:sp>
        <p:nvSpPr>
          <p:cNvPr id="10" name="Рисунок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ru-RU" smtClean="0"/>
              <a:t>Вставка рисунка</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Прямоугольник 8"/>
          <p:cNvSpPr/>
          <p:nvPr/>
        </p:nvSpPr>
        <p:spPr>
          <a:xfrm flipH="1">
            <a:off x="8153400" y="0"/>
            <a:ext cx="990600" cy="68580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Заголовок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ru-RU" smtClean="0"/>
              <a:t>Образец заголовка</a:t>
            </a:r>
            <a:endParaRPr kumimoji="0" lang="en-US"/>
          </a:p>
        </p:txBody>
      </p:sp>
      <p:sp>
        <p:nvSpPr>
          <p:cNvPr id="31" name="Текст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7" name="Дата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114EE27C-20B2-4C96-9849-169581B10CDA}" type="datetimeFigureOut">
              <a:rPr lang="ru-RU" smtClean="0"/>
              <a:t>21.03.2014</a:t>
            </a:fld>
            <a:endParaRPr lang="ru-RU"/>
          </a:p>
        </p:txBody>
      </p:sp>
      <p:sp>
        <p:nvSpPr>
          <p:cNvPr id="4" name="Нижний колонтитул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ru-RU"/>
          </a:p>
        </p:txBody>
      </p:sp>
      <p:sp>
        <p:nvSpPr>
          <p:cNvPr id="16" name="Номер слайда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46D52C07-EC73-486B-BF17-DF0D7413D718}"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smtClean="0"/>
              <a:t>Азербайджан</a:t>
            </a:r>
            <a:endParaRPr lang="ru-RU" dirty="0"/>
          </a:p>
        </p:txBody>
      </p:sp>
      <p:sp>
        <p:nvSpPr>
          <p:cNvPr id="3" name="Подзаголовок 2"/>
          <p:cNvSpPr>
            <a:spLocks noGrp="1"/>
          </p:cNvSpPr>
          <p:nvPr>
            <p:ph type="subTitle" idx="1"/>
          </p:nvPr>
        </p:nvSpPr>
        <p:spPr/>
        <p:txBody>
          <a:bodyPr/>
          <a:lstStyle/>
          <a:p>
            <a:r>
              <a:rPr lang="ru-RU" dirty="0" smtClean="0"/>
              <a:t>Старое и новое</a:t>
            </a:r>
            <a:endParaRPr lang="ru-RU" dirty="0"/>
          </a:p>
        </p:txBody>
      </p:sp>
    </p:spTree>
    <p:extLst>
      <p:ext uri="{BB962C8B-B14F-4D97-AF65-F5344CB8AC3E}">
        <p14:creationId xmlns:p14="http://schemas.microsoft.com/office/powerpoint/2010/main" val="19418011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Флаг</a:t>
            </a:r>
            <a:endParaRPr lang="ru-RU" dirty="0"/>
          </a:p>
        </p:txBody>
      </p:sp>
      <p:sp>
        <p:nvSpPr>
          <p:cNvPr id="3" name="Объект 2"/>
          <p:cNvSpPr>
            <a:spLocks noGrp="1"/>
          </p:cNvSpPr>
          <p:nvPr>
            <p:ph idx="1"/>
          </p:nvPr>
        </p:nvSpPr>
        <p:spPr/>
        <p:txBody>
          <a:bodyPr>
            <a:normAutofit fontScale="62500" lnSpcReduction="20000"/>
          </a:bodyPr>
          <a:lstStyle/>
          <a:p>
            <a:r>
              <a:rPr lang="ru-RU" dirty="0"/>
              <a:t>Под голубым цветом подразумевается тюркское происхождение Азербайджанского народа, красный цвет на флаге Азербайджана отражает курс на модернизацию общества и развитие демократии, а зеленый цвет указывает на принадлежность к исламской цивилизации. В середине красной полосы по обеим сторонам флага белым цветом изображены полумесяц с восьмиконечной звездой.</a:t>
            </a:r>
          </a:p>
          <a:p>
            <a:endParaRPr lang="ru-RU" dirty="0"/>
          </a:p>
          <a:p>
            <a:r>
              <a:rPr lang="ru-RU" dirty="0"/>
              <a:t>История флага Азербайджана: 9 ноября 1918 года правительством Азербайджанской Демократической Республики впервые было принято постановление о трехцветном государственном флаге. 17 ноября 1990 года трехцветный флаг был вторично восстановлен в правах решением Верховного Меджлиса </a:t>
            </a:r>
            <a:r>
              <a:rPr lang="ru-RU" dirty="0" err="1"/>
              <a:t>Нахчыванской</a:t>
            </a:r>
            <a:r>
              <a:rPr lang="ru-RU" dirty="0"/>
              <a:t> Автономной Республики и принят в качестве государственного флага Автономной Республики. На той же сессии Верховный Меджлис </a:t>
            </a:r>
            <a:r>
              <a:rPr lang="ru-RU" dirty="0" err="1"/>
              <a:t>Нахчыванской</a:t>
            </a:r>
            <a:r>
              <a:rPr lang="ru-RU" dirty="0"/>
              <a:t> АР ходатайствовал перед Верховным Советом Азербайджанской ССР о признании трехцветного флага в качестве государственного символа Азербайджана. 5 февраля 1991 года Верховный Совет Азербайджанской Республики рассмотрел ходатайство Верховного Меджлиса </a:t>
            </a:r>
            <a:r>
              <a:rPr lang="ru-RU" dirty="0" err="1"/>
              <a:t>Нахчыванской</a:t>
            </a:r>
            <a:r>
              <a:rPr lang="ru-RU" dirty="0"/>
              <a:t> АР и принял постановление о признании трехцветного флага Государственным флагом Азербайджана</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23928" y="404664"/>
            <a:ext cx="1971675" cy="990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49963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2000"/>
                                        <p:tgtEl>
                                          <p:spTgt spid="1026"/>
                                        </p:tgtEl>
                                      </p:cBhvr>
                                    </p:animEffect>
                                    <p:anim calcmode="lin" valueType="num">
                                      <p:cBhvr>
                                        <p:cTn id="8" dur="2000" fill="hold"/>
                                        <p:tgtEl>
                                          <p:spTgt spid="1026"/>
                                        </p:tgtEl>
                                        <p:attrNameLst>
                                          <p:attrName>ppt_w</p:attrName>
                                        </p:attrNameLst>
                                      </p:cBhvr>
                                      <p:tavLst>
                                        <p:tav tm="0" fmla="#ppt_w*sin(2.5*pi*$)">
                                          <p:val>
                                            <p:fltVal val="0"/>
                                          </p:val>
                                        </p:tav>
                                        <p:tav tm="100000">
                                          <p:val>
                                            <p:fltVal val="1"/>
                                          </p:val>
                                        </p:tav>
                                      </p:tavLst>
                                    </p:anim>
                                    <p:anim calcmode="lin" valueType="num">
                                      <p:cBhvr>
                                        <p:cTn id="9" dur="2000" fill="hold"/>
                                        <p:tgtEl>
                                          <p:spTgt spid="102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Герб</a:t>
            </a:r>
            <a:endParaRPr lang="ru-RU" dirty="0"/>
          </a:p>
        </p:txBody>
      </p:sp>
      <p:sp>
        <p:nvSpPr>
          <p:cNvPr id="3" name="Объект 2"/>
          <p:cNvSpPr>
            <a:spLocks noGrp="1"/>
          </p:cNvSpPr>
          <p:nvPr>
            <p:ph idx="1"/>
          </p:nvPr>
        </p:nvSpPr>
        <p:spPr/>
        <p:txBody>
          <a:bodyPr>
            <a:normAutofit fontScale="92500"/>
          </a:bodyPr>
          <a:lstStyle/>
          <a:p>
            <a:r>
              <a:rPr lang="ru-RU" dirty="0"/>
              <a:t>В центре герба Азербайджана изображён огонь, который символизирует слово Аллах на арабском языке. Цвета, использованные на гербе, являются цветами национального флага Азербайджана. Восьмиконечная звезда символизирует восемь ветвей тюркского народа, между остриями звезды изображены маленькие восьмиконечные звёзды. Снизу на гербе Азербайджана расположен венок из колосьев пшеницы и ветвей дуба. Венок из колосьев символизирует богатство, плодородие. Ветви дуба символизируют национальную военную мощь.</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32240" y="5220307"/>
            <a:ext cx="1395611" cy="15574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00315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2000"/>
                                        <p:tgtEl>
                                          <p:spTgt spid="2050"/>
                                        </p:tgtEl>
                                      </p:cBhvr>
                                    </p:animEffect>
                                    <p:anim calcmode="lin" valueType="num">
                                      <p:cBhvr>
                                        <p:cTn id="8" dur="2000" fill="hold"/>
                                        <p:tgtEl>
                                          <p:spTgt spid="2050"/>
                                        </p:tgtEl>
                                        <p:attrNameLst>
                                          <p:attrName>ppt_w</p:attrName>
                                        </p:attrNameLst>
                                      </p:cBhvr>
                                      <p:tavLst>
                                        <p:tav tm="0" fmla="#ppt_w*sin(2.5*pi*$)">
                                          <p:val>
                                            <p:fltVal val="0"/>
                                          </p:val>
                                        </p:tav>
                                        <p:tav tm="100000">
                                          <p:val>
                                            <p:fltVal val="1"/>
                                          </p:val>
                                        </p:tav>
                                      </p:tavLst>
                                    </p:anim>
                                    <p:anim calcmode="lin" valueType="num">
                                      <p:cBhvr>
                                        <p:cTn id="9" dur="2000" fill="hold"/>
                                        <p:tgtEl>
                                          <p:spTgt spid="205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гимн</a:t>
            </a:r>
            <a:endParaRPr lang="ru-RU" dirty="0"/>
          </a:p>
        </p:txBody>
      </p:sp>
      <p:sp>
        <p:nvSpPr>
          <p:cNvPr id="3" name="Объект 2"/>
          <p:cNvSpPr>
            <a:spLocks noGrp="1"/>
          </p:cNvSpPr>
          <p:nvPr>
            <p:ph idx="1"/>
          </p:nvPr>
        </p:nvSpPr>
        <p:spPr/>
        <p:txBody>
          <a:bodyPr>
            <a:normAutofit fontScale="47500" lnSpcReduction="20000"/>
          </a:bodyPr>
          <a:lstStyle/>
          <a:p>
            <a:r>
              <a:rPr lang="ru-RU" dirty="0"/>
              <a:t>Азербайджан: Азербайджан! </a:t>
            </a:r>
          </a:p>
          <a:p>
            <a:r>
              <a:rPr lang="ru-RU" dirty="0"/>
              <a:t>О, колыбель святая славных сынов! </a:t>
            </a:r>
          </a:p>
          <a:p>
            <a:r>
              <a:rPr lang="ru-RU" dirty="0"/>
              <a:t>Нет земли милей Отчизны, </a:t>
            </a:r>
          </a:p>
          <a:p>
            <a:r>
              <a:rPr lang="ru-RU" dirty="0"/>
              <a:t>Нет ее родней </a:t>
            </a:r>
          </a:p>
          <a:p>
            <a:r>
              <a:rPr lang="ru-RU" dirty="0"/>
              <a:t>От истока нашей жизни </a:t>
            </a:r>
          </a:p>
          <a:p>
            <a:r>
              <a:rPr lang="ru-RU" dirty="0"/>
              <a:t>До </a:t>
            </a:r>
            <a:r>
              <a:rPr lang="ru-RU" dirty="0" err="1"/>
              <a:t>скончанья</a:t>
            </a:r>
            <a:r>
              <a:rPr lang="ru-RU" dirty="0"/>
              <a:t> дней! </a:t>
            </a:r>
          </a:p>
          <a:p>
            <a:r>
              <a:rPr lang="ru-RU" dirty="0"/>
              <a:t>Под знаменем Свободы верши свой путь! </a:t>
            </a:r>
          </a:p>
          <a:p>
            <a:r>
              <a:rPr lang="ru-RU" dirty="0"/>
              <a:t>Тысячи нас, павших в бою, </a:t>
            </a:r>
          </a:p>
          <a:p>
            <a:r>
              <a:rPr lang="ru-RU" dirty="0"/>
              <a:t>Защищавших землю свою. </a:t>
            </a:r>
          </a:p>
          <a:p>
            <a:r>
              <a:rPr lang="ru-RU" dirty="0"/>
              <a:t>В час роковой встанем стеной </a:t>
            </a:r>
          </a:p>
          <a:p>
            <a:r>
              <a:rPr lang="ru-RU" dirty="0"/>
              <a:t>В нерушимом ратном строю! </a:t>
            </a:r>
          </a:p>
          <a:p>
            <a:r>
              <a:rPr lang="ru-RU" dirty="0"/>
              <a:t>Пусть цветут сады, твои! </a:t>
            </a:r>
          </a:p>
          <a:p>
            <a:r>
              <a:rPr lang="ru-RU" dirty="0"/>
              <a:t>Созидай, мечтай, твори! </a:t>
            </a:r>
          </a:p>
          <a:p>
            <a:r>
              <a:rPr lang="ru-RU" dirty="0"/>
              <a:t>Сердце, полное любви, </a:t>
            </a:r>
          </a:p>
          <a:p>
            <a:r>
              <a:rPr lang="ru-RU" dirty="0"/>
              <a:t>Посвятили мы тебе. </a:t>
            </a:r>
          </a:p>
          <a:p>
            <a:r>
              <a:rPr lang="ru-RU" dirty="0"/>
              <a:t>Славься, славься гордой судьбой, </a:t>
            </a:r>
          </a:p>
          <a:p>
            <a:r>
              <a:rPr lang="ru-RU" dirty="0"/>
              <a:t>Край наш древний, край наш святой. </a:t>
            </a:r>
          </a:p>
          <a:p>
            <a:r>
              <a:rPr lang="ru-RU" dirty="0"/>
              <a:t>Каждый сын твой движим мечтой </a:t>
            </a:r>
          </a:p>
          <a:p>
            <a:r>
              <a:rPr lang="ru-RU" dirty="0"/>
              <a:t>Видеть мирный свет над тобой. </a:t>
            </a:r>
          </a:p>
          <a:p>
            <a:r>
              <a:rPr lang="ru-RU" dirty="0"/>
              <a:t>О светлый край, заветный край, </a:t>
            </a:r>
          </a:p>
          <a:p>
            <a:r>
              <a:rPr lang="ru-RU" dirty="0"/>
              <a:t>Азербайджан, Азербайджан! </a:t>
            </a:r>
          </a:p>
        </p:txBody>
      </p:sp>
      <p:pic>
        <p:nvPicPr>
          <p:cNvPr id="4" name="1243713317_454dbf.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6444208" y="5589240"/>
            <a:ext cx="609600" cy="609600"/>
          </a:xfrm>
          <a:prstGeom prst="rect">
            <a:avLst/>
          </a:prstGeom>
        </p:spPr>
      </p:pic>
    </p:spTree>
    <p:extLst>
      <p:ext uri="{BB962C8B-B14F-4D97-AF65-F5344CB8AC3E}">
        <p14:creationId xmlns:p14="http://schemas.microsoft.com/office/powerpoint/2010/main" val="81666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10" end="10"/>
                                            </p:txEl>
                                          </p:spTgt>
                                        </p:tgtEl>
                                        <p:attrNameLst>
                                          <p:attrName>style.visibility</p:attrName>
                                        </p:attrNameLst>
                                      </p:cBhvr>
                                      <p:to>
                                        <p:strVal val="visible"/>
                                      </p:to>
                                    </p:set>
                                    <p:anim calcmode="lin" valueType="num">
                                      <p:cBhvr additive="base">
                                        <p:cTn id="67"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
                                            <p:txEl>
                                              <p:pRg st="11" end="11"/>
                                            </p:txEl>
                                          </p:spTgt>
                                        </p:tgtEl>
                                        <p:attrNameLst>
                                          <p:attrName>style.visibility</p:attrName>
                                        </p:attrNameLst>
                                      </p:cBhvr>
                                      <p:to>
                                        <p:strVal val="visible"/>
                                      </p:to>
                                    </p:set>
                                    <p:anim calcmode="lin" valueType="num">
                                      <p:cBhvr additive="base">
                                        <p:cTn id="73"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3">
                                            <p:txEl>
                                              <p:pRg st="12" end="12"/>
                                            </p:txEl>
                                          </p:spTgt>
                                        </p:tgtEl>
                                        <p:attrNameLst>
                                          <p:attrName>style.visibility</p:attrName>
                                        </p:attrNameLst>
                                      </p:cBhvr>
                                      <p:to>
                                        <p:strVal val="visible"/>
                                      </p:to>
                                    </p:set>
                                    <p:anim calcmode="lin" valueType="num">
                                      <p:cBhvr additive="base">
                                        <p:cTn id="79"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3">
                                            <p:txEl>
                                              <p:pRg st="13" end="13"/>
                                            </p:txEl>
                                          </p:spTgt>
                                        </p:tgtEl>
                                        <p:attrNameLst>
                                          <p:attrName>style.visibility</p:attrName>
                                        </p:attrNameLst>
                                      </p:cBhvr>
                                      <p:to>
                                        <p:strVal val="visible"/>
                                      </p:to>
                                    </p:set>
                                    <p:anim calcmode="lin" valueType="num">
                                      <p:cBhvr additive="base">
                                        <p:cTn id="85" dur="500" fill="hold"/>
                                        <p:tgtEl>
                                          <p:spTgt spid="3">
                                            <p:txEl>
                                              <p:pRg st="13" end="13"/>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3">
                                            <p:txEl>
                                              <p:pRg st="13" end="13"/>
                                            </p:txEl>
                                          </p:spTgt>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3">
                                            <p:txEl>
                                              <p:pRg st="14" end="14"/>
                                            </p:txEl>
                                          </p:spTgt>
                                        </p:tgtEl>
                                        <p:attrNameLst>
                                          <p:attrName>style.visibility</p:attrName>
                                        </p:attrNameLst>
                                      </p:cBhvr>
                                      <p:to>
                                        <p:strVal val="visible"/>
                                      </p:to>
                                    </p:set>
                                    <p:anim calcmode="lin" valueType="num">
                                      <p:cBhvr additive="base">
                                        <p:cTn id="91" dur="500" fill="hold"/>
                                        <p:tgtEl>
                                          <p:spTgt spid="3">
                                            <p:txEl>
                                              <p:pRg st="14" end="14"/>
                                            </p:txEl>
                                          </p:spTgt>
                                        </p:tgtEl>
                                        <p:attrNameLst>
                                          <p:attrName>ppt_x</p:attrName>
                                        </p:attrNameLst>
                                      </p:cBhvr>
                                      <p:tavLst>
                                        <p:tav tm="0">
                                          <p:val>
                                            <p:strVal val="#ppt_x"/>
                                          </p:val>
                                        </p:tav>
                                        <p:tav tm="100000">
                                          <p:val>
                                            <p:strVal val="#ppt_x"/>
                                          </p:val>
                                        </p:tav>
                                      </p:tavLst>
                                    </p:anim>
                                    <p:anim calcmode="lin" valueType="num">
                                      <p:cBhvr additive="base">
                                        <p:cTn id="92" dur="500" fill="hold"/>
                                        <p:tgtEl>
                                          <p:spTgt spid="3">
                                            <p:txEl>
                                              <p:pRg st="14" end="14"/>
                                            </p:txEl>
                                          </p:spTgt>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3">
                                            <p:txEl>
                                              <p:pRg st="15" end="15"/>
                                            </p:txEl>
                                          </p:spTgt>
                                        </p:tgtEl>
                                        <p:attrNameLst>
                                          <p:attrName>style.visibility</p:attrName>
                                        </p:attrNameLst>
                                      </p:cBhvr>
                                      <p:to>
                                        <p:strVal val="visible"/>
                                      </p:to>
                                    </p:set>
                                    <p:anim calcmode="lin" valueType="num">
                                      <p:cBhvr additive="base">
                                        <p:cTn id="97" dur="500" fill="hold"/>
                                        <p:tgtEl>
                                          <p:spTgt spid="3">
                                            <p:txEl>
                                              <p:pRg st="15" end="15"/>
                                            </p:txEl>
                                          </p:spTgt>
                                        </p:tgtEl>
                                        <p:attrNameLst>
                                          <p:attrName>ppt_x</p:attrName>
                                        </p:attrNameLst>
                                      </p:cBhvr>
                                      <p:tavLst>
                                        <p:tav tm="0">
                                          <p:val>
                                            <p:strVal val="#ppt_x"/>
                                          </p:val>
                                        </p:tav>
                                        <p:tav tm="100000">
                                          <p:val>
                                            <p:strVal val="#ppt_x"/>
                                          </p:val>
                                        </p:tav>
                                      </p:tavLst>
                                    </p:anim>
                                    <p:anim calcmode="lin" valueType="num">
                                      <p:cBhvr additive="base">
                                        <p:cTn id="98" dur="500" fill="hold"/>
                                        <p:tgtEl>
                                          <p:spTgt spid="3">
                                            <p:txEl>
                                              <p:pRg st="15" end="15"/>
                                            </p:txEl>
                                          </p:spTgt>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3">
                                            <p:txEl>
                                              <p:pRg st="16" end="16"/>
                                            </p:txEl>
                                          </p:spTgt>
                                        </p:tgtEl>
                                        <p:attrNameLst>
                                          <p:attrName>style.visibility</p:attrName>
                                        </p:attrNameLst>
                                      </p:cBhvr>
                                      <p:to>
                                        <p:strVal val="visible"/>
                                      </p:to>
                                    </p:set>
                                    <p:anim calcmode="lin" valueType="num">
                                      <p:cBhvr additive="base">
                                        <p:cTn id="103" dur="500" fill="hold"/>
                                        <p:tgtEl>
                                          <p:spTgt spid="3">
                                            <p:txEl>
                                              <p:pRg st="16" end="16"/>
                                            </p:txEl>
                                          </p:spTgt>
                                        </p:tgtEl>
                                        <p:attrNameLst>
                                          <p:attrName>ppt_x</p:attrName>
                                        </p:attrNameLst>
                                      </p:cBhvr>
                                      <p:tavLst>
                                        <p:tav tm="0">
                                          <p:val>
                                            <p:strVal val="#ppt_x"/>
                                          </p:val>
                                        </p:tav>
                                        <p:tav tm="100000">
                                          <p:val>
                                            <p:strVal val="#ppt_x"/>
                                          </p:val>
                                        </p:tav>
                                      </p:tavLst>
                                    </p:anim>
                                    <p:anim calcmode="lin" valueType="num">
                                      <p:cBhvr additive="base">
                                        <p:cTn id="104" dur="500" fill="hold"/>
                                        <p:tgtEl>
                                          <p:spTgt spid="3">
                                            <p:txEl>
                                              <p:pRg st="16" end="16"/>
                                            </p:txEl>
                                          </p:spTgt>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3">
                                            <p:txEl>
                                              <p:pRg st="17" end="17"/>
                                            </p:txEl>
                                          </p:spTgt>
                                        </p:tgtEl>
                                        <p:attrNameLst>
                                          <p:attrName>style.visibility</p:attrName>
                                        </p:attrNameLst>
                                      </p:cBhvr>
                                      <p:to>
                                        <p:strVal val="visible"/>
                                      </p:to>
                                    </p:set>
                                    <p:anim calcmode="lin" valueType="num">
                                      <p:cBhvr additive="base">
                                        <p:cTn id="109" dur="500" fill="hold"/>
                                        <p:tgtEl>
                                          <p:spTgt spid="3">
                                            <p:txEl>
                                              <p:pRg st="17" end="17"/>
                                            </p:txEl>
                                          </p:spTgt>
                                        </p:tgtEl>
                                        <p:attrNameLst>
                                          <p:attrName>ppt_x</p:attrName>
                                        </p:attrNameLst>
                                      </p:cBhvr>
                                      <p:tavLst>
                                        <p:tav tm="0">
                                          <p:val>
                                            <p:strVal val="#ppt_x"/>
                                          </p:val>
                                        </p:tav>
                                        <p:tav tm="100000">
                                          <p:val>
                                            <p:strVal val="#ppt_x"/>
                                          </p:val>
                                        </p:tav>
                                      </p:tavLst>
                                    </p:anim>
                                    <p:anim calcmode="lin" valueType="num">
                                      <p:cBhvr additive="base">
                                        <p:cTn id="110" dur="500" fill="hold"/>
                                        <p:tgtEl>
                                          <p:spTgt spid="3">
                                            <p:txEl>
                                              <p:pRg st="17" end="17"/>
                                            </p:txEl>
                                          </p:spTgt>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grpId="0" nodeType="clickEffect">
                                  <p:stCondLst>
                                    <p:cond delay="0"/>
                                  </p:stCondLst>
                                  <p:childTnLst>
                                    <p:set>
                                      <p:cBhvr>
                                        <p:cTn id="114" dur="1" fill="hold">
                                          <p:stCondLst>
                                            <p:cond delay="0"/>
                                          </p:stCondLst>
                                        </p:cTn>
                                        <p:tgtEl>
                                          <p:spTgt spid="3">
                                            <p:txEl>
                                              <p:pRg st="18" end="18"/>
                                            </p:txEl>
                                          </p:spTgt>
                                        </p:tgtEl>
                                        <p:attrNameLst>
                                          <p:attrName>style.visibility</p:attrName>
                                        </p:attrNameLst>
                                      </p:cBhvr>
                                      <p:to>
                                        <p:strVal val="visible"/>
                                      </p:to>
                                    </p:set>
                                    <p:anim calcmode="lin" valueType="num">
                                      <p:cBhvr additive="base">
                                        <p:cTn id="115" dur="500" fill="hold"/>
                                        <p:tgtEl>
                                          <p:spTgt spid="3">
                                            <p:txEl>
                                              <p:pRg st="18" end="18"/>
                                            </p:txEl>
                                          </p:spTgt>
                                        </p:tgtEl>
                                        <p:attrNameLst>
                                          <p:attrName>ppt_x</p:attrName>
                                        </p:attrNameLst>
                                      </p:cBhvr>
                                      <p:tavLst>
                                        <p:tav tm="0">
                                          <p:val>
                                            <p:strVal val="#ppt_x"/>
                                          </p:val>
                                        </p:tav>
                                        <p:tav tm="100000">
                                          <p:val>
                                            <p:strVal val="#ppt_x"/>
                                          </p:val>
                                        </p:tav>
                                      </p:tavLst>
                                    </p:anim>
                                    <p:anim calcmode="lin" valueType="num">
                                      <p:cBhvr additive="base">
                                        <p:cTn id="116" dur="500" fill="hold"/>
                                        <p:tgtEl>
                                          <p:spTgt spid="3">
                                            <p:txEl>
                                              <p:pRg st="18" end="18"/>
                                            </p:txEl>
                                          </p:spTgt>
                                        </p:tgtEl>
                                        <p:attrNameLst>
                                          <p:attrName>ppt_y</p:attrName>
                                        </p:attrNameLst>
                                      </p:cBhvr>
                                      <p:tavLst>
                                        <p:tav tm="0">
                                          <p:val>
                                            <p:strVal val="1+#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4" fill="hold" grpId="0" nodeType="clickEffect">
                                  <p:stCondLst>
                                    <p:cond delay="0"/>
                                  </p:stCondLst>
                                  <p:childTnLst>
                                    <p:set>
                                      <p:cBhvr>
                                        <p:cTn id="120" dur="1" fill="hold">
                                          <p:stCondLst>
                                            <p:cond delay="0"/>
                                          </p:stCondLst>
                                        </p:cTn>
                                        <p:tgtEl>
                                          <p:spTgt spid="3">
                                            <p:txEl>
                                              <p:pRg st="19" end="19"/>
                                            </p:txEl>
                                          </p:spTgt>
                                        </p:tgtEl>
                                        <p:attrNameLst>
                                          <p:attrName>style.visibility</p:attrName>
                                        </p:attrNameLst>
                                      </p:cBhvr>
                                      <p:to>
                                        <p:strVal val="visible"/>
                                      </p:to>
                                    </p:set>
                                    <p:anim calcmode="lin" valueType="num">
                                      <p:cBhvr additive="base">
                                        <p:cTn id="121" dur="500" fill="hold"/>
                                        <p:tgtEl>
                                          <p:spTgt spid="3">
                                            <p:txEl>
                                              <p:pRg st="19" end="19"/>
                                            </p:txEl>
                                          </p:spTgt>
                                        </p:tgtEl>
                                        <p:attrNameLst>
                                          <p:attrName>ppt_x</p:attrName>
                                        </p:attrNameLst>
                                      </p:cBhvr>
                                      <p:tavLst>
                                        <p:tav tm="0">
                                          <p:val>
                                            <p:strVal val="#ppt_x"/>
                                          </p:val>
                                        </p:tav>
                                        <p:tav tm="100000">
                                          <p:val>
                                            <p:strVal val="#ppt_x"/>
                                          </p:val>
                                        </p:tav>
                                      </p:tavLst>
                                    </p:anim>
                                    <p:anim calcmode="lin" valueType="num">
                                      <p:cBhvr additive="base">
                                        <p:cTn id="122" dur="500" fill="hold"/>
                                        <p:tgtEl>
                                          <p:spTgt spid="3">
                                            <p:txEl>
                                              <p:pRg st="19" end="19"/>
                                            </p:txEl>
                                          </p:spTgt>
                                        </p:tgtEl>
                                        <p:attrNameLst>
                                          <p:attrName>ppt_y</p:attrName>
                                        </p:attrNameLst>
                                      </p:cBhvr>
                                      <p:tavLst>
                                        <p:tav tm="0">
                                          <p:val>
                                            <p:strVal val="1+#ppt_h/2"/>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grpId="0" nodeType="clickEffect">
                                  <p:stCondLst>
                                    <p:cond delay="0"/>
                                  </p:stCondLst>
                                  <p:childTnLst>
                                    <p:set>
                                      <p:cBhvr>
                                        <p:cTn id="126" dur="1" fill="hold">
                                          <p:stCondLst>
                                            <p:cond delay="0"/>
                                          </p:stCondLst>
                                        </p:cTn>
                                        <p:tgtEl>
                                          <p:spTgt spid="3">
                                            <p:txEl>
                                              <p:pRg st="20" end="20"/>
                                            </p:txEl>
                                          </p:spTgt>
                                        </p:tgtEl>
                                        <p:attrNameLst>
                                          <p:attrName>style.visibility</p:attrName>
                                        </p:attrNameLst>
                                      </p:cBhvr>
                                      <p:to>
                                        <p:strVal val="visible"/>
                                      </p:to>
                                    </p:set>
                                    <p:anim calcmode="lin" valueType="num">
                                      <p:cBhvr additive="base">
                                        <p:cTn id="127" dur="500" fill="hold"/>
                                        <p:tgtEl>
                                          <p:spTgt spid="3">
                                            <p:txEl>
                                              <p:pRg st="20" end="20"/>
                                            </p:txEl>
                                          </p:spTgt>
                                        </p:tgtEl>
                                        <p:attrNameLst>
                                          <p:attrName>ppt_x</p:attrName>
                                        </p:attrNameLst>
                                      </p:cBhvr>
                                      <p:tavLst>
                                        <p:tav tm="0">
                                          <p:val>
                                            <p:strVal val="#ppt_x"/>
                                          </p:val>
                                        </p:tav>
                                        <p:tav tm="100000">
                                          <p:val>
                                            <p:strVal val="#ppt_x"/>
                                          </p:val>
                                        </p:tav>
                                      </p:tavLst>
                                    </p:anim>
                                    <p:anim calcmode="lin" valueType="num">
                                      <p:cBhvr additive="base">
                                        <p:cTn id="128" dur="500" fill="hold"/>
                                        <p:tgtEl>
                                          <p:spTgt spid="3">
                                            <p:txEl>
                                              <p:pRg st="20" end="2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29" restart="whenNotActive" fill="hold" evtFilter="cancelBubble" nodeType="interactiveSeq">
                <p:stCondLst>
                  <p:cond evt="onClick" delay="0">
                    <p:tgtEl>
                      <p:spTgt spid="4"/>
                    </p:tgtEl>
                  </p:cond>
                </p:stCondLst>
                <p:endSync evt="end" delay="0">
                  <p:rtn val="all"/>
                </p:endSync>
                <p:childTnLst>
                  <p:par>
                    <p:cTn id="130" fill="hold">
                      <p:stCondLst>
                        <p:cond delay="0"/>
                      </p:stCondLst>
                      <p:childTnLst>
                        <p:par>
                          <p:cTn id="131" fill="hold">
                            <p:stCondLst>
                              <p:cond delay="0"/>
                            </p:stCondLst>
                            <p:childTnLst>
                              <p:par>
                                <p:cTn id="132" presetID="1" presetClass="mediacall" presetSubtype="0" fill="hold" nodeType="clickEffect">
                                  <p:stCondLst>
                                    <p:cond delay="0"/>
                                  </p:stCondLst>
                                  <p:childTnLst>
                                    <p:cmd type="call" cmd="playFrom(0.0)">
                                      <p:cBhvr>
                                        <p:cTn id="133" dur="149160" fill="hold"/>
                                        <p:tgtEl>
                                          <p:spTgt spid="4"/>
                                        </p:tgtEl>
                                      </p:cBhvr>
                                    </p:cmd>
                                  </p:childTnLst>
                                </p:cTn>
                              </p:par>
                            </p:childTnLst>
                          </p:cTn>
                        </p:par>
                      </p:childTnLst>
                    </p:cTn>
                  </p:par>
                </p:childTnLst>
              </p:cTn>
              <p:nextCondLst>
                <p:cond evt="onClick" delay="0">
                  <p:tgtEl>
                    <p:spTgt spid="4"/>
                  </p:tgtEl>
                </p:cond>
              </p:nextCondLst>
            </p:seq>
            <p:audio>
              <p:cMediaNode vol="80000">
                <p:cTn id="134" fill="hold" display="0">
                  <p:stCondLst>
                    <p:cond delay="indefinite"/>
                  </p:stCondLst>
                  <p:endCondLst>
                    <p:cond evt="onStopAudio" delay="0">
                      <p:tgtEl>
                        <p:sldTgt/>
                      </p:tgtEl>
                    </p:cond>
                  </p:endCondLst>
                </p:cTn>
                <p:tgtEl>
                  <p:spTgt spid="4"/>
                </p:tgtEl>
              </p:cMediaNode>
            </p:audio>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ЭКОНОМИКА</a:t>
            </a:r>
            <a:endParaRPr lang="ru-RU" dirty="0"/>
          </a:p>
        </p:txBody>
      </p:sp>
      <p:sp>
        <p:nvSpPr>
          <p:cNvPr id="3" name="Объект 2"/>
          <p:cNvSpPr>
            <a:spLocks noGrp="1"/>
          </p:cNvSpPr>
          <p:nvPr>
            <p:ph idx="1"/>
          </p:nvPr>
        </p:nvSpPr>
        <p:spPr/>
        <p:txBody>
          <a:bodyPr>
            <a:normAutofit fontScale="47500" lnSpcReduction="20000"/>
          </a:bodyPr>
          <a:lstStyle/>
          <a:p>
            <a:r>
              <a:rPr lang="ru-RU" dirty="0"/>
              <a:t>Экономика Азербайджана сохраняет высокие темпы экономического развития, остававшись в числе стран - мировых лидеров по росту ВВП. Однако в условиях кризиса 2008г. темпы прироста экономики Азербайджана существенно снизились по сравнению с докризисным уровнем, особенно с показателями наиболее успешных последних четырех лет. Динамика экономического роста страны в условиях глобальной нестабильности определялась структурными особенностями экономики Азербайджана как экспортера энергоресурсов, а также реализацией антикризисных мер на основе накопленных в докризисный период значительных валютных резервов.</a:t>
            </a:r>
          </a:p>
          <a:p>
            <a:endParaRPr lang="ru-RU" dirty="0"/>
          </a:p>
          <a:p>
            <a:r>
              <a:rPr lang="ru-RU" dirty="0"/>
              <a:t>Экономика Азербайджана составляет 2/3 ВВП всех стран Южного Кавказа. В период 2005-2008 гг. рост реального ВВП Азербайджанской Республики (АР) достиг самых высоких значений за все время после обретения республикой независимости, которые составляли в среднем 24,2% в год. Данный период характеризуются как «период экономического бума», когда Азербайджан был абсолютным мировым лидером по темпам роста экономики.</a:t>
            </a:r>
          </a:p>
          <a:p>
            <a:endParaRPr lang="ru-RU" dirty="0"/>
          </a:p>
          <a:p>
            <a:r>
              <a:rPr lang="ru-RU" dirty="0"/>
              <a:t>Масштабный экономический подъем в докризисные годы был обусловлен активным использованием природно- ресурсного потенциала страны путем освоения новых месторождений и наращивания объемов добычи энергоресурсов, привлечения прямых иностранных инвестиций (ПИИ), строительства </a:t>
            </a:r>
            <a:r>
              <a:rPr lang="ru-RU" dirty="0" err="1"/>
              <a:t>нефте</a:t>
            </a:r>
            <a:r>
              <a:rPr lang="ru-RU" dirty="0"/>
              <a:t> и газопроводов и увеличения объемов экспортных поставок нефти, нефтепродуктов и природного газа. В результате экономика Азербайджана полностью преодолела трансформационный спад 1990-х годов и к 2008 г. ВВП страны (в постоянных ценах) вырос в два раза - на 106% по сравнению с уровнем 1990 г.</a:t>
            </a:r>
          </a:p>
          <a:p>
            <a:endParaRPr lang="ru-RU" dirty="0"/>
          </a:p>
          <a:p>
            <a:r>
              <a:rPr lang="ru-RU" dirty="0"/>
              <a:t>Экономическое развитие Азербайджана во многом определялось масштабным притоком ПИИ, значительная часть которых концентрировалась в нефтегазовом секторе. В 2001-2010 гг. на долю прямых инвестиций приходилось более 2/3 общего объема внешнего финансирования, при- чем наибольший приток ПИИ наблюдался в 2002-2004 гг., который составлял 86-92% всех иностранных инвестиций и кредитов. В этот период чистые прямые инвестиции в Азербайджан составляли более 28% ВВП - самый высокий показатель в мире.</a:t>
            </a: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20072" y="1813"/>
            <a:ext cx="1863790" cy="15531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7913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500" fill="hold"/>
                                        <p:tgtEl>
                                          <p:spTgt spid="3074"/>
                                        </p:tgtEl>
                                        <p:attrNameLst>
                                          <p:attrName>ppt_w</p:attrName>
                                        </p:attrNameLst>
                                      </p:cBhvr>
                                      <p:tavLst>
                                        <p:tav tm="0">
                                          <p:val>
                                            <p:fltVal val="0"/>
                                          </p:val>
                                        </p:tav>
                                        <p:tav tm="100000">
                                          <p:val>
                                            <p:strVal val="#ppt_w"/>
                                          </p:val>
                                        </p:tav>
                                      </p:tavLst>
                                    </p:anim>
                                    <p:anim calcmode="lin" valueType="num">
                                      <p:cBhvr>
                                        <p:cTn id="8" dur="500" fill="hold"/>
                                        <p:tgtEl>
                                          <p:spTgt spid="3074"/>
                                        </p:tgtEl>
                                        <p:attrNameLst>
                                          <p:attrName>ppt_h</p:attrName>
                                        </p:attrNameLst>
                                      </p:cBhvr>
                                      <p:tavLst>
                                        <p:tav tm="0">
                                          <p:val>
                                            <p:fltVal val="0"/>
                                          </p:val>
                                        </p:tav>
                                        <p:tav tm="100000">
                                          <p:val>
                                            <p:strVal val="#ppt_h"/>
                                          </p:val>
                                        </p:tav>
                                      </p:tavLst>
                                    </p:anim>
                                    <p:animEffect transition="in" filter="fade">
                                      <p:cBhvr>
                                        <p:cTn id="9"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традиции</a:t>
            </a:r>
            <a:endParaRPr lang="ru-RU" dirty="0"/>
          </a:p>
        </p:txBody>
      </p:sp>
      <p:sp>
        <p:nvSpPr>
          <p:cNvPr id="3" name="Объект 2"/>
          <p:cNvSpPr>
            <a:spLocks noGrp="1"/>
          </p:cNvSpPr>
          <p:nvPr>
            <p:ph idx="1"/>
          </p:nvPr>
        </p:nvSpPr>
        <p:spPr/>
        <p:txBody>
          <a:bodyPr>
            <a:normAutofit fontScale="85000" lnSpcReduction="20000"/>
          </a:bodyPr>
          <a:lstStyle/>
          <a:p>
            <a:r>
              <a:rPr lang="ru-RU" dirty="0"/>
              <a:t>Азербайджан – страна свято соблюдающая свои национальные традиции. Традиции сопровождают азербайджанцев с момента рождения и на протяжении всей жизни: сватовство, рождение детей, праздники, сбор урожая и многое другое. Кроме того, многие традиции Азербайджана воплощены в гостеприимстве этого народа, их культуре, народных верованиях, национальной одежде, народных гуляниях и развлечениях.</a:t>
            </a:r>
          </a:p>
          <a:p>
            <a:endParaRPr lang="ru-RU" dirty="0"/>
          </a:p>
          <a:p>
            <a:r>
              <a:rPr lang="ru-RU" dirty="0"/>
              <a:t>В традициях Азербайджана отражены элементы и культы различных верований, существовавших на его территории. Сегодня многие национальные традиции можно наблюдать в театрализованном виде на народных праздниках или на мероприятиях в честь встречи почетных гостей.</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11960" y="332656"/>
            <a:ext cx="1428750" cy="1076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63187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wipe(down)">
                                      <p:cBhvr>
                                        <p:cTn id="7" dur="580">
                                          <p:stCondLst>
                                            <p:cond delay="0"/>
                                          </p:stCondLst>
                                        </p:cTn>
                                        <p:tgtEl>
                                          <p:spTgt spid="4098"/>
                                        </p:tgtEl>
                                      </p:cBhvr>
                                    </p:animEffect>
                                    <p:anim calcmode="lin" valueType="num">
                                      <p:cBhvr>
                                        <p:cTn id="8" dur="1822" tmFilter="0,0; 0.14,0.36; 0.43,0.73; 0.71,0.91; 1.0,1.0">
                                          <p:stCondLst>
                                            <p:cond delay="0"/>
                                          </p:stCondLst>
                                        </p:cTn>
                                        <p:tgtEl>
                                          <p:spTgt spid="409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09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09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09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098"/>
                                        </p:tgtEl>
                                        <p:attrNameLst>
                                          <p:attrName>ppt_y</p:attrName>
                                        </p:attrNameLst>
                                      </p:cBhvr>
                                      <p:tavLst>
                                        <p:tav tm="0" fmla="#ppt_y-sin(pi*$)/81">
                                          <p:val>
                                            <p:fltVal val="0"/>
                                          </p:val>
                                        </p:tav>
                                        <p:tav tm="100000">
                                          <p:val>
                                            <p:fltVal val="1"/>
                                          </p:val>
                                        </p:tav>
                                      </p:tavLst>
                                    </p:anim>
                                    <p:animScale>
                                      <p:cBhvr>
                                        <p:cTn id="13" dur="26">
                                          <p:stCondLst>
                                            <p:cond delay="650"/>
                                          </p:stCondLst>
                                        </p:cTn>
                                        <p:tgtEl>
                                          <p:spTgt spid="4098"/>
                                        </p:tgtEl>
                                      </p:cBhvr>
                                      <p:to x="100000" y="60000"/>
                                    </p:animScale>
                                    <p:animScale>
                                      <p:cBhvr>
                                        <p:cTn id="14" dur="166" decel="50000">
                                          <p:stCondLst>
                                            <p:cond delay="676"/>
                                          </p:stCondLst>
                                        </p:cTn>
                                        <p:tgtEl>
                                          <p:spTgt spid="4098"/>
                                        </p:tgtEl>
                                      </p:cBhvr>
                                      <p:to x="100000" y="100000"/>
                                    </p:animScale>
                                    <p:animScale>
                                      <p:cBhvr>
                                        <p:cTn id="15" dur="26">
                                          <p:stCondLst>
                                            <p:cond delay="1312"/>
                                          </p:stCondLst>
                                        </p:cTn>
                                        <p:tgtEl>
                                          <p:spTgt spid="4098"/>
                                        </p:tgtEl>
                                      </p:cBhvr>
                                      <p:to x="100000" y="80000"/>
                                    </p:animScale>
                                    <p:animScale>
                                      <p:cBhvr>
                                        <p:cTn id="16" dur="166" decel="50000">
                                          <p:stCondLst>
                                            <p:cond delay="1338"/>
                                          </p:stCondLst>
                                        </p:cTn>
                                        <p:tgtEl>
                                          <p:spTgt spid="4098"/>
                                        </p:tgtEl>
                                      </p:cBhvr>
                                      <p:to x="100000" y="100000"/>
                                    </p:animScale>
                                    <p:animScale>
                                      <p:cBhvr>
                                        <p:cTn id="17" dur="26">
                                          <p:stCondLst>
                                            <p:cond delay="1642"/>
                                          </p:stCondLst>
                                        </p:cTn>
                                        <p:tgtEl>
                                          <p:spTgt spid="4098"/>
                                        </p:tgtEl>
                                      </p:cBhvr>
                                      <p:to x="100000" y="90000"/>
                                    </p:animScale>
                                    <p:animScale>
                                      <p:cBhvr>
                                        <p:cTn id="18" dur="166" decel="50000">
                                          <p:stCondLst>
                                            <p:cond delay="1668"/>
                                          </p:stCondLst>
                                        </p:cTn>
                                        <p:tgtEl>
                                          <p:spTgt spid="4098"/>
                                        </p:tgtEl>
                                      </p:cBhvr>
                                      <p:to x="100000" y="100000"/>
                                    </p:animScale>
                                    <p:animScale>
                                      <p:cBhvr>
                                        <p:cTn id="19" dur="26">
                                          <p:stCondLst>
                                            <p:cond delay="1808"/>
                                          </p:stCondLst>
                                        </p:cTn>
                                        <p:tgtEl>
                                          <p:spTgt spid="4098"/>
                                        </p:tgtEl>
                                      </p:cBhvr>
                                      <p:to x="100000" y="95000"/>
                                    </p:animScale>
                                    <p:animScale>
                                      <p:cBhvr>
                                        <p:cTn id="20" dur="166" decel="50000">
                                          <p:stCondLst>
                                            <p:cond delay="1834"/>
                                          </p:stCondLst>
                                        </p:cTn>
                                        <p:tgtEl>
                                          <p:spTgt spid="409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валюта</a:t>
            </a:r>
            <a:endParaRPr lang="ru-RU" dirty="0"/>
          </a:p>
        </p:txBody>
      </p:sp>
      <p:sp>
        <p:nvSpPr>
          <p:cNvPr id="3" name="Объект 2"/>
          <p:cNvSpPr>
            <a:spLocks noGrp="1"/>
          </p:cNvSpPr>
          <p:nvPr>
            <p:ph idx="1"/>
          </p:nvPr>
        </p:nvSpPr>
        <p:spPr/>
        <p:txBody>
          <a:bodyPr>
            <a:normAutofit fontScale="55000" lnSpcReduction="20000"/>
          </a:bodyPr>
          <a:lstStyle/>
          <a:p>
            <a:r>
              <a:rPr lang="ru-RU" dirty="0"/>
              <a:t>Национальной валютой Азербайджанской республики является азербайджанский </a:t>
            </a:r>
            <a:r>
              <a:rPr lang="ru-RU" dirty="0" err="1"/>
              <a:t>манат</a:t>
            </a:r>
            <a:r>
              <a:rPr lang="ru-RU" dirty="0"/>
              <a:t>. Один </a:t>
            </a:r>
            <a:r>
              <a:rPr lang="ru-RU" dirty="0" err="1"/>
              <a:t>манат</a:t>
            </a:r>
            <a:r>
              <a:rPr lang="ru-RU" dirty="0"/>
              <a:t> состоит из 100 копеек. В настоящее время банкноты современного </a:t>
            </a:r>
            <a:r>
              <a:rPr lang="ru-RU" dirty="0" err="1"/>
              <a:t>маната</a:t>
            </a:r>
            <a:r>
              <a:rPr lang="ru-RU" dirty="0"/>
              <a:t>, находится в денежном обращении в эквиваленте 1, 5, 10, 20, 50 и 100 азербайджанских </a:t>
            </a:r>
            <a:r>
              <a:rPr lang="ru-RU" dirty="0" err="1"/>
              <a:t>манат</a:t>
            </a:r>
            <a:r>
              <a:rPr lang="ru-RU" dirty="0"/>
              <a:t>, монета же азербайджанского </a:t>
            </a:r>
            <a:r>
              <a:rPr lang="ru-RU" dirty="0" err="1"/>
              <a:t>маната</a:t>
            </a:r>
            <a:r>
              <a:rPr lang="ru-RU" dirty="0"/>
              <a:t> обращается в достоинстве 1, 3, 5, 10, 20, 50 </a:t>
            </a:r>
            <a:r>
              <a:rPr lang="ru-RU" dirty="0" err="1"/>
              <a:t>гяпик</a:t>
            </a:r>
            <a:r>
              <a:rPr lang="ru-RU" dirty="0"/>
              <a:t>.</a:t>
            </a:r>
          </a:p>
          <a:p>
            <a:endParaRPr lang="ru-RU" dirty="0"/>
          </a:p>
          <a:p>
            <a:r>
              <a:rPr lang="ru-RU" dirty="0"/>
              <a:t>Дизайнер валют Роберт Калин разработал дизайн азербайджанского </a:t>
            </a:r>
            <a:r>
              <a:rPr lang="ru-RU" dirty="0" err="1"/>
              <a:t>маната</a:t>
            </a:r>
            <a:r>
              <a:rPr lang="ru-RU" dirty="0"/>
              <a:t>, отобразив в дизайне, богатые традиции и современную культуру, которую можно наблюдать на банкноте 1 </a:t>
            </a:r>
            <a:r>
              <a:rPr lang="ru-RU" dirty="0" err="1"/>
              <a:t>манат</a:t>
            </a:r>
            <a:r>
              <a:rPr lang="ru-RU" dirty="0"/>
              <a:t>. Банкнота в 5 </a:t>
            </a:r>
            <a:r>
              <a:rPr lang="ru-RU" dirty="0" err="1"/>
              <a:t>манат</a:t>
            </a:r>
            <a:r>
              <a:rPr lang="ru-RU" dirty="0"/>
              <a:t> символизирует бесценный вклад Азербайджана в мировую литературу. Давние государственные традиции Азербайджана, а также его богатую историю, несет в себе банкнота номиналом 10 </a:t>
            </a:r>
            <a:r>
              <a:rPr lang="ru-RU" dirty="0" err="1"/>
              <a:t>манат</a:t>
            </a:r>
            <a:r>
              <a:rPr lang="ru-RU" dirty="0"/>
              <a:t>.</a:t>
            </a:r>
          </a:p>
          <a:p>
            <a:endParaRPr lang="ru-RU" dirty="0"/>
          </a:p>
          <a:p>
            <a:r>
              <a:rPr lang="ru-RU" dirty="0"/>
              <a:t>На банкноте в 20 </a:t>
            </a:r>
            <a:r>
              <a:rPr lang="ru-RU" dirty="0" err="1"/>
              <a:t>манат</a:t>
            </a:r>
            <a:r>
              <a:rPr lang="ru-RU" dirty="0"/>
              <a:t> можно наблюдать территориальную целостность. Банкнота в 50 </a:t>
            </a:r>
            <a:r>
              <a:rPr lang="ru-RU" dirty="0" err="1"/>
              <a:t>манат</a:t>
            </a:r>
            <a:r>
              <a:rPr lang="ru-RU" dirty="0"/>
              <a:t> символизирует образование и его будущее.</a:t>
            </a:r>
          </a:p>
          <a:p>
            <a:endParaRPr lang="ru-RU" dirty="0"/>
          </a:p>
          <a:p>
            <a:r>
              <a:rPr lang="ru-RU" dirty="0"/>
              <a:t>Азербайджанский </a:t>
            </a:r>
            <a:r>
              <a:rPr lang="ru-RU" dirty="0" err="1"/>
              <a:t>манат</a:t>
            </a:r>
            <a:r>
              <a:rPr lang="ru-RU" dirty="0"/>
              <a:t> подвергался деноминации. Это происходило два раза - в 1992 и 2006 годах. Сегодняшняя ситуация в стране с деньгами двоякая. Обменные пункты работают и в банках, и отдельно. Однако большинство населения предпочитает для расчётов доллары США, так как это более стабильная валюта. </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5816" y="116632"/>
            <a:ext cx="2381250" cy="1390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8104" y="278557"/>
            <a:ext cx="2381250" cy="1066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2097" y="5768865"/>
            <a:ext cx="2381250" cy="1123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26854" y="5740290"/>
            <a:ext cx="2381250" cy="1181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6"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52120" y="5575589"/>
            <a:ext cx="2381250" cy="1247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67303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2000"/>
                                        <p:tgtEl>
                                          <p:spTgt spid="5122"/>
                                        </p:tgtEl>
                                      </p:cBhvr>
                                    </p:animEffect>
                                    <p:anim calcmode="lin" valueType="num">
                                      <p:cBhvr>
                                        <p:cTn id="8" dur="2000" fill="hold"/>
                                        <p:tgtEl>
                                          <p:spTgt spid="5122"/>
                                        </p:tgtEl>
                                        <p:attrNameLst>
                                          <p:attrName>ppt_w</p:attrName>
                                        </p:attrNameLst>
                                      </p:cBhvr>
                                      <p:tavLst>
                                        <p:tav tm="0" fmla="#ppt_w*sin(2.5*pi*$)">
                                          <p:val>
                                            <p:fltVal val="0"/>
                                          </p:val>
                                        </p:tav>
                                        <p:tav tm="100000">
                                          <p:val>
                                            <p:fltVal val="1"/>
                                          </p:val>
                                        </p:tav>
                                      </p:tavLst>
                                    </p:anim>
                                    <p:anim calcmode="lin" valueType="num">
                                      <p:cBhvr>
                                        <p:cTn id="9" dur="2000" fill="hold"/>
                                        <p:tgtEl>
                                          <p:spTgt spid="512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nodeType="clickEffect">
                                  <p:stCondLst>
                                    <p:cond delay="0"/>
                                  </p:stCondLst>
                                  <p:childTnLst>
                                    <p:set>
                                      <p:cBhvr>
                                        <p:cTn id="13" dur="1" fill="hold">
                                          <p:stCondLst>
                                            <p:cond delay="0"/>
                                          </p:stCondLst>
                                        </p:cTn>
                                        <p:tgtEl>
                                          <p:spTgt spid="5123"/>
                                        </p:tgtEl>
                                        <p:attrNameLst>
                                          <p:attrName>style.visibility</p:attrName>
                                        </p:attrNameLst>
                                      </p:cBhvr>
                                      <p:to>
                                        <p:strVal val="visible"/>
                                      </p:to>
                                    </p:set>
                                    <p:animEffect transition="in" filter="fade">
                                      <p:cBhvr>
                                        <p:cTn id="14" dur="2000"/>
                                        <p:tgtEl>
                                          <p:spTgt spid="5123"/>
                                        </p:tgtEl>
                                      </p:cBhvr>
                                    </p:animEffect>
                                    <p:anim calcmode="lin" valueType="num">
                                      <p:cBhvr>
                                        <p:cTn id="15" dur="2000" fill="hold"/>
                                        <p:tgtEl>
                                          <p:spTgt spid="5123"/>
                                        </p:tgtEl>
                                        <p:attrNameLst>
                                          <p:attrName>ppt_w</p:attrName>
                                        </p:attrNameLst>
                                      </p:cBhvr>
                                      <p:tavLst>
                                        <p:tav tm="0" fmla="#ppt_w*sin(2.5*pi*$)">
                                          <p:val>
                                            <p:fltVal val="0"/>
                                          </p:val>
                                        </p:tav>
                                        <p:tav tm="100000">
                                          <p:val>
                                            <p:fltVal val="1"/>
                                          </p:val>
                                        </p:tav>
                                      </p:tavLst>
                                    </p:anim>
                                    <p:anim calcmode="lin" valueType="num">
                                      <p:cBhvr>
                                        <p:cTn id="16" dur="2000" fill="hold"/>
                                        <p:tgtEl>
                                          <p:spTgt spid="5123"/>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45" presetClass="entr" presetSubtype="0" fill="hold" nodeType="clickEffect">
                                  <p:stCondLst>
                                    <p:cond delay="0"/>
                                  </p:stCondLst>
                                  <p:childTnLst>
                                    <p:set>
                                      <p:cBhvr>
                                        <p:cTn id="20" dur="1" fill="hold">
                                          <p:stCondLst>
                                            <p:cond delay="0"/>
                                          </p:stCondLst>
                                        </p:cTn>
                                        <p:tgtEl>
                                          <p:spTgt spid="5124"/>
                                        </p:tgtEl>
                                        <p:attrNameLst>
                                          <p:attrName>style.visibility</p:attrName>
                                        </p:attrNameLst>
                                      </p:cBhvr>
                                      <p:to>
                                        <p:strVal val="visible"/>
                                      </p:to>
                                    </p:set>
                                    <p:animEffect transition="in" filter="fade">
                                      <p:cBhvr>
                                        <p:cTn id="21" dur="2000"/>
                                        <p:tgtEl>
                                          <p:spTgt spid="5124"/>
                                        </p:tgtEl>
                                      </p:cBhvr>
                                    </p:animEffect>
                                    <p:anim calcmode="lin" valueType="num">
                                      <p:cBhvr>
                                        <p:cTn id="22" dur="2000" fill="hold"/>
                                        <p:tgtEl>
                                          <p:spTgt spid="5124"/>
                                        </p:tgtEl>
                                        <p:attrNameLst>
                                          <p:attrName>ppt_w</p:attrName>
                                        </p:attrNameLst>
                                      </p:cBhvr>
                                      <p:tavLst>
                                        <p:tav tm="0" fmla="#ppt_w*sin(2.5*pi*$)">
                                          <p:val>
                                            <p:fltVal val="0"/>
                                          </p:val>
                                        </p:tav>
                                        <p:tav tm="100000">
                                          <p:val>
                                            <p:fltVal val="1"/>
                                          </p:val>
                                        </p:tav>
                                      </p:tavLst>
                                    </p:anim>
                                    <p:anim calcmode="lin" valueType="num">
                                      <p:cBhvr>
                                        <p:cTn id="23" dur="2000" fill="hold"/>
                                        <p:tgtEl>
                                          <p:spTgt spid="5124"/>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45" presetClass="entr" presetSubtype="0" fill="hold" nodeType="clickEffect">
                                  <p:stCondLst>
                                    <p:cond delay="0"/>
                                  </p:stCondLst>
                                  <p:childTnLst>
                                    <p:set>
                                      <p:cBhvr>
                                        <p:cTn id="27" dur="1" fill="hold">
                                          <p:stCondLst>
                                            <p:cond delay="0"/>
                                          </p:stCondLst>
                                        </p:cTn>
                                        <p:tgtEl>
                                          <p:spTgt spid="5125"/>
                                        </p:tgtEl>
                                        <p:attrNameLst>
                                          <p:attrName>style.visibility</p:attrName>
                                        </p:attrNameLst>
                                      </p:cBhvr>
                                      <p:to>
                                        <p:strVal val="visible"/>
                                      </p:to>
                                    </p:set>
                                    <p:animEffect transition="in" filter="fade">
                                      <p:cBhvr>
                                        <p:cTn id="28" dur="2000"/>
                                        <p:tgtEl>
                                          <p:spTgt spid="5125"/>
                                        </p:tgtEl>
                                      </p:cBhvr>
                                    </p:animEffect>
                                    <p:anim calcmode="lin" valueType="num">
                                      <p:cBhvr>
                                        <p:cTn id="29" dur="2000" fill="hold"/>
                                        <p:tgtEl>
                                          <p:spTgt spid="5125"/>
                                        </p:tgtEl>
                                        <p:attrNameLst>
                                          <p:attrName>ppt_w</p:attrName>
                                        </p:attrNameLst>
                                      </p:cBhvr>
                                      <p:tavLst>
                                        <p:tav tm="0" fmla="#ppt_w*sin(2.5*pi*$)">
                                          <p:val>
                                            <p:fltVal val="0"/>
                                          </p:val>
                                        </p:tav>
                                        <p:tav tm="100000">
                                          <p:val>
                                            <p:fltVal val="1"/>
                                          </p:val>
                                        </p:tav>
                                      </p:tavLst>
                                    </p:anim>
                                    <p:anim calcmode="lin" valueType="num">
                                      <p:cBhvr>
                                        <p:cTn id="30" dur="2000" fill="hold"/>
                                        <p:tgtEl>
                                          <p:spTgt spid="5125"/>
                                        </p:tgtEl>
                                        <p:attrNameLst>
                                          <p:attrName>ppt_h</p:attrName>
                                        </p:attrNameLst>
                                      </p:cBhvr>
                                      <p:tavLst>
                                        <p:tav tm="0">
                                          <p:val>
                                            <p:strVal val="#ppt_h"/>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45" presetClass="entr" presetSubtype="0" fill="hold" nodeType="clickEffect">
                                  <p:stCondLst>
                                    <p:cond delay="0"/>
                                  </p:stCondLst>
                                  <p:childTnLst>
                                    <p:set>
                                      <p:cBhvr>
                                        <p:cTn id="34" dur="1" fill="hold">
                                          <p:stCondLst>
                                            <p:cond delay="0"/>
                                          </p:stCondLst>
                                        </p:cTn>
                                        <p:tgtEl>
                                          <p:spTgt spid="5126"/>
                                        </p:tgtEl>
                                        <p:attrNameLst>
                                          <p:attrName>style.visibility</p:attrName>
                                        </p:attrNameLst>
                                      </p:cBhvr>
                                      <p:to>
                                        <p:strVal val="visible"/>
                                      </p:to>
                                    </p:set>
                                    <p:animEffect transition="in" filter="fade">
                                      <p:cBhvr>
                                        <p:cTn id="35" dur="2000"/>
                                        <p:tgtEl>
                                          <p:spTgt spid="5126"/>
                                        </p:tgtEl>
                                      </p:cBhvr>
                                    </p:animEffect>
                                    <p:anim calcmode="lin" valueType="num">
                                      <p:cBhvr>
                                        <p:cTn id="36" dur="2000" fill="hold"/>
                                        <p:tgtEl>
                                          <p:spTgt spid="5126"/>
                                        </p:tgtEl>
                                        <p:attrNameLst>
                                          <p:attrName>ppt_w</p:attrName>
                                        </p:attrNameLst>
                                      </p:cBhvr>
                                      <p:tavLst>
                                        <p:tav tm="0" fmla="#ppt_w*sin(2.5*pi*$)">
                                          <p:val>
                                            <p:fltVal val="0"/>
                                          </p:val>
                                        </p:tav>
                                        <p:tav tm="100000">
                                          <p:val>
                                            <p:fltVal val="1"/>
                                          </p:val>
                                        </p:tav>
                                      </p:tavLst>
                                    </p:anim>
                                    <p:anim calcmode="lin" valueType="num">
                                      <p:cBhvr>
                                        <p:cTn id="37" dur="2000" fill="hold"/>
                                        <p:tgtEl>
                                          <p:spTgt spid="512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карта</a:t>
            </a:r>
            <a:endParaRPr lang="ru-RU" dirty="0"/>
          </a:p>
        </p:txBody>
      </p:sp>
      <p:sp>
        <p:nvSpPr>
          <p:cNvPr id="3" name="Объект 2"/>
          <p:cNvSpPr>
            <a:spLocks noGrp="1"/>
          </p:cNvSpPr>
          <p:nvPr>
            <p:ph idx="1"/>
          </p:nvPr>
        </p:nvSpPr>
        <p:spPr/>
        <p:txBody>
          <a:bodyPr/>
          <a:lstStyle/>
          <a:p>
            <a:endParaRPr lang="ru-RU"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4727" y="1844824"/>
            <a:ext cx="6096000" cy="4314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22806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2000"/>
                                        <p:tgtEl>
                                          <p:spTgt spid="6146"/>
                                        </p:tgtEl>
                                      </p:cBhvr>
                                    </p:animEffect>
                                    <p:anim calcmode="lin" valueType="num">
                                      <p:cBhvr>
                                        <p:cTn id="8" dur="2000" fill="hold"/>
                                        <p:tgtEl>
                                          <p:spTgt spid="6146"/>
                                        </p:tgtEl>
                                        <p:attrNameLst>
                                          <p:attrName>ppt_w</p:attrName>
                                        </p:attrNameLst>
                                      </p:cBhvr>
                                      <p:tavLst>
                                        <p:tav tm="0" fmla="#ppt_w*sin(2.5*pi*$)">
                                          <p:val>
                                            <p:fltVal val="0"/>
                                          </p:val>
                                        </p:tav>
                                        <p:tav tm="100000">
                                          <p:val>
                                            <p:fltVal val="1"/>
                                          </p:val>
                                        </p:tav>
                                      </p:tavLst>
                                    </p:anim>
                                    <p:anim calcmode="lin" valueType="num">
                                      <p:cBhvr>
                                        <p:cTn id="9" dur="2000" fill="hold"/>
                                        <p:tgtEl>
                                          <p:spTgt spid="614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Спасибо!</a:t>
            </a:r>
            <a:endParaRPr lang="ru-RU" dirty="0"/>
          </a:p>
        </p:txBody>
      </p:sp>
      <p:sp>
        <p:nvSpPr>
          <p:cNvPr id="3" name="Объект 2"/>
          <p:cNvSpPr>
            <a:spLocks noGrp="1"/>
          </p:cNvSpPr>
          <p:nvPr>
            <p:ph idx="1"/>
          </p:nvPr>
        </p:nvSpPr>
        <p:spPr/>
        <p:txBody>
          <a:bodyPr/>
          <a:lstStyle/>
          <a:p>
            <a:endParaRPr lang="ru-RU"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760" y="2636912"/>
            <a:ext cx="3238500" cy="2428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5140218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зящная">
  <a:themeElements>
    <a:clrScheme name="Изящная">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Изящная">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Изящная">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20</TotalTime>
  <Words>926</Words>
  <Application>Microsoft Office PowerPoint</Application>
  <PresentationFormat>Экран (4:3)</PresentationFormat>
  <Paragraphs>52</Paragraphs>
  <Slides>9</Slides>
  <Notes>0</Notes>
  <HiddenSlides>0</HiddenSlides>
  <MMClips>1</MMClips>
  <ScaleCrop>false</ScaleCrop>
  <HeadingPairs>
    <vt:vector size="4" baseType="variant">
      <vt:variant>
        <vt:lpstr>Тема</vt:lpstr>
      </vt:variant>
      <vt:variant>
        <vt:i4>1</vt:i4>
      </vt:variant>
      <vt:variant>
        <vt:lpstr>Заголовки слайдов</vt:lpstr>
      </vt:variant>
      <vt:variant>
        <vt:i4>9</vt:i4>
      </vt:variant>
    </vt:vector>
  </HeadingPairs>
  <TitlesOfParts>
    <vt:vector size="10" baseType="lpstr">
      <vt:lpstr>Изящная</vt:lpstr>
      <vt:lpstr>Азербайджан</vt:lpstr>
      <vt:lpstr>Флаг</vt:lpstr>
      <vt:lpstr>Герб</vt:lpstr>
      <vt:lpstr>гимн</vt:lpstr>
      <vt:lpstr>ЭКОНОМИКА</vt:lpstr>
      <vt:lpstr>традиции</vt:lpstr>
      <vt:lpstr>валюта</vt:lpstr>
      <vt:lpstr>карта</vt:lpstr>
      <vt:lpstr>Спасибо!</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Азербайджан</dc:title>
  <dc:creator>юля</dc:creator>
  <cp:lastModifiedBy>юля</cp:lastModifiedBy>
  <cp:revision>2</cp:revision>
  <dcterms:created xsi:type="dcterms:W3CDTF">2014-03-21T13:33:52Z</dcterms:created>
  <dcterms:modified xsi:type="dcterms:W3CDTF">2014-03-21T13:54:32Z</dcterms:modified>
</cp:coreProperties>
</file>