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7" r:id="rId2"/>
    <p:sldId id="258" r:id="rId3"/>
    <p:sldId id="259" r:id="rId4"/>
    <p:sldId id="262" r:id="rId5"/>
    <p:sldId id="260" r:id="rId6"/>
    <p:sldId id="261" r:id="rId7"/>
    <p:sldId id="265" r:id="rId8"/>
    <p:sldId id="263" r:id="rId9"/>
    <p:sldId id="264" r:id="rId1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9" d="100"/>
          <a:sy n="69" d="100"/>
        </p:scale>
        <p:origin x="-546"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94D1B5E-2C7D-40AA-A2EA-18FB2015F0B9}" type="datetimeFigureOut">
              <a:rPr lang="ru-RU" smtClean="0"/>
              <a:pPr/>
              <a:t>01.04.2013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835A4D4-4CF1-4F97-847C-84D65754F2C3}"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C05632EF-A900-41A5-B28E-25003D03521F}" type="datetimeFigureOut">
              <a:rPr lang="ru-RU" smtClean="0"/>
              <a:pPr/>
              <a:t>01.04.2013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FD6B9A3-4591-40C1-83D7-A6661866234C}"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05632EF-A900-41A5-B28E-25003D03521F}" type="datetimeFigureOut">
              <a:rPr lang="ru-RU" smtClean="0"/>
              <a:pPr/>
              <a:t>01.04.2013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FD6B9A3-4591-40C1-83D7-A6661866234C}"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05632EF-A900-41A5-B28E-25003D03521F}" type="datetimeFigureOut">
              <a:rPr lang="ru-RU" smtClean="0"/>
              <a:pPr/>
              <a:t>01.04.2013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FD6B9A3-4591-40C1-83D7-A6661866234C}"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05632EF-A900-41A5-B28E-25003D03521F}" type="datetimeFigureOut">
              <a:rPr lang="ru-RU" smtClean="0"/>
              <a:pPr/>
              <a:t>01.04.2013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FD6B9A3-4591-40C1-83D7-A6661866234C}"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C05632EF-A900-41A5-B28E-25003D03521F}" type="datetimeFigureOut">
              <a:rPr lang="ru-RU" smtClean="0"/>
              <a:pPr/>
              <a:t>01.04.2013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FD6B9A3-4591-40C1-83D7-A6661866234C}"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C05632EF-A900-41A5-B28E-25003D03521F}" type="datetimeFigureOut">
              <a:rPr lang="ru-RU" smtClean="0"/>
              <a:pPr/>
              <a:t>01.04.2013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FD6B9A3-4591-40C1-83D7-A6661866234C}"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C05632EF-A900-41A5-B28E-25003D03521F}" type="datetimeFigureOut">
              <a:rPr lang="ru-RU" smtClean="0"/>
              <a:pPr/>
              <a:t>01.04.2013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4FD6B9A3-4591-40C1-83D7-A6661866234C}"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C05632EF-A900-41A5-B28E-25003D03521F}" type="datetimeFigureOut">
              <a:rPr lang="ru-RU" smtClean="0"/>
              <a:pPr/>
              <a:t>01.04.2013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4FD6B9A3-4591-40C1-83D7-A6661866234C}"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C05632EF-A900-41A5-B28E-25003D03521F}" type="datetimeFigureOut">
              <a:rPr lang="ru-RU" smtClean="0"/>
              <a:pPr/>
              <a:t>01.04.2013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4FD6B9A3-4591-40C1-83D7-A6661866234C}"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C05632EF-A900-41A5-B28E-25003D03521F}" type="datetimeFigureOut">
              <a:rPr lang="ru-RU" smtClean="0"/>
              <a:pPr/>
              <a:t>01.04.2013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FD6B9A3-4591-40C1-83D7-A6661866234C}"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C05632EF-A900-41A5-B28E-25003D03521F}" type="datetimeFigureOut">
              <a:rPr lang="ru-RU" smtClean="0"/>
              <a:pPr/>
              <a:t>01.04.2013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FD6B9A3-4591-40C1-83D7-A6661866234C}"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5632EF-A900-41A5-B28E-25003D03521F}" type="datetimeFigureOut">
              <a:rPr lang="ru-RU" smtClean="0"/>
              <a:pPr/>
              <a:t>01.04.2013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D6B9A3-4591-40C1-83D7-A6661866234C}"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Marinka\presentations\Литература\title.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1.jpg"/>
          <p:cNvPicPr>
            <a:picLocks noChangeAspect="1" noChangeArrowheads="1"/>
          </p:cNvPicPr>
          <p:nvPr/>
        </p:nvPicPr>
        <p:blipFill>
          <a:blip r:embed="rId2"/>
          <a:srcRect/>
          <a:stretch>
            <a:fillRect/>
          </a:stretch>
        </p:blipFill>
        <p:spPr bwMode="auto">
          <a:xfrm>
            <a:off x="0" y="24"/>
            <a:ext cx="9144000" cy="6858000"/>
          </a:xfrm>
          <a:prstGeom prst="rect">
            <a:avLst/>
          </a:prstGeom>
          <a:noFill/>
        </p:spPr>
      </p:pic>
      <p:sp>
        <p:nvSpPr>
          <p:cNvPr id="3" name="Прямоугольник 2"/>
          <p:cNvSpPr/>
          <p:nvPr/>
        </p:nvSpPr>
        <p:spPr>
          <a:xfrm>
            <a:off x="71438" y="714356"/>
            <a:ext cx="8858280" cy="1631216"/>
          </a:xfrm>
          <a:prstGeom prst="rect">
            <a:avLst/>
          </a:prstGeom>
        </p:spPr>
        <p:txBody>
          <a:bodyPr wrap="square">
            <a:spAutoFit/>
          </a:bodyPr>
          <a:lstStyle/>
          <a:p>
            <a:r>
              <a:rPr lang="ru-RU" sz="2000" dirty="0" smtClean="0">
                <a:latin typeface="Arial" pitchFamily="34" charset="0"/>
                <a:cs typeface="Arial" pitchFamily="34" charset="0"/>
              </a:rPr>
              <a:t>Болконские – старинный княжеский род, аристократы, которые гордятся своим древним родом и заслугами перед Отечеством. Болконские – люди чрезвычайно деятельные. Каждый из членов семьи постоянно чем-то занят; их активная деятельность всегда направлялась людям, Родине. </a:t>
            </a:r>
            <a:endParaRPr lang="ru-RU" sz="2000" dirty="0">
              <a:latin typeface="Arial" pitchFamily="34" charset="0"/>
              <a:cs typeface="Arial" pitchFamily="34" charset="0"/>
            </a:endParaRPr>
          </a:p>
        </p:txBody>
      </p:sp>
      <p:sp>
        <p:nvSpPr>
          <p:cNvPr id="5" name="TextBox 4"/>
          <p:cNvSpPr txBox="1"/>
          <p:nvPr/>
        </p:nvSpPr>
        <p:spPr>
          <a:xfrm>
            <a:off x="2500298" y="71414"/>
            <a:ext cx="4017318" cy="584775"/>
          </a:xfrm>
          <a:prstGeom prst="rect">
            <a:avLst/>
          </a:prstGeom>
          <a:noFill/>
        </p:spPr>
        <p:txBody>
          <a:bodyPr wrap="none" rtlCol="0">
            <a:spAutoFit/>
          </a:bodyPr>
          <a:lstStyle/>
          <a:p>
            <a:r>
              <a:rPr lang="ru-RU" sz="3200" b="1" dirty="0" smtClean="0">
                <a:latin typeface="Arial" pitchFamily="34" charset="0"/>
                <a:cs typeface="Arial" pitchFamily="34" charset="0"/>
              </a:rPr>
              <a:t>Семья Болконских</a:t>
            </a:r>
            <a:endParaRPr lang="ru-RU" sz="3200" b="1" dirty="0">
              <a:latin typeface="Arial" pitchFamily="34" charset="0"/>
              <a:cs typeface="Arial" pitchFamily="34" charset="0"/>
            </a:endParaRPr>
          </a:p>
        </p:txBody>
      </p:sp>
      <p:sp>
        <p:nvSpPr>
          <p:cNvPr id="7170" name="Rectangle 2"/>
          <p:cNvSpPr>
            <a:spLocks noChangeArrowheads="1"/>
          </p:cNvSpPr>
          <p:nvPr/>
        </p:nvSpPr>
        <p:spPr bwMode="auto">
          <a:xfrm>
            <a:off x="71438" y="5463147"/>
            <a:ext cx="8929718"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Во всех поступках Болконскими руководит чувство долга, которое в них всех очень сильно. Активная деятельность семьи всегда направлялась людям, Родине. Болконские — истинные </a:t>
            </a:r>
            <a:r>
              <a:rPr kumimoji="0" lang="ru-RU" sz="2000" b="0" i="0" u="none" strike="noStrike" cap="none" normalizeH="0" baseline="0" dirty="0" smtClean="0">
                <a:ln>
                  <a:noFill/>
                </a:ln>
                <a:effectLst/>
                <a:latin typeface="Arial" pitchFamily="34" charset="0"/>
                <a:ea typeface="Calibri" pitchFamily="34" charset="0"/>
                <a:cs typeface="Arial" pitchFamily="34" charset="0"/>
              </a:rPr>
              <a:t>патриоты.</a:t>
            </a:r>
            <a:r>
              <a:rPr kumimoji="0" lang="ru-RU" sz="2000" b="0" i="0" u="none" strike="noStrike" cap="none" normalizeH="0" dirty="0" smtClean="0">
                <a:ln>
                  <a:noFill/>
                </a:ln>
                <a:effectLst/>
                <a:latin typeface="Arial" pitchFamily="34" charset="0"/>
                <a:ea typeface="Calibri" pitchFamily="34" charset="0"/>
                <a:cs typeface="Arial" pitchFamily="34" charset="0"/>
              </a:rPr>
              <a:t> </a:t>
            </a:r>
            <a:r>
              <a:rPr kumimoji="0" lang="ru-RU" sz="2000" b="0" i="0" u="none" strike="noStrike" cap="none" normalizeH="0" baseline="0" dirty="0" smtClean="0">
                <a:ln>
                  <a:noFill/>
                </a:ln>
                <a:effectLst/>
                <a:latin typeface="Arial" pitchFamily="34" charset="0"/>
                <a:ea typeface="Calibri" pitchFamily="34" charset="0"/>
                <a:cs typeface="Arial" pitchFamily="34" charset="0"/>
              </a:rPr>
              <a:t>Семья</a:t>
            </a:r>
            <a:r>
              <a:rPr kumimoji="0" lang="ru-RU"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Болконских описана с несомненной симпатией. </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26" name="Picture 2" descr="F:\Marinka\presentations\Литература\0006-003-I.-Pervoe-znakomstvo.jpg"/>
          <p:cNvPicPr>
            <a:picLocks noChangeAspect="1" noChangeArrowheads="1"/>
          </p:cNvPicPr>
          <p:nvPr/>
        </p:nvPicPr>
        <p:blipFill>
          <a:blip r:embed="rId3"/>
          <a:srcRect/>
          <a:stretch>
            <a:fillRect/>
          </a:stretch>
        </p:blipFill>
        <p:spPr bwMode="auto">
          <a:xfrm>
            <a:off x="1357290" y="2214554"/>
            <a:ext cx="5934089" cy="3231644"/>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1.jpg"/>
          <p:cNvPicPr>
            <a:picLocks noChangeAspect="1" noChangeArrowheads="1"/>
          </p:cNvPicPr>
          <p:nvPr/>
        </p:nvPicPr>
        <p:blipFill>
          <a:blip r:embed="rId2"/>
          <a:srcRect/>
          <a:stretch>
            <a:fillRect/>
          </a:stretch>
        </p:blipFill>
        <p:spPr bwMode="auto">
          <a:xfrm>
            <a:off x="0" y="24"/>
            <a:ext cx="9144000" cy="6858000"/>
          </a:xfrm>
          <a:prstGeom prst="rect">
            <a:avLst/>
          </a:prstGeom>
          <a:noFill/>
        </p:spPr>
      </p:pic>
      <p:sp>
        <p:nvSpPr>
          <p:cNvPr id="3" name="Прямоугольник 2"/>
          <p:cNvSpPr/>
          <p:nvPr/>
        </p:nvSpPr>
        <p:spPr>
          <a:xfrm>
            <a:off x="71406" y="1000108"/>
            <a:ext cx="8929718" cy="4524315"/>
          </a:xfrm>
          <a:prstGeom prst="rect">
            <a:avLst/>
          </a:prstGeom>
        </p:spPr>
        <p:txBody>
          <a:bodyPr wrap="square">
            <a:spAutoFit/>
          </a:bodyPr>
          <a:lstStyle/>
          <a:p>
            <a:pPr lvl="0" fontAlgn="base">
              <a:spcBef>
                <a:spcPct val="0"/>
              </a:spcBef>
              <a:spcAft>
                <a:spcPct val="0"/>
              </a:spcAft>
            </a:pPr>
            <a:r>
              <a:rPr lang="ru-RU" sz="2400" dirty="0" smtClean="0">
                <a:latin typeface="Arial" pitchFamily="34" charset="0"/>
                <a:ea typeface="Calibri" pitchFamily="34" charset="0"/>
                <a:cs typeface="Arial" pitchFamily="34" charset="0"/>
              </a:rPr>
              <a:t>В ней показаны три поколения. Из поколения в поколение передаются в этой семье все лучшие душевные качества и черты характера: патриотизм, близость к народу, чувство долга, благородство души. </a:t>
            </a:r>
            <a:endParaRPr lang="ru-RU" sz="2400" dirty="0" smtClean="0">
              <a:latin typeface="Arial" pitchFamily="34" charset="0"/>
              <a:cs typeface="Arial" pitchFamily="34" charset="0"/>
            </a:endParaRPr>
          </a:p>
          <a:p>
            <a:pPr lvl="0" eaLnBrk="0" fontAlgn="base" hangingPunct="0">
              <a:spcBef>
                <a:spcPct val="0"/>
              </a:spcBef>
              <a:spcAft>
                <a:spcPct val="0"/>
              </a:spcAft>
            </a:pPr>
            <a:r>
              <a:rPr lang="ru-RU" sz="2400" dirty="0" smtClean="0">
                <a:latin typeface="Arial" pitchFamily="34" charset="0"/>
                <a:ea typeface="Calibri" pitchFamily="34" charset="0"/>
                <a:cs typeface="Arial" pitchFamily="34" charset="0"/>
              </a:rPr>
              <a:t>Болконские – разносторонне образованные, одарённые люди, которым близки идеи гуманизма и просветительства. Все члены семьи связаны друг с другом, они представляют собой единое целое. Семья Болконских противопоставляется всему свету, так как она преследует совершенно другие идеи. В образах членов семьи Болконских Толстой показал мысли, искания лучших людей того времени.</a:t>
            </a:r>
            <a:endParaRPr lang="ru-RU" sz="2400" dirty="0" smtClean="0">
              <a:latin typeface="Arial" pitchFamily="34" charset="0"/>
              <a:cs typeface="Arial" pitchFamily="34" charset="0"/>
            </a:endParaRPr>
          </a:p>
        </p:txBody>
      </p:sp>
      <p:sp>
        <p:nvSpPr>
          <p:cNvPr id="4" name="TextBox 3"/>
          <p:cNvSpPr txBox="1"/>
          <p:nvPr/>
        </p:nvSpPr>
        <p:spPr>
          <a:xfrm>
            <a:off x="2626384" y="71414"/>
            <a:ext cx="4017318" cy="584775"/>
          </a:xfrm>
          <a:prstGeom prst="rect">
            <a:avLst/>
          </a:prstGeom>
          <a:noFill/>
        </p:spPr>
        <p:txBody>
          <a:bodyPr wrap="none" rtlCol="0">
            <a:spAutoFit/>
          </a:bodyPr>
          <a:lstStyle/>
          <a:p>
            <a:r>
              <a:rPr lang="ru-RU" sz="3200" b="1" dirty="0" smtClean="0">
                <a:latin typeface="Arial" pitchFamily="34" charset="0"/>
                <a:cs typeface="Arial" pitchFamily="34" charset="0"/>
              </a:rPr>
              <a:t>Семья Болконских</a:t>
            </a:r>
            <a:endParaRPr lang="ru-RU" sz="3200" b="1" dirty="0">
              <a:latin typeface="Arial" pitchFamily="34" charset="0"/>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1.jpg"/>
          <p:cNvPicPr>
            <a:picLocks noChangeAspect="1" noChangeArrowheads="1"/>
          </p:cNvPicPr>
          <p:nvPr/>
        </p:nvPicPr>
        <p:blipFill>
          <a:blip r:embed="rId2"/>
          <a:srcRect/>
          <a:stretch>
            <a:fillRect/>
          </a:stretch>
        </p:blipFill>
        <p:spPr bwMode="auto">
          <a:xfrm>
            <a:off x="0" y="24"/>
            <a:ext cx="9144000" cy="6858000"/>
          </a:xfrm>
          <a:prstGeom prst="rect">
            <a:avLst/>
          </a:prstGeom>
          <a:noFill/>
        </p:spPr>
      </p:pic>
      <p:sp>
        <p:nvSpPr>
          <p:cNvPr id="3073" name="Rectangle 1"/>
          <p:cNvSpPr>
            <a:spLocks noChangeArrowheads="1"/>
          </p:cNvSpPr>
          <p:nvPr/>
        </p:nvSpPr>
        <p:spPr bwMode="auto">
          <a:xfrm>
            <a:off x="71438" y="571480"/>
            <a:ext cx="8929718"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Князь Николай Андреевич – человек, безусловно, незаурядный. Старый князь, считающий, что на свете «есть только две добродетели – деятельность и ум» – неутомимо старается следовать своему убеждению. Генерал Болконский занимал видное положение именно благодаря талантам, а не стремлению сделать карьеру. Он один из тех, кто служил Отечеству и никогда не прислуживался, о чём говорит его отставка и даже ссылка при императоре Павле.</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4" name="TextBox 3"/>
          <p:cNvSpPr txBox="1"/>
          <p:nvPr/>
        </p:nvSpPr>
        <p:spPr>
          <a:xfrm>
            <a:off x="2500298" y="71414"/>
            <a:ext cx="4280787" cy="584775"/>
          </a:xfrm>
          <a:prstGeom prst="rect">
            <a:avLst/>
          </a:prstGeom>
          <a:noFill/>
        </p:spPr>
        <p:txBody>
          <a:bodyPr wrap="none" rtlCol="0">
            <a:spAutoFit/>
          </a:bodyPr>
          <a:lstStyle/>
          <a:p>
            <a:r>
              <a:rPr lang="ru-RU" sz="3200" b="1" dirty="0" smtClean="0">
                <a:latin typeface="Arial" pitchFamily="34" charset="0"/>
                <a:ea typeface="Calibri" pitchFamily="34" charset="0"/>
                <a:cs typeface="Arial" pitchFamily="34" charset="0"/>
              </a:rPr>
              <a:t>Николай Андреевич</a:t>
            </a:r>
            <a:endParaRPr lang="ru-RU" sz="3200" b="1" dirty="0">
              <a:latin typeface="Arial" pitchFamily="34" charset="0"/>
              <a:cs typeface="Arial" pitchFamily="34" charset="0"/>
            </a:endParaRPr>
          </a:p>
        </p:txBody>
      </p:sp>
      <p:sp>
        <p:nvSpPr>
          <p:cNvPr id="5" name="Прямоугольник 4"/>
          <p:cNvSpPr/>
          <p:nvPr/>
        </p:nvSpPr>
        <p:spPr>
          <a:xfrm>
            <a:off x="4500562" y="2786058"/>
            <a:ext cx="4500562" cy="2862322"/>
          </a:xfrm>
          <a:prstGeom prst="rect">
            <a:avLst/>
          </a:prstGeom>
        </p:spPr>
        <p:txBody>
          <a:bodyPr wrap="square">
            <a:spAutoFit/>
          </a:bodyPr>
          <a:lstStyle/>
          <a:p>
            <a:pPr lvl="0" eaLnBrk="0" fontAlgn="base" hangingPunct="0">
              <a:spcBef>
                <a:spcPct val="0"/>
              </a:spcBef>
              <a:spcAft>
                <a:spcPct val="0"/>
              </a:spcAft>
            </a:pPr>
            <a:r>
              <a:rPr lang="ru-RU" sz="2000" dirty="0" smtClean="0">
                <a:latin typeface="Arial" pitchFamily="34" charset="0"/>
                <a:ea typeface="Calibri" pitchFamily="34" charset="0"/>
                <a:cs typeface="Arial" pitchFamily="34" charset="0"/>
              </a:rPr>
              <a:t>Сам он, честный и образованный человек, хочет «развить в дочери добродетели», давая ей уроки алгебры и геометрии и распределяя её жизнь в беспрерывных занятиях. Князь Николай никогда не бездействовал: то писал мемуары, то работал на столике или в саду, то занимался с дочерью. </a:t>
            </a:r>
            <a:endParaRPr lang="ru-RU" sz="2000" dirty="0" smtClean="0">
              <a:latin typeface="Arial" pitchFamily="34" charset="0"/>
              <a:cs typeface="Arial" pitchFamily="34" charset="0"/>
            </a:endParaRPr>
          </a:p>
        </p:txBody>
      </p:sp>
      <p:pic>
        <p:nvPicPr>
          <p:cNvPr id="2" name="Picture 2" descr="F:\Marinka\presentations\Литература\ca45dc6c2ee1.jpg"/>
          <p:cNvPicPr>
            <a:picLocks noChangeAspect="1" noChangeArrowheads="1"/>
          </p:cNvPicPr>
          <p:nvPr/>
        </p:nvPicPr>
        <p:blipFill>
          <a:blip r:embed="rId3"/>
          <a:srcRect/>
          <a:stretch>
            <a:fillRect/>
          </a:stretch>
        </p:blipFill>
        <p:spPr bwMode="auto">
          <a:xfrm>
            <a:off x="71407" y="2928934"/>
            <a:ext cx="4357718" cy="2581721"/>
          </a:xfrm>
          <a:prstGeom prst="rect">
            <a:avLst/>
          </a:prstGeom>
          <a:noFill/>
        </p:spPr>
      </p:pic>
      <p:sp>
        <p:nvSpPr>
          <p:cNvPr id="7" name="Прямоугольник 6"/>
          <p:cNvSpPr/>
          <p:nvPr/>
        </p:nvSpPr>
        <p:spPr>
          <a:xfrm>
            <a:off x="71438" y="5699485"/>
            <a:ext cx="8929718" cy="1015663"/>
          </a:xfrm>
          <a:prstGeom prst="rect">
            <a:avLst/>
          </a:prstGeom>
        </p:spPr>
        <p:txBody>
          <a:bodyPr wrap="square">
            <a:spAutoFit/>
          </a:bodyPr>
          <a:lstStyle/>
          <a:p>
            <a:pPr lvl="0" eaLnBrk="0" fontAlgn="base" hangingPunct="0">
              <a:spcBef>
                <a:spcPct val="0"/>
              </a:spcBef>
              <a:spcAft>
                <a:spcPct val="0"/>
              </a:spcAft>
            </a:pPr>
            <a:r>
              <a:rPr lang="ru-RU" sz="2000" dirty="0" smtClean="0">
                <a:latin typeface="Arial" pitchFamily="34" charset="0"/>
                <a:ea typeface="Calibri" pitchFamily="34" charset="0"/>
                <a:cs typeface="Arial" pitchFamily="34" charset="0"/>
              </a:rPr>
              <a:t>Он верил в прогресс и будущее величие России, которой служил всеми силами. Все его гуманные качества перешли и к его сыну – князю Андрею.</a:t>
            </a:r>
            <a:endParaRPr lang="ru-RU" sz="2000" dirty="0" smtClean="0">
              <a:latin typeface="Arial" pitchFamily="34" charset="0"/>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1.jpg"/>
          <p:cNvPicPr>
            <a:picLocks noChangeAspect="1" noChangeArrowheads="1"/>
          </p:cNvPicPr>
          <p:nvPr/>
        </p:nvPicPr>
        <p:blipFill>
          <a:blip r:embed="rId2"/>
          <a:srcRect/>
          <a:stretch>
            <a:fillRect/>
          </a:stretch>
        </p:blipFill>
        <p:spPr bwMode="auto">
          <a:xfrm>
            <a:off x="0" y="24"/>
            <a:ext cx="9144000" cy="6858000"/>
          </a:xfrm>
          <a:prstGeom prst="rect">
            <a:avLst/>
          </a:prstGeom>
          <a:noFill/>
        </p:spPr>
      </p:pic>
      <p:sp>
        <p:nvSpPr>
          <p:cNvPr id="4" name="TextBox 3"/>
          <p:cNvSpPr txBox="1"/>
          <p:nvPr/>
        </p:nvSpPr>
        <p:spPr>
          <a:xfrm>
            <a:off x="2571736" y="71414"/>
            <a:ext cx="4378571" cy="584775"/>
          </a:xfrm>
          <a:prstGeom prst="rect">
            <a:avLst/>
          </a:prstGeom>
          <a:noFill/>
        </p:spPr>
        <p:txBody>
          <a:bodyPr wrap="none" rtlCol="0">
            <a:spAutoFit/>
          </a:bodyPr>
          <a:lstStyle/>
          <a:p>
            <a:r>
              <a:rPr lang="ru-RU" sz="3200" b="1" dirty="0" smtClean="0">
                <a:latin typeface="Arial" pitchFamily="34" charset="0"/>
                <a:cs typeface="Arial" pitchFamily="34" charset="0"/>
              </a:rPr>
              <a:t>Андрей Болконский </a:t>
            </a:r>
            <a:endParaRPr lang="ru-RU" sz="3200" b="1" dirty="0">
              <a:latin typeface="Arial" pitchFamily="34" charset="0"/>
              <a:cs typeface="Arial" pitchFamily="34" charset="0"/>
            </a:endParaRPr>
          </a:p>
        </p:txBody>
      </p:sp>
      <p:sp>
        <p:nvSpPr>
          <p:cNvPr id="5121" name="Rectangle 1"/>
          <p:cNvSpPr>
            <a:spLocks noChangeArrowheads="1"/>
          </p:cNvSpPr>
          <p:nvPr/>
        </p:nvSpPr>
        <p:spPr bwMode="auto">
          <a:xfrm>
            <a:off x="71438" y="703622"/>
            <a:ext cx="5572132" cy="59400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Князь Андрей, получивший очень строгое воспитание, уже этим выделялся среди своей дворянской молодёжи. По его усталому виду и скучающему взгляду, описываемыми автором, можно судить о нём, как о человеке, разочаровавшемся в жизни. Он горд, сух и холоден со всеми, кто неприятен ему, но необычайно добр, искренен, прост с людьми, ему приятными, лишёнными лжи и фальши.</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Андрей Болконский – целеустремлённый человек, не лишённый честолюбия. Главное для него – найти сферу деятельности, быть полезным обществу. Если старый князь живёт в России, то его сын ощущает себя гражданином, даже лучше сказать, частью Вселенной. Его идеи – идея служения миру, единения всех людей, идеи всеобщей любви и объединения человечества с природой. </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076" name="Picture 4" descr="F:\Marinka\presentations\Литература\T24b.jpg"/>
          <p:cNvPicPr>
            <a:picLocks noChangeAspect="1" noChangeArrowheads="1"/>
          </p:cNvPicPr>
          <p:nvPr/>
        </p:nvPicPr>
        <p:blipFill>
          <a:blip r:embed="rId3"/>
          <a:srcRect/>
          <a:stretch>
            <a:fillRect/>
          </a:stretch>
        </p:blipFill>
        <p:spPr bwMode="auto">
          <a:xfrm>
            <a:off x="5490054" y="1000108"/>
            <a:ext cx="3511102" cy="4714908"/>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1.jpg"/>
          <p:cNvPicPr>
            <a:picLocks noChangeAspect="1" noChangeArrowheads="1"/>
          </p:cNvPicPr>
          <p:nvPr/>
        </p:nvPicPr>
        <p:blipFill>
          <a:blip r:embed="rId2"/>
          <a:srcRect/>
          <a:stretch>
            <a:fillRect/>
          </a:stretch>
        </p:blipFill>
        <p:spPr bwMode="auto">
          <a:xfrm>
            <a:off x="0" y="24"/>
            <a:ext cx="9144000" cy="6858000"/>
          </a:xfrm>
          <a:prstGeom prst="rect">
            <a:avLst/>
          </a:prstGeom>
          <a:noFill/>
        </p:spPr>
      </p:pic>
      <p:sp>
        <p:nvSpPr>
          <p:cNvPr id="3" name="Прямоугольник 2"/>
          <p:cNvSpPr/>
          <p:nvPr/>
        </p:nvSpPr>
        <p:spPr>
          <a:xfrm>
            <a:off x="71438" y="642918"/>
            <a:ext cx="8929718" cy="2554545"/>
          </a:xfrm>
          <a:prstGeom prst="rect">
            <a:avLst/>
          </a:prstGeom>
        </p:spPr>
        <p:txBody>
          <a:bodyPr wrap="square">
            <a:spAutoFit/>
          </a:bodyPr>
          <a:lstStyle/>
          <a:p>
            <a:r>
              <a:rPr lang="ru-RU" sz="2000" dirty="0" smtClean="0">
                <a:latin typeface="Arial" pitchFamily="34" charset="0"/>
                <a:ea typeface="Calibri" pitchFamily="34" charset="0"/>
                <a:cs typeface="Arial" pitchFamily="34" charset="0"/>
              </a:rPr>
              <a:t>Но его основные принципы слишком часто вступают в противоречие с общепризнанными нормами поведения и служения отечественному долгу. Вот почему своё решение идти с действующую армию он воспринимает как избавление от никчёмности собственной жизни. «Я иду на войну, сказал он, – потому что та жизнь, которую я здесь веду, не по мне». Князю Андрею кажется, что на поле боя, сражаясь за Родину, он сможет, наконец, принести пользу. Здесь мы видим весь патриотизм князя Андрея, который он унаследовал от своего отца. </a:t>
            </a:r>
            <a:endParaRPr lang="ru-RU" sz="2000" dirty="0">
              <a:latin typeface="Arial" pitchFamily="34" charset="0"/>
              <a:cs typeface="Arial" pitchFamily="34" charset="0"/>
            </a:endParaRPr>
          </a:p>
        </p:txBody>
      </p:sp>
      <p:sp>
        <p:nvSpPr>
          <p:cNvPr id="4" name="TextBox 3"/>
          <p:cNvSpPr txBox="1"/>
          <p:nvPr/>
        </p:nvSpPr>
        <p:spPr>
          <a:xfrm>
            <a:off x="2428860" y="71414"/>
            <a:ext cx="4378571" cy="584775"/>
          </a:xfrm>
          <a:prstGeom prst="rect">
            <a:avLst/>
          </a:prstGeom>
          <a:noFill/>
        </p:spPr>
        <p:txBody>
          <a:bodyPr wrap="none" rtlCol="0">
            <a:spAutoFit/>
          </a:bodyPr>
          <a:lstStyle/>
          <a:p>
            <a:r>
              <a:rPr lang="ru-RU" sz="3200" b="1" dirty="0" smtClean="0">
                <a:latin typeface="Arial" pitchFamily="34" charset="0"/>
                <a:cs typeface="Arial" pitchFamily="34" charset="0"/>
              </a:rPr>
              <a:t>Андрей Болконский </a:t>
            </a:r>
            <a:endParaRPr lang="ru-RU" sz="3200" b="1" dirty="0">
              <a:latin typeface="Arial" pitchFamily="34" charset="0"/>
              <a:cs typeface="Arial" pitchFamily="34" charset="0"/>
            </a:endParaRPr>
          </a:p>
        </p:txBody>
      </p:sp>
      <p:pic>
        <p:nvPicPr>
          <p:cNvPr id="5122" name="Picture 2" descr="F:\Marinka\presentations\Литература\TIKHONOV.jpg"/>
          <p:cNvPicPr>
            <a:picLocks noChangeAspect="1" noChangeArrowheads="1"/>
          </p:cNvPicPr>
          <p:nvPr/>
        </p:nvPicPr>
        <p:blipFill>
          <a:blip r:embed="rId3"/>
          <a:srcRect/>
          <a:stretch>
            <a:fillRect/>
          </a:stretch>
        </p:blipFill>
        <p:spPr bwMode="auto">
          <a:xfrm>
            <a:off x="142844" y="3282829"/>
            <a:ext cx="5143536" cy="3389480"/>
          </a:xfrm>
          <a:prstGeom prst="rect">
            <a:avLst/>
          </a:prstGeom>
          <a:noFill/>
        </p:spPr>
      </p:pic>
      <p:sp>
        <p:nvSpPr>
          <p:cNvPr id="7" name="Прямоугольник 6"/>
          <p:cNvSpPr/>
          <p:nvPr/>
        </p:nvSpPr>
        <p:spPr>
          <a:xfrm>
            <a:off x="5572132" y="3786190"/>
            <a:ext cx="3357586" cy="2246769"/>
          </a:xfrm>
          <a:prstGeom prst="rect">
            <a:avLst/>
          </a:prstGeom>
        </p:spPr>
        <p:txBody>
          <a:bodyPr wrap="square">
            <a:spAutoFit/>
          </a:bodyPr>
          <a:lstStyle/>
          <a:p>
            <a:r>
              <a:rPr lang="ru-RU" sz="2000" dirty="0" smtClean="0">
                <a:latin typeface="Arial" pitchFamily="34" charset="0"/>
                <a:ea typeface="Calibri" pitchFamily="34" charset="0"/>
                <a:cs typeface="Arial" pitchFamily="34" charset="0"/>
              </a:rPr>
              <a:t>У князя Андрея любовь к Родине и собственная жизнь слиты воедино, он не разделяет эти два чувства и хочет совершить подвиг во имя России.</a:t>
            </a:r>
            <a:endParaRPr lang="ru-RU" sz="2000" dirty="0">
              <a:latin typeface="Arial" pitchFamily="34" charset="0"/>
              <a:cs typeface="Arial"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F:\1.jpg"/>
          <p:cNvPicPr>
            <a:picLocks noChangeAspect="1" noChangeArrowheads="1"/>
          </p:cNvPicPr>
          <p:nvPr/>
        </p:nvPicPr>
        <p:blipFill>
          <a:blip r:embed="rId2"/>
          <a:srcRect/>
          <a:stretch>
            <a:fillRect/>
          </a:stretch>
        </p:blipFill>
        <p:spPr bwMode="auto">
          <a:xfrm>
            <a:off x="0" y="24"/>
            <a:ext cx="9144000" cy="6858000"/>
          </a:xfrm>
          <a:prstGeom prst="rect">
            <a:avLst/>
          </a:prstGeom>
          <a:noFill/>
        </p:spPr>
      </p:pic>
      <p:sp>
        <p:nvSpPr>
          <p:cNvPr id="6" name="TextBox 5"/>
          <p:cNvSpPr txBox="1"/>
          <p:nvPr/>
        </p:nvSpPr>
        <p:spPr>
          <a:xfrm>
            <a:off x="2428860" y="71414"/>
            <a:ext cx="4378571" cy="584775"/>
          </a:xfrm>
          <a:prstGeom prst="rect">
            <a:avLst/>
          </a:prstGeom>
          <a:noFill/>
        </p:spPr>
        <p:txBody>
          <a:bodyPr wrap="none" rtlCol="0">
            <a:spAutoFit/>
          </a:bodyPr>
          <a:lstStyle/>
          <a:p>
            <a:r>
              <a:rPr lang="ru-RU" sz="3200" b="1" dirty="0" smtClean="0">
                <a:latin typeface="Arial" pitchFamily="34" charset="0"/>
                <a:cs typeface="Arial" pitchFamily="34" charset="0"/>
              </a:rPr>
              <a:t>Андрей Болконский </a:t>
            </a:r>
            <a:endParaRPr lang="ru-RU" sz="3200" b="1" dirty="0">
              <a:latin typeface="Arial" pitchFamily="34" charset="0"/>
              <a:cs typeface="Arial" pitchFamily="34" charset="0"/>
            </a:endParaRPr>
          </a:p>
        </p:txBody>
      </p:sp>
      <p:sp>
        <p:nvSpPr>
          <p:cNvPr id="4" name="Прямоугольник 3"/>
          <p:cNvSpPr/>
          <p:nvPr/>
        </p:nvSpPr>
        <p:spPr>
          <a:xfrm>
            <a:off x="142876" y="785794"/>
            <a:ext cx="8929718" cy="1938992"/>
          </a:xfrm>
          <a:prstGeom prst="rect">
            <a:avLst/>
          </a:prstGeom>
        </p:spPr>
        <p:txBody>
          <a:bodyPr wrap="square">
            <a:spAutoFit/>
          </a:bodyPr>
          <a:lstStyle/>
          <a:p>
            <a:r>
              <a:rPr lang="ru-RU" sz="2000" dirty="0" smtClean="0">
                <a:latin typeface="Arial" pitchFamily="34" charset="0"/>
                <a:cs typeface="Arial" pitchFamily="34" charset="0"/>
              </a:rPr>
              <a:t>В армии князя Андрея настигает разочарование. Он понял, что подлинный смысл жизни немного выше и прекраснее, чем он представлял себе ранее. Для князя Андрея наступает духовный кризис: всё старое отвергнуто, а новое не открыто. Толчком к обновлению стала для него встреча с Наташей Ростовой, под влияние жизнелюбия которой попадали все, кто с ней сталкивался. </a:t>
            </a:r>
            <a:endParaRPr lang="ru-RU" sz="2000" dirty="0">
              <a:latin typeface="Arial" pitchFamily="34" charset="0"/>
              <a:cs typeface="Arial" pitchFamily="34" charset="0"/>
            </a:endParaRPr>
          </a:p>
        </p:txBody>
      </p:sp>
      <p:pic>
        <p:nvPicPr>
          <p:cNvPr id="6146" name="Picture 2" descr="F:\Marinka\presentations\Литература\war_peace.jpg"/>
          <p:cNvPicPr>
            <a:picLocks noChangeAspect="1" noChangeArrowheads="1"/>
          </p:cNvPicPr>
          <p:nvPr/>
        </p:nvPicPr>
        <p:blipFill>
          <a:blip r:embed="rId3"/>
          <a:srcRect/>
          <a:stretch>
            <a:fillRect/>
          </a:stretch>
        </p:blipFill>
        <p:spPr bwMode="auto">
          <a:xfrm>
            <a:off x="1785918" y="2714620"/>
            <a:ext cx="5357850" cy="4018388"/>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1.jpg"/>
          <p:cNvPicPr>
            <a:picLocks noChangeAspect="1" noChangeArrowheads="1"/>
          </p:cNvPicPr>
          <p:nvPr/>
        </p:nvPicPr>
        <p:blipFill>
          <a:blip r:embed="rId2"/>
          <a:srcRect/>
          <a:stretch>
            <a:fillRect/>
          </a:stretch>
        </p:blipFill>
        <p:spPr bwMode="auto">
          <a:xfrm>
            <a:off x="0" y="24"/>
            <a:ext cx="9144000" cy="6858000"/>
          </a:xfrm>
          <a:prstGeom prst="rect">
            <a:avLst/>
          </a:prstGeom>
          <a:noFill/>
        </p:spPr>
      </p:pic>
      <p:sp>
        <p:nvSpPr>
          <p:cNvPr id="3" name="TextBox 2"/>
          <p:cNvSpPr txBox="1"/>
          <p:nvPr/>
        </p:nvSpPr>
        <p:spPr>
          <a:xfrm>
            <a:off x="2791003" y="71414"/>
            <a:ext cx="4120680" cy="584775"/>
          </a:xfrm>
          <a:prstGeom prst="rect">
            <a:avLst/>
          </a:prstGeom>
          <a:noFill/>
        </p:spPr>
        <p:txBody>
          <a:bodyPr wrap="none" rtlCol="0">
            <a:spAutoFit/>
          </a:bodyPr>
          <a:lstStyle/>
          <a:p>
            <a:r>
              <a:rPr lang="ru-RU" sz="3200" b="1" dirty="0" smtClean="0">
                <a:latin typeface="Arial" pitchFamily="34" charset="0"/>
                <a:cs typeface="Arial" pitchFamily="34" charset="0"/>
              </a:rPr>
              <a:t>Марья Болконская </a:t>
            </a:r>
            <a:endParaRPr lang="ru-RU" sz="3200" b="1" dirty="0">
              <a:latin typeface="Arial" pitchFamily="34" charset="0"/>
              <a:cs typeface="Arial" pitchFamily="34" charset="0"/>
            </a:endParaRPr>
          </a:p>
        </p:txBody>
      </p:sp>
      <p:sp>
        <p:nvSpPr>
          <p:cNvPr id="2049" name="Rectangle 1"/>
          <p:cNvSpPr>
            <a:spLocks noChangeArrowheads="1"/>
          </p:cNvSpPr>
          <p:nvPr/>
        </p:nvSpPr>
        <p:spPr bwMode="auto">
          <a:xfrm>
            <a:off x="71406" y="714356"/>
            <a:ext cx="5286412"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Тихая и скромная, она полностью подчинялась отцу во всём. Она одновременно восхищалась им и боялась его старого нрава. Отец же весьма сурово относился к детям, но, несмотря на их преданность, чувствовал в детях духовную самостоятельность. Болконский-отец вовсе не хочет выдавать дочь замуж, поскольку ему будет её не хватать, и он не в силах с ней расстаться.</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Княжна Марья знала, что крестьяне её отца были зажиточными, что нужды мужиков в первую очередь учитывались отцом, что побуждает её заботиться о крестьянах при отъезде из имения ввиду нашествия неприятеля. Её странно было думать, что могли богатые не помочь бедным.</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098" name="Picture 2" descr="F:\Marinka\presentations\Литература\0016-014-CHem-pokhozhi-dom-Rostovykh-i-dom-Bolkonskikh.jpg"/>
          <p:cNvPicPr>
            <a:picLocks noChangeAspect="1" noChangeArrowheads="1"/>
          </p:cNvPicPr>
          <p:nvPr/>
        </p:nvPicPr>
        <p:blipFill>
          <a:blip r:embed="rId3"/>
          <a:srcRect/>
          <a:stretch>
            <a:fillRect/>
          </a:stretch>
        </p:blipFill>
        <p:spPr bwMode="auto">
          <a:xfrm>
            <a:off x="5715008" y="642918"/>
            <a:ext cx="3214710" cy="5878626"/>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F:\1.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5" name="TextBox 4"/>
          <p:cNvSpPr txBox="1"/>
          <p:nvPr/>
        </p:nvSpPr>
        <p:spPr>
          <a:xfrm>
            <a:off x="3357554" y="71414"/>
            <a:ext cx="2589042" cy="584775"/>
          </a:xfrm>
          <a:prstGeom prst="rect">
            <a:avLst/>
          </a:prstGeom>
          <a:noFill/>
        </p:spPr>
        <p:txBody>
          <a:bodyPr wrap="none" rtlCol="0">
            <a:spAutoFit/>
          </a:bodyPr>
          <a:lstStyle/>
          <a:p>
            <a:r>
              <a:rPr lang="ru-RU" sz="3200" b="1" dirty="0" smtClean="0">
                <a:latin typeface="Arial" pitchFamily="34" charset="0"/>
                <a:cs typeface="Arial" pitchFamily="34" charset="0"/>
              </a:rPr>
              <a:t>Николенька</a:t>
            </a:r>
            <a:endParaRPr lang="ru-RU" sz="3200" b="1" dirty="0">
              <a:latin typeface="Arial" pitchFamily="34" charset="0"/>
              <a:cs typeface="Arial" pitchFamily="34" charset="0"/>
            </a:endParaRPr>
          </a:p>
        </p:txBody>
      </p:sp>
      <p:sp>
        <p:nvSpPr>
          <p:cNvPr id="25601" name="Rectangle 1"/>
          <p:cNvSpPr>
            <a:spLocks noChangeArrowheads="1"/>
          </p:cNvSpPr>
          <p:nvPr/>
        </p:nvSpPr>
        <p:spPr bwMode="auto">
          <a:xfrm>
            <a:off x="71438" y="785794"/>
            <a:ext cx="9001156"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Arial" pitchFamily="34" charset="0"/>
                <a:ea typeface="Calibri" pitchFamily="34" charset="0"/>
                <a:cs typeface="Arial" pitchFamily="34" charset="0"/>
              </a:rPr>
              <a:t>Третье поколение Болконских – Николенька, сын Андрея. Маленьким мальчиком видим мы его в эпилоге романа, но уже тогда он внимательно слушает Пьера. В нём происходит какая-то особая, независимая, сложная и сильная работа чувства и мысли. Он очень любит отца и Пьера, и, убедившись, что отец одобрил бы революционные взгляды Пьера, сказал себе: «Отец» Да, я сделаю то, чем бы даже он был доволен…»</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68</TotalTime>
  <Words>849</Words>
  <Application>Microsoft Office PowerPoint</Application>
  <PresentationFormat>Экран (4:3)</PresentationFormat>
  <Paragraphs>23</Paragraphs>
  <Slides>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9</vt:i4>
      </vt:variant>
    </vt:vector>
  </HeadingPairs>
  <TitlesOfParts>
    <vt:vector size="10"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Admin</dc:creator>
  <cp:lastModifiedBy>Admin</cp:lastModifiedBy>
  <cp:revision>41</cp:revision>
  <dcterms:created xsi:type="dcterms:W3CDTF">2013-03-14T12:16:26Z</dcterms:created>
  <dcterms:modified xsi:type="dcterms:W3CDTF">2013-04-01T14:44:11Z</dcterms:modified>
</cp:coreProperties>
</file>