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0" r:id="rId4"/>
    <p:sldId id="258" r:id="rId5"/>
    <p:sldId id="261" r:id="rId6"/>
    <p:sldId id="262" r:id="rId7"/>
    <p:sldId id="263" r:id="rId8"/>
    <p:sldId id="265" r:id="rId9"/>
    <p:sldId id="269" r:id="rId10"/>
    <p:sldId id="264" r:id="rId11"/>
    <p:sldId id="268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89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Систематика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46473"/>
            <a:ext cx="8991600" cy="601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Семейство </a:t>
            </a:r>
            <a:r>
              <a:rPr lang="ru-RU" dirty="0" err="1" smtClean="0"/>
              <a:t>Капустовые</a:t>
            </a:r>
            <a:r>
              <a:rPr lang="ru-RU" dirty="0" smtClean="0"/>
              <a:t> или Крестоцветные</a:t>
            </a:r>
            <a:endParaRPr lang="ru-RU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8201" y="1676399"/>
            <a:ext cx="5032199" cy="49670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50224"/>
          <a:stretch>
            <a:fillRect/>
          </a:stretch>
        </p:blipFill>
        <p:spPr bwMode="auto">
          <a:xfrm>
            <a:off x="5257800" y="2438400"/>
            <a:ext cx="31718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"/>
            <a:ext cx="451731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r="46188"/>
          <a:stretch>
            <a:fillRect/>
          </a:stretch>
        </p:blipFill>
        <p:spPr bwMode="auto">
          <a:xfrm>
            <a:off x="5105400" y="152400"/>
            <a:ext cx="34290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410200" y="4724400"/>
            <a:ext cx="358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kumimoji="1" lang="ru-RU" dirty="0" smtClean="0">
                <a:solidFill>
                  <a:srgbClr val="0000FF"/>
                </a:solidFill>
              </a:rPr>
              <a:t>1. Формула цветка:</a:t>
            </a:r>
            <a:r>
              <a:rPr kumimoji="1"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*Ч</a:t>
            </a:r>
            <a:r>
              <a:rPr lang="ru-RU" baseline="-25000" dirty="0" smtClean="0">
                <a:solidFill>
                  <a:srgbClr val="FF0000"/>
                </a:solidFill>
              </a:rPr>
              <a:t>4</a:t>
            </a:r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baseline="-25000" dirty="0" smtClean="0">
                <a:solidFill>
                  <a:srgbClr val="FF0000"/>
                </a:solidFill>
              </a:rPr>
              <a:t>4</a:t>
            </a:r>
            <a:r>
              <a:rPr lang="ru-RU" dirty="0" smtClean="0">
                <a:solidFill>
                  <a:srgbClr val="FF0000"/>
                </a:solidFill>
              </a:rPr>
              <a:t>Т</a:t>
            </a:r>
            <a:r>
              <a:rPr lang="ru-RU" baseline="-25000" dirty="0" smtClean="0">
                <a:solidFill>
                  <a:srgbClr val="FF0000"/>
                </a:solidFill>
              </a:rPr>
              <a:t>2+4</a:t>
            </a:r>
            <a:r>
              <a:rPr lang="ru-RU" dirty="0" smtClean="0">
                <a:solidFill>
                  <a:srgbClr val="FF0000"/>
                </a:solidFill>
              </a:rPr>
              <a:t>П</a:t>
            </a:r>
            <a:r>
              <a:rPr lang="ru-RU" baseline="-25000" dirty="0" smtClean="0">
                <a:solidFill>
                  <a:srgbClr val="FF0000"/>
                </a:solidFill>
              </a:rPr>
              <a:t>1</a:t>
            </a:r>
          </a:p>
          <a:p>
            <a:pPr>
              <a:spcBef>
                <a:spcPts val="0"/>
              </a:spcBef>
            </a:pPr>
            <a:r>
              <a:rPr kumimoji="1" lang="ru-RU" dirty="0" smtClean="0">
                <a:solidFill>
                  <a:srgbClr val="0000FF"/>
                </a:solidFill>
              </a:rPr>
              <a:t>2. Соцветие:</a:t>
            </a:r>
            <a:r>
              <a:rPr kumimoji="1" lang="en-US" dirty="0" smtClean="0">
                <a:solidFill>
                  <a:srgbClr val="0000FF"/>
                </a:solidFill>
              </a:rPr>
              <a:t> </a:t>
            </a:r>
            <a:r>
              <a:rPr kumimoji="1" lang="ru-RU" dirty="0" smtClean="0">
                <a:solidFill>
                  <a:srgbClr val="FF0000"/>
                </a:solidFill>
              </a:rPr>
              <a:t>кисть</a:t>
            </a:r>
          </a:p>
          <a:p>
            <a:pPr>
              <a:spcBef>
                <a:spcPts val="0"/>
              </a:spcBef>
            </a:pPr>
            <a:r>
              <a:rPr kumimoji="1" lang="ru-RU" dirty="0" smtClean="0">
                <a:solidFill>
                  <a:srgbClr val="0000FF"/>
                </a:solidFill>
              </a:rPr>
              <a:t>3. Плоды:</a:t>
            </a:r>
            <a:r>
              <a:rPr kumimoji="1" lang="en-US" dirty="0" smtClean="0">
                <a:solidFill>
                  <a:srgbClr val="0000FF"/>
                </a:solidFill>
              </a:rPr>
              <a:t> </a:t>
            </a:r>
            <a:r>
              <a:rPr kumimoji="1" lang="ru-RU" dirty="0" smtClean="0">
                <a:solidFill>
                  <a:srgbClr val="FF0000"/>
                </a:solidFill>
              </a:rPr>
              <a:t>стручок, </a:t>
            </a:r>
            <a:r>
              <a:rPr kumimoji="1" lang="ru-RU" dirty="0" err="1" smtClean="0">
                <a:solidFill>
                  <a:srgbClr val="FF0000"/>
                </a:solidFill>
              </a:rPr>
              <a:t>стручочек</a:t>
            </a:r>
            <a:endParaRPr lang="ru-RU" baseline="-250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Растения семейства </a:t>
            </a:r>
            <a:r>
              <a:rPr lang="ru-RU" dirty="0" err="1" smtClean="0"/>
              <a:t>Капустовые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или Крестоцветные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038600" y="1600200"/>
            <a:ext cx="2362200" cy="4876800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П 47</a:t>
            </a:r>
          </a:p>
          <a:p>
            <a:r>
              <a:rPr lang="ru-RU" sz="2400" dirty="0" smtClean="0"/>
              <a:t>Пастушья сумка</a:t>
            </a:r>
          </a:p>
          <a:p>
            <a:r>
              <a:rPr lang="ru-RU" sz="2400" dirty="0" smtClean="0"/>
              <a:t>Дикая редька</a:t>
            </a:r>
          </a:p>
          <a:p>
            <a:r>
              <a:rPr lang="ru-RU" sz="2400" dirty="0" smtClean="0"/>
              <a:t>Ярутка</a:t>
            </a:r>
          </a:p>
          <a:p>
            <a:r>
              <a:rPr lang="ru-RU" sz="2400" dirty="0" smtClean="0"/>
              <a:t>Левкой</a:t>
            </a:r>
          </a:p>
          <a:p>
            <a:r>
              <a:rPr lang="ru-RU" sz="2400" dirty="0" smtClean="0"/>
              <a:t>Вечерница</a:t>
            </a:r>
          </a:p>
          <a:p>
            <a:r>
              <a:rPr lang="ru-RU" sz="2400" dirty="0" smtClean="0"/>
              <a:t>Капуста (белокочанная, кольраби, цветная, брюссельская, пекинская)</a:t>
            </a:r>
          </a:p>
          <a:p>
            <a:r>
              <a:rPr lang="ru-RU" sz="2400" dirty="0" smtClean="0"/>
              <a:t>Редис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447800"/>
            <a:ext cx="3733800" cy="5174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4"/>
          <p:cNvSpPr>
            <a:spLocks noGrp="1"/>
          </p:cNvSpPr>
          <p:nvPr>
            <p:ph sz="half" idx="2"/>
          </p:nvPr>
        </p:nvSpPr>
        <p:spPr>
          <a:xfrm>
            <a:off x="6629400" y="1676400"/>
            <a:ext cx="2362200" cy="48768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Редька дикая</a:t>
            </a:r>
          </a:p>
          <a:p>
            <a:r>
              <a:rPr lang="ru-RU" sz="2400" dirty="0" err="1" smtClean="0"/>
              <a:t>Дайкон</a:t>
            </a:r>
            <a:endParaRPr lang="ru-RU" sz="2400" dirty="0" smtClean="0"/>
          </a:p>
          <a:p>
            <a:r>
              <a:rPr lang="ru-RU" sz="2400" dirty="0" smtClean="0"/>
              <a:t>Турнепс</a:t>
            </a:r>
          </a:p>
          <a:p>
            <a:r>
              <a:rPr lang="ru-RU" sz="2400" dirty="0" smtClean="0"/>
              <a:t>Хрен</a:t>
            </a:r>
          </a:p>
          <a:p>
            <a:r>
              <a:rPr lang="ru-RU" sz="2400" dirty="0" smtClean="0"/>
              <a:t>Брюква</a:t>
            </a:r>
          </a:p>
          <a:p>
            <a:r>
              <a:rPr lang="ru-RU" sz="2400" dirty="0" smtClean="0"/>
              <a:t>Рапс</a:t>
            </a:r>
          </a:p>
          <a:p>
            <a:r>
              <a:rPr lang="ru-RU" sz="2400" dirty="0" smtClean="0"/>
              <a:t>Горчица</a:t>
            </a:r>
          </a:p>
          <a:p>
            <a:r>
              <a:rPr lang="ru-RU" sz="2400" dirty="0" smtClean="0"/>
              <a:t>Рыжик</a:t>
            </a:r>
          </a:p>
          <a:p>
            <a:r>
              <a:rPr lang="ru-RU" sz="2400" dirty="0" err="1" smtClean="0"/>
              <a:t>Алиссум</a:t>
            </a:r>
            <a:endParaRPr lang="ru-RU" sz="2400" dirty="0" smtClean="0"/>
          </a:p>
          <a:p>
            <a:r>
              <a:rPr lang="ru-RU" sz="2400" i="1" u="sng" dirty="0" err="1" smtClean="0"/>
              <a:t>Д-з</a:t>
            </a:r>
            <a:r>
              <a:rPr lang="ru-RU" sz="2400" i="1" u="sng" dirty="0" smtClean="0"/>
              <a:t> </a:t>
            </a:r>
            <a:r>
              <a:rPr lang="ru-RU" sz="2400" i="1" u="sng" dirty="0" err="1" smtClean="0"/>
              <a:t>п</a:t>
            </a:r>
            <a:r>
              <a:rPr lang="ru-RU" sz="2400" i="1" u="sng" dirty="0" smtClean="0"/>
              <a:t> 47 презентация</a:t>
            </a:r>
            <a:endParaRPr lang="ru-RU" i="1" u="sng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СИСТЕМАТИКА </a:t>
            </a:r>
            <a:r>
              <a:rPr lang="ru-RU" sz="2400" dirty="0" smtClean="0"/>
              <a:t>РАСТЕНИЙ - раздел </a:t>
            </a:r>
            <a:r>
              <a:rPr lang="ru-RU" sz="2400" dirty="0" smtClean="0"/>
              <a:t>ботаники, занимающийся естественной классификацией растений.</a:t>
            </a:r>
            <a:endParaRPr lang="ru-RU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6969" y="1600199"/>
            <a:ext cx="5043431" cy="520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Экземпляры со многими сходными признаками объединяют в группы, называемые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видами</a:t>
            </a:r>
            <a:r>
              <a:rPr lang="ru-RU" sz="2400" dirty="0" smtClean="0"/>
              <a:t>. Тигровые лилии - один вид, белые лилии - другой и т.п. 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Тигровые лилии - один </a:t>
            </a:r>
            <a:r>
              <a:rPr lang="ru-RU" dirty="0" smtClean="0"/>
              <a:t>вид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белые лилии - другой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635448"/>
            <a:ext cx="4040188" cy="303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5025" y="2503495"/>
            <a:ext cx="4041775" cy="3294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Похожие друг на друга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виды</a:t>
            </a:r>
            <a:r>
              <a:rPr lang="ru-RU" sz="2400" dirty="0" smtClean="0"/>
              <a:t> в свою очередь объединяют в один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род</a:t>
            </a:r>
            <a:r>
              <a:rPr lang="ru-RU" sz="2400" dirty="0" smtClean="0"/>
              <a:t>, например все лилии относятся к одноименному роду - </a:t>
            </a:r>
            <a:r>
              <a:rPr lang="ru-RU" sz="2400" dirty="0" err="1" smtClean="0"/>
              <a:t>Lilium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524000"/>
            <a:ext cx="66294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Определенные черты сходства между лилиями, тюльпанами, гиацинтами и некоторыми другими </a:t>
            </a:r>
            <a:r>
              <a:rPr lang="ru-RU" sz="2400" b="1" dirty="0" smtClean="0"/>
              <a:t>родами</a:t>
            </a:r>
            <a:r>
              <a:rPr lang="ru-RU" sz="2400" dirty="0" smtClean="0"/>
              <a:t> позволяют объединить их в одно </a:t>
            </a:r>
            <a:r>
              <a:rPr lang="ru-RU" sz="2400" b="1" dirty="0" smtClean="0"/>
              <a:t>семейство</a:t>
            </a:r>
            <a:r>
              <a:rPr lang="ru-RU" sz="2400" dirty="0" smtClean="0"/>
              <a:t> - лилейные (</a:t>
            </a:r>
            <a:r>
              <a:rPr lang="ru-RU" sz="2400" dirty="0" err="1" smtClean="0"/>
              <a:t>Liliaceae</a:t>
            </a:r>
            <a:r>
              <a:rPr lang="ru-RU" sz="2400" dirty="0" smtClean="0"/>
              <a:t>).</a:t>
            </a:r>
            <a:endParaRPr lang="ru-RU" sz="2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00200"/>
            <a:ext cx="3431944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600200"/>
            <a:ext cx="45720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 такому же принципу из </a:t>
            </a:r>
            <a:r>
              <a:rPr lang="ru-RU" sz="2800" b="1" dirty="0" smtClean="0"/>
              <a:t>семейств</a:t>
            </a:r>
            <a:r>
              <a:rPr lang="ru-RU" sz="2800" dirty="0" smtClean="0"/>
              <a:t> составляются </a:t>
            </a:r>
            <a:r>
              <a:rPr lang="ru-RU" sz="2800" b="1" dirty="0" smtClean="0"/>
              <a:t>порядки</a:t>
            </a:r>
            <a:r>
              <a:rPr lang="ru-RU" sz="2800" dirty="0" smtClean="0"/>
              <a:t>, из порядков - </a:t>
            </a:r>
            <a:r>
              <a:rPr lang="ru-RU" sz="2800" b="1" dirty="0" smtClean="0"/>
              <a:t>классы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09800"/>
            <a:ext cx="8273681" cy="27521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5677460" cy="5784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9505" y="2438400"/>
            <a:ext cx="3016369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04801"/>
            <a:ext cx="3581400" cy="182879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u="sng" smtClean="0">
                <a:solidFill>
                  <a:schemeClr val="accent2"/>
                </a:solidFill>
                <a:latin typeface="Comic Sans MS" pitchFamily="66" charset="0"/>
              </a:rPr>
              <a:t>Класс двудольные.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971800"/>
            <a:ext cx="1873250" cy="865187"/>
          </a:xfrm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accent2"/>
                </a:solidFill>
                <a:latin typeface="Comic Sans MS" pitchFamily="66" charset="0"/>
              </a:rPr>
              <a:t>Сем.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accent2"/>
                </a:solidFill>
                <a:latin typeface="Comic Sans MS" pitchFamily="66" charset="0"/>
              </a:rPr>
              <a:t>Бобовые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914400" y="4267200"/>
            <a:ext cx="1584325" cy="11525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>
                <a:solidFill>
                  <a:schemeClr val="accent2"/>
                </a:solidFill>
                <a:latin typeface="Comic Sans MS" pitchFamily="66" charset="0"/>
              </a:rPr>
              <a:t>Сем.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 err="1">
                <a:solidFill>
                  <a:schemeClr val="accent2"/>
                </a:solidFill>
                <a:latin typeface="Comic Sans MS" pitchFamily="66" charset="0"/>
              </a:rPr>
              <a:t>Сложно-цветные</a:t>
            </a:r>
            <a:endParaRPr lang="ru-RU" sz="2400" b="1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3563938" y="5229225"/>
            <a:ext cx="1728787" cy="11525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  <a:latin typeface="Comic Sans MS" pitchFamily="66" charset="0"/>
              </a:rPr>
              <a:t>Сем.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  <a:latin typeface="Comic Sans MS" pitchFamily="66" charset="0"/>
              </a:rPr>
              <a:t>Розо-цветные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4343400" y="3657600"/>
            <a:ext cx="1800225" cy="12239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>
                <a:solidFill>
                  <a:schemeClr val="accent2"/>
                </a:solidFill>
                <a:latin typeface="Comic Sans MS" pitchFamily="66" charset="0"/>
              </a:rPr>
              <a:t>Сем.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 err="1">
                <a:solidFill>
                  <a:schemeClr val="accent2"/>
                </a:solidFill>
                <a:latin typeface="Comic Sans MS" pitchFamily="66" charset="0"/>
              </a:rPr>
              <a:t>Кресто-цветные</a:t>
            </a:r>
            <a:endParaRPr lang="ru-RU" sz="2400" b="1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295400" y="5715000"/>
            <a:ext cx="2160588" cy="8651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>
                <a:solidFill>
                  <a:schemeClr val="accent2"/>
                </a:solidFill>
                <a:latin typeface="Comic Sans MS" pitchFamily="66" charset="0"/>
              </a:rPr>
              <a:t>Сем.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>
                <a:solidFill>
                  <a:schemeClr val="accent2"/>
                </a:solidFill>
                <a:latin typeface="Comic Sans MS" pitchFamily="66" charset="0"/>
              </a:rPr>
              <a:t>Пасленовые</a:t>
            </a:r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 flipH="1">
            <a:off x="1143000" y="1905000"/>
            <a:ext cx="1143000" cy="9906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 flipH="1">
            <a:off x="2362199" y="1981200"/>
            <a:ext cx="76200" cy="215106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2667000" y="1905000"/>
            <a:ext cx="1760538" cy="33242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>
            <a:off x="3657600" y="1905000"/>
            <a:ext cx="1419225" cy="170815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>
            <a:off x="2514600" y="1905000"/>
            <a:ext cx="381000" cy="35814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10200" y="533400"/>
            <a:ext cx="3429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>
                <a:latin typeface="Comic Sans MS" pitchFamily="66" charset="0"/>
              </a:rPr>
              <a:t>Класс однодольные</a:t>
            </a:r>
            <a:endParaRPr lang="ru-RU" sz="3600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6838950" y="2362200"/>
            <a:ext cx="2305050" cy="124777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Семейство Лилейные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019800" y="5181600"/>
            <a:ext cx="2305050" cy="12477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3200" dirty="0">
                <a:latin typeface="Comic Sans MS" pitchFamily="66" charset="0"/>
              </a:rPr>
              <a:t>Семейство Злаковые</a:t>
            </a:r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>
            <a:off x="5867400" y="1828800"/>
            <a:ext cx="838200" cy="30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" name="Line 7"/>
          <p:cNvSpPr>
            <a:spLocks noChangeShapeType="1"/>
          </p:cNvSpPr>
          <p:nvPr/>
        </p:nvSpPr>
        <p:spPr bwMode="auto">
          <a:xfrm>
            <a:off x="5943600" y="1828800"/>
            <a:ext cx="838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714348" y="1970088"/>
            <a:ext cx="3786215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1800" dirty="0"/>
              <a:t>Класс Двудольные: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1800" dirty="0"/>
              <a:t>Семейство Крестоцветные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1800" dirty="0"/>
              <a:t>Семейство Розоцветные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1800" dirty="0"/>
              <a:t>Семейство Бобовые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1800" dirty="0"/>
              <a:t>Семейство Пасленовые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1800" dirty="0"/>
              <a:t>Семейство Сложноцветные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572001" y="1989138"/>
            <a:ext cx="40005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1800" dirty="0"/>
              <a:t>Класс Однодольные: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1800" dirty="0"/>
              <a:t>Семейство Лилейные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1800" dirty="0"/>
              <a:t>Семейство Злаки (Мятликовые)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68313" y="5229225"/>
            <a:ext cx="8135937" cy="7016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3300"/>
                </a:solidFill>
              </a:rPr>
              <a:t>Деление на семейства основано на особенностях строения генеративных органов – цветов и плодов.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55650" y="400032"/>
            <a:ext cx="7777163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i="1" dirty="0">
                <a:solidFill>
                  <a:srgbClr val="FF0000"/>
                </a:solidFill>
              </a:rPr>
              <a:t>Общая характеристика цветковых (</a:t>
            </a:r>
            <a:r>
              <a:rPr lang="ru-RU" i="1" dirty="0" err="1">
                <a:solidFill>
                  <a:srgbClr val="FF0000"/>
                </a:solidFill>
              </a:rPr>
              <a:t>Angiospermae</a:t>
            </a:r>
            <a:r>
              <a:rPr lang="ru-RU" i="1" dirty="0">
                <a:solidFill>
                  <a:srgbClr val="FF0000"/>
                </a:solidFill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236</Words>
  <PresentationFormat>Экран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Систематика</vt:lpstr>
      <vt:lpstr>СИСТЕМАТИКА РАСТЕНИЙ - раздел ботаники, занимающийся естественной классификацией растений.</vt:lpstr>
      <vt:lpstr>Экземпляры со многими сходными признаками объединяют в группы, называемые видами. Тигровые лилии - один вид, белые лилии - другой и т.п. </vt:lpstr>
      <vt:lpstr>Похожие друг на друга виды в свою очередь объединяют в один род, например все лилии относятся к одноименному роду - Lilium.</vt:lpstr>
      <vt:lpstr>Определенные черты сходства между лилиями, тюльпанами, гиацинтами и некоторыми другими родами позволяют объединить их в одно семейство - лилейные (Liliaceae).</vt:lpstr>
      <vt:lpstr>По такому же принципу из семейств составляются порядки, из порядков - классы.</vt:lpstr>
      <vt:lpstr>Слайд 7</vt:lpstr>
      <vt:lpstr>Класс двудольные.</vt:lpstr>
      <vt:lpstr>Слайд 9</vt:lpstr>
      <vt:lpstr>Семейство Капустовые или Крестоцветные</vt:lpstr>
      <vt:lpstr>Слайд 11</vt:lpstr>
      <vt:lpstr>Растения семейства Капустовые  или Крестоцветные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Систематика</dc:title>
  <dc:creator>marnikol</dc:creator>
  <cp:lastModifiedBy>marnikol</cp:lastModifiedBy>
  <cp:revision>8</cp:revision>
  <dcterms:created xsi:type="dcterms:W3CDTF">2014-01-15T11:09:56Z</dcterms:created>
  <dcterms:modified xsi:type="dcterms:W3CDTF">2014-01-15T12:18:43Z</dcterms:modified>
</cp:coreProperties>
</file>