
<file path=[Content_Types].xml><?xml version="1.0" encoding="utf-8"?>
<Types xmlns="http://schemas.openxmlformats.org/package/2006/content-types">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88163" cy="100203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5E8692EC-7022-46B1-80A5-3E48F6B7685A}">
          <p14:sldIdLst>
            <p14:sldId id="256"/>
            <p14:sldId id="257"/>
            <p14:sldId id="258"/>
            <p14:sldId id="259"/>
            <p14:sldId id="260"/>
            <p14:sldId id="261"/>
            <p14:sldId id="262"/>
            <p14:sldId id="263"/>
            <p14:sldId id="26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72" y="-61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281BFCD-5DD2-4B22-A729-B88B52DB92C9}" type="datetimeFigureOut">
              <a:rPr lang="ru-RU" smtClean="0"/>
              <a:t>12.01.2014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D63FD1A-321D-4294-9FC4-B497834B0F13}" type="slidenum">
              <a:rPr lang="ru-RU" smtClean="0"/>
              <a:t>‹#›</a:t>
            </a:fld>
            <a:endParaRPr lang="ru-RU"/>
          </a:p>
        </p:txBody>
      </p:sp>
    </p:spTree>
    <p:extLst>
      <p:ext uri="{BB962C8B-B14F-4D97-AF65-F5344CB8AC3E}">
        <p14:creationId xmlns:p14="http://schemas.microsoft.com/office/powerpoint/2010/main" val="2985919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281BFCD-5DD2-4B22-A729-B88B52DB92C9}" type="datetimeFigureOut">
              <a:rPr lang="ru-RU" smtClean="0"/>
              <a:t>12.01.2014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D63FD1A-321D-4294-9FC4-B497834B0F13}" type="slidenum">
              <a:rPr lang="ru-RU" smtClean="0"/>
              <a:t>‹#›</a:t>
            </a:fld>
            <a:endParaRPr lang="ru-RU"/>
          </a:p>
        </p:txBody>
      </p:sp>
    </p:spTree>
    <p:extLst>
      <p:ext uri="{BB962C8B-B14F-4D97-AF65-F5344CB8AC3E}">
        <p14:creationId xmlns:p14="http://schemas.microsoft.com/office/powerpoint/2010/main" val="3444264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281BFCD-5DD2-4B22-A729-B88B52DB92C9}" type="datetimeFigureOut">
              <a:rPr lang="ru-RU" smtClean="0"/>
              <a:t>12.01.2014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D63FD1A-321D-4294-9FC4-B497834B0F13}" type="slidenum">
              <a:rPr lang="ru-RU" smtClean="0"/>
              <a:t>‹#›</a:t>
            </a:fld>
            <a:endParaRPr lang="ru-RU"/>
          </a:p>
        </p:txBody>
      </p:sp>
    </p:spTree>
    <p:extLst>
      <p:ext uri="{BB962C8B-B14F-4D97-AF65-F5344CB8AC3E}">
        <p14:creationId xmlns:p14="http://schemas.microsoft.com/office/powerpoint/2010/main" val="2146975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281BFCD-5DD2-4B22-A729-B88B52DB92C9}" type="datetimeFigureOut">
              <a:rPr lang="ru-RU" smtClean="0"/>
              <a:t>12.01.2014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D63FD1A-321D-4294-9FC4-B497834B0F13}" type="slidenum">
              <a:rPr lang="ru-RU" smtClean="0"/>
              <a:t>‹#›</a:t>
            </a:fld>
            <a:endParaRPr lang="ru-RU"/>
          </a:p>
        </p:txBody>
      </p:sp>
    </p:spTree>
    <p:extLst>
      <p:ext uri="{BB962C8B-B14F-4D97-AF65-F5344CB8AC3E}">
        <p14:creationId xmlns:p14="http://schemas.microsoft.com/office/powerpoint/2010/main" val="8582883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281BFCD-5DD2-4B22-A729-B88B52DB92C9}" type="datetimeFigureOut">
              <a:rPr lang="ru-RU" smtClean="0"/>
              <a:t>12.01.2014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D63FD1A-321D-4294-9FC4-B497834B0F13}" type="slidenum">
              <a:rPr lang="ru-RU" smtClean="0"/>
              <a:t>‹#›</a:t>
            </a:fld>
            <a:endParaRPr lang="ru-RU"/>
          </a:p>
        </p:txBody>
      </p:sp>
    </p:spTree>
    <p:extLst>
      <p:ext uri="{BB962C8B-B14F-4D97-AF65-F5344CB8AC3E}">
        <p14:creationId xmlns:p14="http://schemas.microsoft.com/office/powerpoint/2010/main" val="2962318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281BFCD-5DD2-4B22-A729-B88B52DB92C9}" type="datetimeFigureOut">
              <a:rPr lang="ru-RU" smtClean="0"/>
              <a:t>12.01.2014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D63FD1A-321D-4294-9FC4-B497834B0F13}" type="slidenum">
              <a:rPr lang="ru-RU" smtClean="0"/>
              <a:t>‹#›</a:t>
            </a:fld>
            <a:endParaRPr lang="ru-RU"/>
          </a:p>
        </p:txBody>
      </p:sp>
    </p:spTree>
    <p:extLst>
      <p:ext uri="{BB962C8B-B14F-4D97-AF65-F5344CB8AC3E}">
        <p14:creationId xmlns:p14="http://schemas.microsoft.com/office/powerpoint/2010/main" val="37866535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281BFCD-5DD2-4B22-A729-B88B52DB92C9}" type="datetimeFigureOut">
              <a:rPr lang="ru-RU" smtClean="0"/>
              <a:t>12.01.2014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D63FD1A-321D-4294-9FC4-B497834B0F13}" type="slidenum">
              <a:rPr lang="ru-RU" smtClean="0"/>
              <a:t>‹#›</a:t>
            </a:fld>
            <a:endParaRPr lang="ru-RU"/>
          </a:p>
        </p:txBody>
      </p:sp>
    </p:spTree>
    <p:extLst>
      <p:ext uri="{BB962C8B-B14F-4D97-AF65-F5344CB8AC3E}">
        <p14:creationId xmlns:p14="http://schemas.microsoft.com/office/powerpoint/2010/main" val="1412470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281BFCD-5DD2-4B22-A729-B88B52DB92C9}" type="datetimeFigureOut">
              <a:rPr lang="ru-RU" smtClean="0"/>
              <a:t>12.01.2014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D63FD1A-321D-4294-9FC4-B497834B0F13}" type="slidenum">
              <a:rPr lang="ru-RU" smtClean="0"/>
              <a:t>‹#›</a:t>
            </a:fld>
            <a:endParaRPr lang="ru-RU"/>
          </a:p>
        </p:txBody>
      </p:sp>
    </p:spTree>
    <p:extLst>
      <p:ext uri="{BB962C8B-B14F-4D97-AF65-F5344CB8AC3E}">
        <p14:creationId xmlns:p14="http://schemas.microsoft.com/office/powerpoint/2010/main" val="16792758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281BFCD-5DD2-4B22-A729-B88B52DB92C9}" type="datetimeFigureOut">
              <a:rPr lang="ru-RU" smtClean="0"/>
              <a:t>12.01.2014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D63FD1A-321D-4294-9FC4-B497834B0F13}" type="slidenum">
              <a:rPr lang="ru-RU" smtClean="0"/>
              <a:t>‹#›</a:t>
            </a:fld>
            <a:endParaRPr lang="ru-RU"/>
          </a:p>
        </p:txBody>
      </p:sp>
    </p:spTree>
    <p:extLst>
      <p:ext uri="{BB962C8B-B14F-4D97-AF65-F5344CB8AC3E}">
        <p14:creationId xmlns:p14="http://schemas.microsoft.com/office/powerpoint/2010/main" val="996382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281BFCD-5DD2-4B22-A729-B88B52DB92C9}" type="datetimeFigureOut">
              <a:rPr lang="ru-RU" smtClean="0"/>
              <a:t>12.01.2014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D63FD1A-321D-4294-9FC4-B497834B0F13}" type="slidenum">
              <a:rPr lang="ru-RU" smtClean="0"/>
              <a:t>‹#›</a:t>
            </a:fld>
            <a:endParaRPr lang="ru-RU"/>
          </a:p>
        </p:txBody>
      </p:sp>
    </p:spTree>
    <p:extLst>
      <p:ext uri="{BB962C8B-B14F-4D97-AF65-F5344CB8AC3E}">
        <p14:creationId xmlns:p14="http://schemas.microsoft.com/office/powerpoint/2010/main" val="2304034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281BFCD-5DD2-4B22-A729-B88B52DB92C9}" type="datetimeFigureOut">
              <a:rPr lang="ru-RU" smtClean="0"/>
              <a:t>12.01.2014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D63FD1A-321D-4294-9FC4-B497834B0F13}" type="slidenum">
              <a:rPr lang="ru-RU" smtClean="0"/>
              <a:t>‹#›</a:t>
            </a:fld>
            <a:endParaRPr lang="ru-RU"/>
          </a:p>
        </p:txBody>
      </p:sp>
    </p:spTree>
    <p:extLst>
      <p:ext uri="{BB962C8B-B14F-4D97-AF65-F5344CB8AC3E}">
        <p14:creationId xmlns:p14="http://schemas.microsoft.com/office/powerpoint/2010/main" val="550985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81BFCD-5DD2-4B22-A729-B88B52DB92C9}" type="datetimeFigureOut">
              <a:rPr lang="ru-RU" smtClean="0"/>
              <a:t>12.01.2014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63FD1A-321D-4294-9FC4-B497834B0F13}" type="slidenum">
              <a:rPr lang="ru-RU" smtClean="0"/>
              <a:t>‹#›</a:t>
            </a:fld>
            <a:endParaRPr lang="ru-RU"/>
          </a:p>
        </p:txBody>
      </p:sp>
    </p:spTree>
    <p:extLst>
      <p:ext uri="{BB962C8B-B14F-4D97-AF65-F5344CB8AC3E}">
        <p14:creationId xmlns:p14="http://schemas.microsoft.com/office/powerpoint/2010/main" val="12271078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124745"/>
            <a:ext cx="7772400" cy="2475706"/>
          </a:xfrm>
        </p:spPr>
        <p:txBody>
          <a:bodyPr/>
          <a:lstStyle/>
          <a:p>
            <a:r>
              <a:rPr lang="ru-RU" dirty="0" smtClean="0">
                <a:latin typeface="Acquest Script" panose="02000505000000020004" pitchFamily="2" charset="0"/>
              </a:rPr>
              <a:t>Проект на тему:</a:t>
            </a:r>
            <a:br>
              <a:rPr lang="ru-RU" dirty="0" smtClean="0">
                <a:latin typeface="Acquest Script" panose="02000505000000020004" pitchFamily="2" charset="0"/>
              </a:rPr>
            </a:br>
            <a:r>
              <a:rPr lang="ru-RU" dirty="0" smtClean="0">
                <a:latin typeface="Acquest Script" panose="02000505000000020004" pitchFamily="2" charset="0"/>
              </a:rPr>
              <a:t>«Значение имени Маргарита»</a:t>
            </a:r>
            <a:endParaRPr lang="ru-RU" dirty="0">
              <a:latin typeface="Acquest Script" panose="02000505000000020004" pitchFamily="2" charset="0"/>
            </a:endParaRPr>
          </a:p>
        </p:txBody>
      </p:sp>
      <p:sp>
        <p:nvSpPr>
          <p:cNvPr id="3" name="Подзаголовок 2"/>
          <p:cNvSpPr>
            <a:spLocks noGrp="1"/>
          </p:cNvSpPr>
          <p:nvPr>
            <p:ph type="subTitle" idx="1"/>
          </p:nvPr>
        </p:nvSpPr>
        <p:spPr>
          <a:xfrm>
            <a:off x="5292080" y="5589240"/>
            <a:ext cx="3704456" cy="504056"/>
          </a:xfrm>
        </p:spPr>
        <p:style>
          <a:lnRef idx="2">
            <a:schemeClr val="dk1"/>
          </a:lnRef>
          <a:fillRef idx="1">
            <a:schemeClr val="lt1"/>
          </a:fillRef>
          <a:effectRef idx="0">
            <a:schemeClr val="dk1"/>
          </a:effectRef>
          <a:fontRef idx="minor">
            <a:schemeClr val="dk1"/>
          </a:fontRef>
        </p:style>
        <p:txBody>
          <a:bodyPr/>
          <a:lstStyle/>
          <a:p>
            <a:r>
              <a:rPr lang="ru-RU" sz="1600" dirty="0" smtClean="0">
                <a:solidFill>
                  <a:schemeClr val="tx1"/>
                </a:solidFill>
              </a:rPr>
              <a:t>Работу выполнила: Меньщикова М.Е.</a:t>
            </a:r>
          </a:p>
          <a:p>
            <a:endParaRPr lang="ru-RU" dirty="0"/>
          </a:p>
        </p:txBody>
      </p:sp>
      <p:sp>
        <p:nvSpPr>
          <p:cNvPr id="4" name="TextBox 3"/>
          <p:cNvSpPr txBox="1"/>
          <p:nvPr/>
        </p:nvSpPr>
        <p:spPr>
          <a:xfrm>
            <a:off x="3563888" y="6309320"/>
            <a:ext cx="1584176" cy="369332"/>
          </a:xfrm>
          <a:prstGeom prst="rect">
            <a:avLst/>
          </a:prstGeom>
          <a:noFill/>
        </p:spPr>
        <p:txBody>
          <a:bodyPr wrap="square" rtlCol="0">
            <a:spAutoFit/>
          </a:bodyPr>
          <a:lstStyle/>
          <a:p>
            <a:pPr algn="ctr"/>
            <a:r>
              <a:rPr lang="ru-RU" dirty="0" smtClean="0"/>
              <a:t>2014 год</a:t>
            </a:r>
            <a:endParaRPr lang="ru-RU" dirty="0"/>
          </a:p>
        </p:txBody>
      </p:sp>
      <p:pic>
        <p:nvPicPr>
          <p:cNvPr id="5" name="Picture 2" descr="C:\Users\Катерина\AppData\Local\Microsoft\Windows\Temporary Internet Files\Content.IE5\30P8Y6VI\MC90035387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08304" y="28636"/>
            <a:ext cx="1694677" cy="1261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8790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Acquest Script" panose="02000505000000020004" pitchFamily="2" charset="0"/>
              </a:rPr>
              <a:t>Цель проекта:</a:t>
            </a:r>
            <a:endParaRPr lang="ru-RU" dirty="0">
              <a:latin typeface="Acquest Script" panose="02000505000000020004" pitchFamily="2" charset="0"/>
            </a:endParaRPr>
          </a:p>
        </p:txBody>
      </p:sp>
      <p:sp>
        <p:nvSpPr>
          <p:cNvPr id="3" name="Объект 2"/>
          <p:cNvSpPr>
            <a:spLocks noGrp="1"/>
          </p:cNvSpPr>
          <p:nvPr>
            <p:ph idx="1"/>
          </p:nvPr>
        </p:nvSpPr>
        <p:spPr/>
        <p:txBody>
          <a:bodyPr/>
          <a:lstStyle/>
          <a:p>
            <a:pPr marL="0" indent="0" algn="ctr">
              <a:buNone/>
            </a:pPr>
            <a:r>
              <a:rPr lang="ru-RU" sz="2000" u="sng" dirty="0" smtClean="0">
                <a:latin typeface="Acquest Script" panose="02000505000000020004" pitchFamily="2" charset="0"/>
              </a:rPr>
              <a:t>Узнать:</a:t>
            </a:r>
          </a:p>
          <a:p>
            <a:pPr>
              <a:buFont typeface="Wingdings" panose="05000000000000000000" pitchFamily="2" charset="2"/>
              <a:buChar char="v"/>
            </a:pPr>
            <a:r>
              <a:rPr lang="ru-RU" sz="2000" dirty="0">
                <a:latin typeface="Acquest Script" panose="02000505000000020004" pitchFamily="2" charset="0"/>
              </a:rPr>
              <a:t>Значение имени Маргарита</a:t>
            </a:r>
          </a:p>
          <a:p>
            <a:pPr>
              <a:buFont typeface="Wingdings" panose="05000000000000000000" pitchFamily="2" charset="2"/>
              <a:buChar char="v"/>
            </a:pPr>
            <a:r>
              <a:rPr lang="ru-RU" sz="2000" i="1" dirty="0">
                <a:latin typeface="Acquest Script" panose="02000505000000020004" pitchFamily="2" charset="0"/>
              </a:rPr>
              <a:t>Характеристика имени Маргарита</a:t>
            </a:r>
          </a:p>
          <a:p>
            <a:pPr>
              <a:buFont typeface="Wingdings" panose="05000000000000000000" pitchFamily="2" charset="2"/>
              <a:buChar char="v"/>
            </a:pPr>
            <a:r>
              <a:rPr lang="ru-RU" sz="2000" i="1" dirty="0">
                <a:latin typeface="Acquest Script" panose="02000505000000020004" pitchFamily="2" charset="0"/>
              </a:rPr>
              <a:t>Совместимость со знаками Зодиака</a:t>
            </a:r>
          </a:p>
          <a:p>
            <a:pPr>
              <a:buFont typeface="Wingdings" panose="05000000000000000000" pitchFamily="2" charset="2"/>
              <a:buChar char="v"/>
            </a:pPr>
            <a:r>
              <a:rPr lang="ru-RU" sz="2000" i="1" dirty="0">
                <a:latin typeface="Acquest Script" panose="02000505000000020004" pitchFamily="2" charset="0"/>
              </a:rPr>
              <a:t>Плюсы и минусы имени Маргарита</a:t>
            </a:r>
          </a:p>
          <a:p>
            <a:pPr>
              <a:buFont typeface="Wingdings" panose="05000000000000000000" pitchFamily="2" charset="2"/>
              <a:buChar char="v"/>
            </a:pPr>
            <a:r>
              <a:rPr lang="ru-RU" sz="2000" i="1" dirty="0">
                <a:latin typeface="Acquest Script" panose="02000505000000020004" pitchFamily="2" charset="0"/>
              </a:rPr>
              <a:t>Здоровье</a:t>
            </a:r>
          </a:p>
          <a:p>
            <a:pPr>
              <a:buFont typeface="Wingdings" panose="05000000000000000000" pitchFamily="2" charset="2"/>
              <a:buChar char="v"/>
            </a:pPr>
            <a:r>
              <a:rPr lang="ru-RU" sz="2000" i="1" dirty="0">
                <a:latin typeface="Acquest Script" panose="02000505000000020004" pitchFamily="2" charset="0"/>
              </a:rPr>
              <a:t>Именины</a:t>
            </a:r>
          </a:p>
          <a:p>
            <a:pPr marL="0" indent="0">
              <a:buNone/>
            </a:pPr>
            <a:endParaRPr lang="ru-RU" dirty="0" smtClean="0"/>
          </a:p>
          <a:p>
            <a:pPr marL="0" indent="0">
              <a:buNone/>
            </a:pPr>
            <a:endParaRPr lang="ru-RU" dirty="0"/>
          </a:p>
        </p:txBody>
      </p:sp>
      <p:pic>
        <p:nvPicPr>
          <p:cNvPr id="4" name="Picture 2" descr="C:\Users\Катерина\AppData\Local\Microsoft\Windows\Temporary Internet Files\Content.IE5\30P8Y6VI\MC90035387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1863" y="188640"/>
            <a:ext cx="1694677" cy="1261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47724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Acquest Script" panose="02000505000000020004" pitchFamily="2" charset="0"/>
              </a:rPr>
              <a:t>Значение имени Маргарита</a:t>
            </a:r>
            <a:endParaRPr lang="ru-RU" dirty="0">
              <a:latin typeface="Acquest Script" panose="02000505000000020004" pitchFamily="2" charset="0"/>
            </a:endParaRPr>
          </a:p>
        </p:txBody>
      </p:sp>
      <p:sp>
        <p:nvSpPr>
          <p:cNvPr id="3" name="Объект 2"/>
          <p:cNvSpPr>
            <a:spLocks noGrp="1"/>
          </p:cNvSpPr>
          <p:nvPr>
            <p:ph idx="1"/>
          </p:nvPr>
        </p:nvSpPr>
        <p:spPr/>
        <p:txBody>
          <a:bodyPr>
            <a:normAutofit lnSpcReduction="10000"/>
          </a:bodyPr>
          <a:lstStyle/>
          <a:p>
            <a:r>
              <a:rPr lang="ru-RU" dirty="0">
                <a:latin typeface="Acquest Script" panose="02000505000000020004" pitchFamily="2" charset="0"/>
              </a:rPr>
              <a:t>Женское имя Маргарита произошло от слова “</a:t>
            </a:r>
            <a:r>
              <a:rPr lang="ru-RU" dirty="0" err="1">
                <a:latin typeface="Acquest Script" panose="02000505000000020004" pitchFamily="2" charset="0"/>
              </a:rPr>
              <a:t>маргаритос</a:t>
            </a:r>
            <a:r>
              <a:rPr lang="ru-RU" dirty="0">
                <a:latin typeface="Acquest Script" panose="02000505000000020004" pitchFamily="2" charset="0"/>
              </a:rPr>
              <a:t>”, означающего “жемчужина”. В античной мифологии это слово было одним из эпитетов богини Афродиты, образовав впоследствии имя, звучащее как </a:t>
            </a:r>
            <a:r>
              <a:rPr lang="ru-RU" dirty="0" err="1">
                <a:latin typeface="Acquest Script" panose="02000505000000020004" pitchFamily="2" charset="0"/>
              </a:rPr>
              <a:t>Маргаритис</a:t>
            </a:r>
            <a:r>
              <a:rPr lang="ru-RU" dirty="0">
                <a:latin typeface="Acquest Script" panose="02000505000000020004" pitchFamily="2" charset="0"/>
              </a:rPr>
              <a:t>. Оно распространилось на многие страны мира и встречается в звучании </a:t>
            </a:r>
            <a:r>
              <a:rPr lang="ru-RU" dirty="0" err="1">
                <a:latin typeface="Acquest Script" panose="02000505000000020004" pitchFamily="2" charset="0"/>
              </a:rPr>
              <a:t>Маргарэт</a:t>
            </a:r>
            <a:r>
              <a:rPr lang="ru-RU" dirty="0">
                <a:latin typeface="Acquest Script" panose="02000505000000020004" pitchFamily="2" charset="0"/>
              </a:rPr>
              <a:t> (Мэгги), </a:t>
            </a:r>
            <a:r>
              <a:rPr lang="ru-RU" dirty="0" err="1">
                <a:latin typeface="Acquest Script" panose="02000505000000020004" pitchFamily="2" charset="0"/>
              </a:rPr>
              <a:t>Маргит</a:t>
            </a:r>
            <a:r>
              <a:rPr lang="ru-RU" dirty="0">
                <a:latin typeface="Acquest Script" panose="02000505000000020004" pitchFamily="2" charset="0"/>
              </a:rPr>
              <a:t>, </a:t>
            </a:r>
            <a:r>
              <a:rPr lang="ru-RU" dirty="0" err="1">
                <a:latin typeface="Acquest Script" panose="02000505000000020004" pitchFamily="2" charset="0"/>
              </a:rPr>
              <a:t>Маргарета</a:t>
            </a:r>
            <a:r>
              <a:rPr lang="ru-RU" dirty="0">
                <a:latin typeface="Acquest Script" panose="02000505000000020004" pitchFamily="2" charset="0"/>
              </a:rPr>
              <a:t>, Марго. В России имя Маргарита имеет довольно широкое распространение, хотя и не может похвастаться большой популярностью у молодых родителей.</a:t>
            </a:r>
          </a:p>
        </p:txBody>
      </p:sp>
      <p:pic>
        <p:nvPicPr>
          <p:cNvPr id="4" name="Picture 2" descr="C:\Users\Катерина\AppData\Local\Microsoft\Windows\Temporary Internet Files\Content.IE5\30P8Y6VI\MC90035387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43183" y="188640"/>
            <a:ext cx="1694677" cy="1261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2199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i="1" dirty="0" smtClean="0">
                <a:latin typeface="Acquest Script" panose="02000505000000020004" pitchFamily="2" charset="0"/>
              </a:rPr>
              <a:t>Характеристика имени Маргарита</a:t>
            </a:r>
            <a:br>
              <a:rPr lang="ru-RU" i="1" dirty="0" smtClean="0">
                <a:latin typeface="Acquest Script" panose="02000505000000020004" pitchFamily="2" charset="0"/>
              </a:rPr>
            </a:br>
            <a:endParaRPr lang="ru-RU" dirty="0"/>
          </a:p>
        </p:txBody>
      </p:sp>
      <p:sp>
        <p:nvSpPr>
          <p:cNvPr id="3" name="Объект 2"/>
          <p:cNvSpPr>
            <a:spLocks noGrp="1"/>
          </p:cNvSpPr>
          <p:nvPr>
            <p:ph idx="1"/>
          </p:nvPr>
        </p:nvSpPr>
        <p:spPr>
          <a:xfrm>
            <a:off x="539552" y="980728"/>
            <a:ext cx="8229600" cy="4525963"/>
          </a:xfrm>
        </p:spPr>
        <p:txBody>
          <a:bodyPr>
            <a:noAutofit/>
          </a:bodyPr>
          <a:lstStyle/>
          <a:p>
            <a:r>
              <a:rPr lang="ru-RU" sz="2400" dirty="0">
                <a:latin typeface="Acquest Script" panose="02000505000000020004" pitchFamily="2" charset="0"/>
              </a:rPr>
              <a:t>Характер Маргариты во многом такой же резкий, как звучание её имени. Эта женщина проявляет необычайную независимость, строгость, прямолинейность. Она никогда не даст себя обидеть, владеет даром предпринимателя, смело выступает против несправедливости, не терпит нравоучений и советов, как ей жить. Общаться с Маргаритой всегда довольно сложно, но ещё хуже работать под её началом. В детском возрасте обладательница этого имени является очень самостоятельной и конфликтной. Она постоянно ссорится с подругами, пытаясь навязать им своё мнение, любит разговаривать с людьми командирским тоном, но при этом показывает большие успехи в учёбе. Взрослая Маргарита обладает недюжинным умом, хитростью, бойцовскими качествами. Понимая, что излишняя прямолинейность и эмоциональность ничего хорошего ей не приносят, она старается удерживать свою агрессивность и требовательность, производя впечатление строгой, деловой женщины. Но с близкими друзьями Маргарита способна быть весёлой, озорной, жизнерадостной и доброжелательной</a:t>
            </a:r>
            <a:r>
              <a:rPr lang="ru-RU" sz="2800" dirty="0">
                <a:latin typeface="Acquest Script" panose="02000505000000020004" pitchFamily="2" charset="0"/>
              </a:rPr>
              <a:t>.</a:t>
            </a:r>
          </a:p>
        </p:txBody>
      </p:sp>
      <p:pic>
        <p:nvPicPr>
          <p:cNvPr id="5" name="Picture 2" descr="C:\Users\Катерина\AppData\Local\Microsoft\Windows\Temporary Internet Files\Content.IE5\30P8Y6VI\MC90035387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84368" y="188640"/>
            <a:ext cx="1046605" cy="779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40953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latin typeface="Acquest Script" panose="02000505000000020004" pitchFamily="2" charset="0"/>
              </a:rPr>
              <a:t>Совместимость со знаками зодиака</a:t>
            </a:r>
            <a:endParaRPr lang="ru-RU" dirty="0">
              <a:latin typeface="Acquest Script" panose="02000505000000020004" pitchFamily="2" charset="0"/>
            </a:endParaRPr>
          </a:p>
        </p:txBody>
      </p:sp>
      <p:sp>
        <p:nvSpPr>
          <p:cNvPr id="3" name="Объект 2"/>
          <p:cNvSpPr>
            <a:spLocks noGrp="1"/>
          </p:cNvSpPr>
          <p:nvPr>
            <p:ph idx="1"/>
          </p:nvPr>
        </p:nvSpPr>
        <p:spPr/>
        <p:txBody>
          <a:bodyPr/>
          <a:lstStyle/>
          <a:p>
            <a:r>
              <a:rPr lang="ru-RU" dirty="0">
                <a:latin typeface="Acquest Script" panose="02000505000000020004" pitchFamily="2" charset="0"/>
              </a:rPr>
              <a:t>Это имя подойдёт девочке, родившейся под зодиакальным знаком Скорпиона, то есть с 24 октября по 22 ноября. Скорпион очень похож на Маргариту сильным характером, прямолинейностью, любовью к экстриму и насыщенной жизни, поэтому под его влиянием она станет ещё храбрее, решительнее, критичнее.</a:t>
            </a:r>
          </a:p>
        </p:txBody>
      </p:sp>
      <p:pic>
        <p:nvPicPr>
          <p:cNvPr id="4" name="Picture 2" descr="C:\Users\Катерина\AppData\Local\Microsoft\Windows\Temporary Internet Files\Content.IE5\30P8Y6VI\MC90035387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49323" y="116632"/>
            <a:ext cx="1694677" cy="1261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7967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Acquest Script" panose="02000505000000020004" pitchFamily="2" charset="0"/>
              </a:rPr>
              <a:t>Плюсы и минусы имени</a:t>
            </a:r>
            <a:endParaRPr lang="ru-RU" dirty="0">
              <a:latin typeface="Acquest Script" panose="02000505000000020004" pitchFamily="2" charset="0"/>
            </a:endParaRPr>
          </a:p>
        </p:txBody>
      </p:sp>
      <p:sp>
        <p:nvSpPr>
          <p:cNvPr id="3" name="Объект 2"/>
          <p:cNvSpPr>
            <a:spLocks noGrp="1"/>
          </p:cNvSpPr>
          <p:nvPr>
            <p:ph idx="1"/>
          </p:nvPr>
        </p:nvSpPr>
        <p:spPr/>
        <p:txBody>
          <a:bodyPr>
            <a:normAutofit fontScale="92500" lnSpcReduction="10000"/>
          </a:bodyPr>
          <a:lstStyle/>
          <a:p>
            <a:r>
              <a:rPr lang="ru-RU" dirty="0">
                <a:latin typeface="Acquest Script" panose="02000505000000020004" pitchFamily="2" charset="0"/>
              </a:rPr>
              <a:t>Какие же положительные и отрицательные стороны можно отметить в имени Маргарита? Плюсы его — в красоте, сильной энергетике, умеренной популярности, в том, что оно привычно и хорошо звучит в сочетании с русскими фамилиями и отчествами, а также в возможности подобрать к нему множество благозвучных сокращений и уменьшительно-ласкательных вариантов, таких как Рита, </a:t>
            </a:r>
            <a:r>
              <a:rPr lang="ru-RU" dirty="0" err="1">
                <a:latin typeface="Acquest Script" panose="02000505000000020004" pitchFamily="2" charset="0"/>
              </a:rPr>
              <a:t>Ритуся</a:t>
            </a:r>
            <a:r>
              <a:rPr lang="ru-RU" dirty="0">
                <a:latin typeface="Acquest Script" panose="02000505000000020004" pitchFamily="2" charset="0"/>
              </a:rPr>
              <a:t>, </a:t>
            </a:r>
            <a:r>
              <a:rPr lang="ru-RU" dirty="0" err="1">
                <a:latin typeface="Acquest Script" panose="02000505000000020004" pitchFamily="2" charset="0"/>
              </a:rPr>
              <a:t>Риточка</a:t>
            </a:r>
            <a:r>
              <a:rPr lang="ru-RU" dirty="0">
                <a:latin typeface="Acquest Script" panose="02000505000000020004" pitchFamily="2" charset="0"/>
              </a:rPr>
              <a:t>, Маргаритка, </a:t>
            </a:r>
            <a:r>
              <a:rPr lang="ru-RU" dirty="0" err="1">
                <a:latin typeface="Acquest Script" panose="02000505000000020004" pitchFamily="2" charset="0"/>
              </a:rPr>
              <a:t>Маргаритушка</a:t>
            </a:r>
            <a:r>
              <a:rPr lang="ru-RU" dirty="0">
                <a:latin typeface="Acquest Script" panose="02000505000000020004" pitchFamily="2" charset="0"/>
              </a:rPr>
              <a:t>, </a:t>
            </a:r>
            <a:r>
              <a:rPr lang="ru-RU" dirty="0" err="1">
                <a:latin typeface="Acquest Script" panose="02000505000000020004" pitchFamily="2" charset="0"/>
              </a:rPr>
              <a:t>Маргариточка</a:t>
            </a:r>
            <a:r>
              <a:rPr lang="ru-RU" dirty="0">
                <a:latin typeface="Acquest Script" panose="02000505000000020004" pitchFamily="2" charset="0"/>
              </a:rPr>
              <a:t>, </a:t>
            </a:r>
            <a:r>
              <a:rPr lang="ru-RU" dirty="0" err="1">
                <a:latin typeface="Acquest Script" panose="02000505000000020004" pitchFamily="2" charset="0"/>
              </a:rPr>
              <a:t>Маргуша</a:t>
            </a:r>
            <a:r>
              <a:rPr lang="ru-RU" dirty="0">
                <a:latin typeface="Acquest Script" panose="02000505000000020004" pitchFamily="2" charset="0"/>
              </a:rPr>
              <a:t>. Но большим недостатком этого имени является достаточно сложный характер его обладательниц.</a:t>
            </a:r>
          </a:p>
        </p:txBody>
      </p:sp>
      <p:pic>
        <p:nvPicPr>
          <p:cNvPr id="4" name="Picture 2" descr="C:\Users\Катерина\AppData\Local\Microsoft\Windows\Temporary Internet Files\Content.IE5\30P8Y6VI\MC90035387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40112" y="116632"/>
            <a:ext cx="1694677" cy="1261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03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Acquest Script" panose="02000505000000020004" pitchFamily="2" charset="0"/>
              </a:rPr>
              <a:t>Здоровье</a:t>
            </a:r>
            <a:endParaRPr lang="ru-RU" dirty="0">
              <a:latin typeface="Acquest Script" panose="02000505000000020004" pitchFamily="2" charset="0"/>
            </a:endParaRPr>
          </a:p>
        </p:txBody>
      </p:sp>
      <p:sp>
        <p:nvSpPr>
          <p:cNvPr id="3" name="Объект 2"/>
          <p:cNvSpPr>
            <a:spLocks noGrp="1"/>
          </p:cNvSpPr>
          <p:nvPr>
            <p:ph idx="1"/>
          </p:nvPr>
        </p:nvSpPr>
        <p:spPr/>
        <p:txBody>
          <a:bodyPr/>
          <a:lstStyle/>
          <a:p>
            <a:r>
              <a:rPr lang="ru-RU" dirty="0">
                <a:latin typeface="Acquest Script" panose="02000505000000020004" pitchFamily="2" charset="0"/>
              </a:rPr>
              <a:t>Здоровье у Маргариты крепкое, хоть она и не уделяет ему особого внимания. В более зрелом возрасте у неё возможны проблемы с артериальным давлением и нарушением кровообращения.</a:t>
            </a:r>
          </a:p>
        </p:txBody>
      </p:sp>
      <p:pic>
        <p:nvPicPr>
          <p:cNvPr id="4" name="Picture 2" descr="C:\Users\Катерина\AppData\Local\Microsoft\Windows\Temporary Internet Files\Content.IE5\30P8Y6VI\MC90035387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49323" y="188640"/>
            <a:ext cx="1694677" cy="1261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61245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Acquest Script" panose="02000505000000020004" pitchFamily="2" charset="0"/>
              </a:rPr>
              <a:t>Именины</a:t>
            </a:r>
            <a:endParaRPr lang="ru-RU" dirty="0">
              <a:latin typeface="Acquest Script" panose="02000505000000020004" pitchFamily="2" charset="0"/>
            </a:endParaRPr>
          </a:p>
        </p:txBody>
      </p:sp>
      <p:sp>
        <p:nvSpPr>
          <p:cNvPr id="3" name="Объект 2"/>
          <p:cNvSpPr>
            <a:spLocks noGrp="1"/>
          </p:cNvSpPr>
          <p:nvPr>
            <p:ph idx="1"/>
          </p:nvPr>
        </p:nvSpPr>
        <p:spPr/>
        <p:txBody>
          <a:bodyPr/>
          <a:lstStyle/>
          <a:p>
            <a:r>
              <a:rPr lang="ru-RU" dirty="0">
                <a:latin typeface="Acquest Script" panose="02000505000000020004" pitchFamily="2" charset="0"/>
              </a:rPr>
              <a:t>Именины по православному календарю Маргарита отмечает 30 июля, а по католическому календарю — 22 февраля, 7 марта, 26 марта, 20 июля, 27 августа, 30 августа, 1 сентября, 16 и 17 октября, 16 ноября, 18 января.</a:t>
            </a:r>
          </a:p>
        </p:txBody>
      </p:sp>
      <p:pic>
        <p:nvPicPr>
          <p:cNvPr id="4" name="Picture 2" descr="C:\Users\Катерина\AppData\Local\Microsoft\Windows\Temporary Internet Files\Content.IE5\30P8Y6VI\MC90035387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08304" y="116632"/>
            <a:ext cx="1694677" cy="1261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6995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Acquest Script" panose="02000505000000020004" pitchFamily="2" charset="0"/>
              </a:rPr>
              <a:t>Вывод</a:t>
            </a:r>
            <a:endParaRPr lang="ru-RU" dirty="0">
              <a:latin typeface="Acquest Script" panose="02000505000000020004" pitchFamily="2" charset="0"/>
            </a:endParaRPr>
          </a:p>
        </p:txBody>
      </p:sp>
      <p:sp>
        <p:nvSpPr>
          <p:cNvPr id="3" name="Объект 2"/>
          <p:cNvSpPr>
            <a:spLocks noGrp="1"/>
          </p:cNvSpPr>
          <p:nvPr>
            <p:ph idx="1"/>
          </p:nvPr>
        </p:nvSpPr>
        <p:spPr/>
        <p:txBody>
          <a:bodyPr/>
          <a:lstStyle/>
          <a:p>
            <a:r>
              <a:rPr lang="ru-RU" dirty="0" smtClean="0">
                <a:latin typeface="Acquest Script" panose="02000505000000020004" pitchFamily="2" charset="0"/>
              </a:rPr>
              <a:t>Таким образом, все наши цели достигнуты. Мы узнали об имени все то, что хотели. </a:t>
            </a:r>
          </a:p>
          <a:p>
            <a:pPr marL="0" indent="0" algn="ctr">
              <a:buNone/>
            </a:pPr>
            <a:r>
              <a:rPr lang="ru-RU" dirty="0" smtClean="0">
                <a:latin typeface="Acquest Script" panose="02000505000000020004" pitchFamily="2" charset="0"/>
              </a:rPr>
              <a:t>Спасибо за внимание!</a:t>
            </a:r>
            <a:endParaRPr lang="ru-RU" dirty="0">
              <a:latin typeface="Acquest Script" panose="02000505000000020004" pitchFamily="2" charset="0"/>
            </a:endParaRPr>
          </a:p>
        </p:txBody>
      </p:sp>
      <p:pic>
        <p:nvPicPr>
          <p:cNvPr id="4" name="Picture 2" descr="C:\Users\Катерина\AppData\Local\Microsoft\Windows\Temporary Internet Files\Content.IE5\30P8Y6VI\MC90035387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6296" y="260648"/>
            <a:ext cx="1694677" cy="1261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876378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TotalTime>
  <Words>512</Words>
  <Application>Microsoft Office PowerPoint</Application>
  <PresentationFormat>Экран (4:3)</PresentationFormat>
  <Paragraphs>26</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Проект на тему: «Значение имени Маргарита»</vt:lpstr>
      <vt:lpstr>Цель проекта:</vt:lpstr>
      <vt:lpstr>Значение имени Маргарита</vt:lpstr>
      <vt:lpstr>Характеристика имени Маргарита </vt:lpstr>
      <vt:lpstr>Совместимость со знаками зодиака</vt:lpstr>
      <vt:lpstr>Плюсы и минусы имени</vt:lpstr>
      <vt:lpstr>Здоровье</vt:lpstr>
      <vt:lpstr>Именины</vt:lpstr>
      <vt:lpstr>Вывод</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Проект на тему: «Значение имени Маргарита»</dc:title>
  <dc:creator>Катерина</dc:creator>
  <cp:lastModifiedBy>Катерина</cp:lastModifiedBy>
  <cp:revision>3</cp:revision>
  <cp:lastPrinted>2014-01-12T07:56:43Z</cp:lastPrinted>
  <dcterms:created xsi:type="dcterms:W3CDTF">2014-01-12T07:44:23Z</dcterms:created>
  <dcterms:modified xsi:type="dcterms:W3CDTF">2014-01-12T08:13:21Z</dcterms:modified>
</cp:coreProperties>
</file>