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udio/unknown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60" r:id="rId3"/>
    <p:sldId id="259" r:id="rId4"/>
    <p:sldId id="257" r:id="rId5"/>
    <p:sldId id="264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5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16E900-AABB-4858-9555-108F12A890BE}" type="datetimeFigureOut">
              <a:rPr lang="ru-RU" smtClean="0"/>
              <a:pPr/>
              <a:t>29.03.2011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400F43-4BCE-4819-A3D0-D8669BB41D2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400F43-4BCE-4819-A3D0-D8669BB41D20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400F43-4BCE-4819-A3D0-D8669BB41D20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400F43-4BCE-4819-A3D0-D8669BB41D20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400F43-4BCE-4819-A3D0-D8669BB41D20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400F43-4BCE-4819-A3D0-D8669BB41D20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400F43-4BCE-4819-A3D0-D8669BB41D20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400F43-4BCE-4819-A3D0-D8669BB41D20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400F43-4BCE-4819-A3D0-D8669BB41D20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29.03.2011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tiff"/><Relationship Id="rId4" Type="http://schemas.openxmlformats.org/officeDocument/2006/relationships/image" Target="../media/image4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Monotype Corsiva" pitchFamily="66" charset="0"/>
              </a:rPr>
              <a:t>Презентация </a:t>
            </a:r>
            <a:br>
              <a:rPr lang="ru-RU" sz="20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Monotype Corsiva" pitchFamily="66" charset="0"/>
              </a:rPr>
              <a:t>Калмыковой Оксаны Зиновьевны, </a:t>
            </a:r>
            <a:br>
              <a:rPr lang="ru-RU" sz="20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Monotype Corsiva" pitchFamily="66" charset="0"/>
              </a:rPr>
              <a:t>учителя начальных классов</a:t>
            </a:r>
            <a:br>
              <a:rPr lang="ru-RU" sz="20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Monotype Corsiva" pitchFamily="66" charset="0"/>
              </a:rPr>
              <a:t> МОУ «Трудолюбовская начальная школа»</a:t>
            </a:r>
            <a:endParaRPr lang="ru-RU" sz="2000" dirty="0">
              <a:solidFill>
                <a:srgbClr val="002060"/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343472"/>
          </a:xfrm>
          <a:effectLst>
            <a:innerShdw blurRad="63500" dist="50800" dir="8100000">
              <a:prstClr val="black">
                <a:alpha val="50000"/>
              </a:prstClr>
            </a:innerShdw>
          </a:effectLst>
          <a:scene3d>
            <a:camera prst="perspectiveRelaxed"/>
            <a:lightRig rig="threePt" dir="t"/>
          </a:scene3d>
        </p:spPr>
        <p:txBody>
          <a:bodyPr>
            <a:normAutofit fontScale="85000" lnSpcReduction="20000"/>
          </a:bodyPr>
          <a:lstStyle/>
          <a:p>
            <a:pPr algn="ctr"/>
            <a:endParaRPr lang="ru-RU" sz="4400" dirty="0" smtClean="0">
              <a:latin typeface="Monotype Corsiva" pitchFamily="66" charset="0"/>
              <a:cs typeface="Aharoni" pitchFamily="2" charset="-79"/>
            </a:endParaRPr>
          </a:p>
          <a:p>
            <a:pPr algn="ctr"/>
            <a:r>
              <a:rPr lang="ru-RU" sz="6000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  <a:cs typeface="Aharoni" pitchFamily="2" charset="-79"/>
              </a:rPr>
              <a:t>Цветы - нашей Родины</a:t>
            </a:r>
            <a:endParaRPr lang="ru-RU" sz="6000" dirty="0">
              <a:solidFill>
                <a:schemeClr val="accent4">
                  <a:lumMod val="50000"/>
                </a:schemeClr>
              </a:solidFill>
              <a:latin typeface="Monotype Corsiva" pitchFamily="66" charset="0"/>
              <a:cs typeface="Aharoni" pitchFamily="2" charset="-79"/>
            </a:endParaRPr>
          </a:p>
        </p:txBody>
      </p:sp>
      <p:pic>
        <p:nvPicPr>
          <p:cNvPr id="4" name="Рисунок 12" descr="E4_077c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4429132"/>
            <a:ext cx="3000375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Цели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познакомить с новым видом художественной деятельности и Мастером Украшения;</a:t>
            </a:r>
          </a:p>
          <a:p>
            <a:r>
              <a:rPr lang="ru-RU" dirty="0" smtClean="0"/>
              <a:t> учить рисовать цветы, используя правила расположения рисунка на листе бумаги;</a:t>
            </a:r>
          </a:p>
          <a:p>
            <a:r>
              <a:rPr lang="ru-RU" dirty="0" smtClean="0"/>
              <a:t>развивать эстетический вкус, творческое воображение.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slow"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71481"/>
            <a:ext cx="2212848" cy="714379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Загадки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09600" y="1428736"/>
            <a:ext cx="2209800" cy="4786346"/>
          </a:xfrm>
        </p:spPr>
        <p:txBody>
          <a:bodyPr>
            <a:normAutofit fontScale="92500" lnSpcReduction="10000"/>
          </a:bodyPr>
          <a:lstStyle/>
          <a:p>
            <a:pPr marL="342900" indent="-342900"/>
            <a:r>
              <a:rPr lang="ru-RU" dirty="0" smtClean="0"/>
              <a:t>1. Кувшины и блюдца не тонут и не бьются.</a:t>
            </a:r>
          </a:p>
          <a:p>
            <a:pPr marL="342900" indent="-342900"/>
            <a:r>
              <a:rPr lang="ru-RU" dirty="0" smtClean="0"/>
              <a:t>2. Четыре ярко-красных</a:t>
            </a:r>
          </a:p>
          <a:p>
            <a:pPr marL="342900" indent="-342900"/>
            <a:r>
              <a:rPr lang="ru-RU" dirty="0" smtClean="0"/>
              <a:t>    Блестящих лепестка</a:t>
            </a:r>
          </a:p>
          <a:p>
            <a:pPr marL="342900" indent="-342900"/>
            <a:r>
              <a:rPr lang="ru-RU" dirty="0" smtClean="0"/>
              <a:t>    И зернышки в коробочке</a:t>
            </a:r>
          </a:p>
          <a:p>
            <a:pPr marL="342900" indent="-342900"/>
            <a:r>
              <a:rPr lang="ru-RU" dirty="0" smtClean="0"/>
              <a:t>    У этого цветка</a:t>
            </a:r>
          </a:p>
          <a:p>
            <a:pPr marL="342900" indent="-342900"/>
            <a:r>
              <a:rPr lang="ru-RU" dirty="0" smtClean="0"/>
              <a:t>3.  Лик пахучий, хвост колючий.</a:t>
            </a:r>
          </a:p>
          <a:p>
            <a:pPr marL="342900" indent="-342900"/>
            <a:r>
              <a:rPr lang="ru-RU" dirty="0" smtClean="0"/>
              <a:t>4. Беленький горошек на зеленой ножке.</a:t>
            </a:r>
          </a:p>
          <a:p>
            <a:pPr marL="342900" indent="-342900"/>
            <a:r>
              <a:rPr lang="ru-RU" dirty="0" smtClean="0"/>
              <a:t>5. Белая корзина, золотое донце.</a:t>
            </a:r>
          </a:p>
          <a:p>
            <a:pPr marL="342900" indent="-342900"/>
            <a:r>
              <a:rPr lang="ru-RU" dirty="0" smtClean="0"/>
              <a:t>6.Из-под снега расцветает, раньше всех весну встречает.</a:t>
            </a:r>
          </a:p>
          <a:p>
            <a:pPr marL="342900" indent="-342900"/>
            <a:r>
              <a:rPr lang="ru-RU" dirty="0" smtClean="0"/>
              <a:t>7. Рос шар бел, дунул ветер - шар улетел. </a:t>
            </a:r>
          </a:p>
          <a:p>
            <a:pPr marL="342900" indent="-342900"/>
            <a:r>
              <a:rPr lang="ru-RU" dirty="0" smtClean="0"/>
              <a:t>8. В орешнике, в тени кустов,</a:t>
            </a:r>
          </a:p>
          <a:p>
            <a:pPr marL="342900" indent="-342900"/>
            <a:r>
              <a:rPr lang="ru-RU" dirty="0" smtClean="0"/>
              <a:t>    Её глазок мелькает синий.</a:t>
            </a:r>
          </a:p>
          <a:p>
            <a:pPr marL="342900" indent="-342900"/>
            <a:r>
              <a:rPr lang="ru-RU" dirty="0" smtClean="0"/>
              <a:t>9. Колосится в поле рожь.</a:t>
            </a:r>
          </a:p>
          <a:p>
            <a:pPr marL="342900" indent="-342900"/>
            <a:r>
              <a:rPr lang="ru-RU" dirty="0" smtClean="0"/>
              <a:t>    Там во ржи цветок найдешь.</a:t>
            </a:r>
          </a:p>
          <a:p>
            <a:pPr marL="342900" indent="-342900"/>
            <a:r>
              <a:rPr lang="ru-RU" dirty="0" smtClean="0"/>
              <a:t>   Хоть не красный он, а синий,</a:t>
            </a:r>
          </a:p>
          <a:p>
            <a:pPr marL="342900" indent="-342900"/>
            <a:r>
              <a:rPr lang="ru-RU" dirty="0" smtClean="0"/>
              <a:t>   Все на звездочку похож.</a:t>
            </a:r>
          </a:p>
          <a:p>
            <a:pPr marL="342900" indent="-342900"/>
            <a:endParaRPr lang="ru-RU" dirty="0" smtClean="0"/>
          </a:p>
          <a:p>
            <a:pPr marL="342900" indent="-342900"/>
            <a:endParaRPr lang="ru-RU" dirty="0" smtClean="0"/>
          </a:p>
          <a:p>
            <a:pPr marL="342900" indent="-342900"/>
            <a:endParaRPr lang="ru-RU" dirty="0"/>
          </a:p>
        </p:txBody>
      </p:sp>
      <p:graphicFrame>
        <p:nvGraphicFramePr>
          <p:cNvPr id="7" name="Рисунок 6"/>
          <p:cNvGraphicFramePr>
            <a:graphicFrameLocks noGrp="1"/>
          </p:cNvGraphicFramePr>
          <p:nvPr>
            <p:ph type="pic" idx="1"/>
          </p:nvPr>
        </p:nvGraphicFramePr>
        <p:xfrm>
          <a:off x="4193323" y="1214425"/>
          <a:ext cx="4522080" cy="3710447"/>
        </p:xfrm>
        <a:graphic>
          <a:graphicData uri="http://schemas.openxmlformats.org/drawingml/2006/table">
            <a:tbl>
              <a:tblPr/>
              <a:tblGrid>
                <a:gridCol w="44450"/>
                <a:gridCol w="405665"/>
                <a:gridCol w="423526"/>
                <a:gridCol w="428855"/>
                <a:gridCol w="392941"/>
                <a:gridCol w="405616"/>
                <a:gridCol w="388716"/>
                <a:gridCol w="342240"/>
                <a:gridCol w="422517"/>
                <a:gridCol w="439419"/>
                <a:gridCol w="439419"/>
                <a:gridCol w="388716"/>
              </a:tblGrid>
              <a:tr h="291247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1247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900" b="0" i="0" u="none" strike="noStrike" dirty="0" smtClean="0">
                          <a:solidFill>
                            <a:srgbClr val="0070C0"/>
                          </a:solidFill>
                          <a:latin typeface="Calibri"/>
                        </a:rPr>
                        <a:t>6.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 smtClean="0">
                          <a:solidFill>
                            <a:srgbClr val="0070C0"/>
                          </a:solidFill>
                          <a:latin typeface="Calibri"/>
                        </a:rPr>
                        <a:t>7.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900" b="0" i="0" u="none" strike="noStrike" dirty="0" smtClean="0">
                          <a:solidFill>
                            <a:srgbClr val="0070C0"/>
                          </a:solidFill>
                          <a:latin typeface="Calibri"/>
                        </a:rPr>
                        <a:t>9.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в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1247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  <a:r>
                        <a:rPr lang="ru-RU" sz="900" b="0" i="0" u="none" strike="noStrike" dirty="0" smtClean="0">
                          <a:solidFill>
                            <a:srgbClr val="0070C0"/>
                          </a:solidFill>
                          <a:latin typeface="Calibri"/>
                        </a:rPr>
                        <a:t>5.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д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1247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д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у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1247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 smtClean="0">
                          <a:solidFill>
                            <a:srgbClr val="0070C0"/>
                          </a:solidFill>
                          <a:latin typeface="Calibri"/>
                        </a:rPr>
                        <a:t>2.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м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м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в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1247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70C0"/>
                          </a:solidFill>
                          <a:latin typeface="Calibri"/>
                        </a:rPr>
                        <a:t>1.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к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900" b="0" i="0" u="none" strike="noStrike" dirty="0" smtClean="0">
                          <a:solidFill>
                            <a:srgbClr val="0070C0"/>
                          </a:solidFill>
                          <a:latin typeface="Calibri"/>
                        </a:rPr>
                        <a:t>4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.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н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900" b="0" i="0" u="none" strike="noStrike" dirty="0" smtClean="0">
                          <a:solidFill>
                            <a:srgbClr val="0070C0"/>
                          </a:solidFill>
                          <a:latin typeface="Calibri"/>
                        </a:rPr>
                        <a:t>8.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ф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2779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у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к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900" b="0" i="0" u="none" strike="noStrike" dirty="0" smtClean="0">
                          <a:solidFill>
                            <a:srgbClr val="0070C0"/>
                          </a:solidFill>
                          <a:latin typeface="Calibri"/>
                        </a:rPr>
                        <a:t>3.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ш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н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1247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в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н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к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ж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ч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к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1247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ш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з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д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н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1247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ы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к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к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1247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н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ш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к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1748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к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1247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wedge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      </a:t>
            </a:r>
            <a:r>
              <a:rPr lang="ru-RU" sz="4000" dirty="0" smtClean="0">
                <a:latin typeface="Monotype Corsiva" pitchFamily="66" charset="0"/>
              </a:rPr>
              <a:t>Мастер       украшения</a:t>
            </a:r>
            <a:endParaRPr lang="ru-RU" sz="4000" dirty="0">
              <a:latin typeface="Monotype Corsiva" pitchFamily="66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pPr marL="342900" indent="-342900"/>
            <a:r>
              <a:rPr lang="ru-RU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Он весёлый, добрый волшебник, искренне желающий сделать мир краше. </a:t>
            </a:r>
          </a:p>
        </p:txBody>
      </p:sp>
      <p:pic>
        <p:nvPicPr>
          <p:cNvPr id="10" name="Рисунок 9" descr="C:\Users\Администратор\Pictures\художник2.tif"/>
          <p:cNvPicPr>
            <a:picLocks noGrp="1"/>
          </p:cNvPicPr>
          <p:nvPr>
            <p:ph type="pic" idx="1"/>
          </p:nvPr>
        </p:nvPicPr>
        <p:blipFill>
          <a:blip r:embed="rId4" cstate="print"/>
          <a:srcRect t="15354" b="15354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071570"/>
          </a:xfrm>
        </p:spPr>
        <p:txBody>
          <a:bodyPr/>
          <a:lstStyle/>
          <a:p>
            <a:r>
              <a:rPr lang="ru-RU" dirty="0" smtClean="0"/>
              <a:t>                  Сказки   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1026" name="Picture 2" descr="C:\Users\Администратор\Desktop\сказка1.t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916832"/>
            <a:ext cx="3954810" cy="4580037"/>
          </a:xfrm>
          <a:prstGeom prst="rect">
            <a:avLst/>
          </a:prstGeom>
          <a:noFill/>
        </p:spPr>
      </p:pic>
      <p:pic>
        <p:nvPicPr>
          <p:cNvPr id="1027" name="Picture 3" descr="C:\Users\Администратор\Desktop\сказка2.t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60" y="1916832"/>
            <a:ext cx="4464496" cy="439248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10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102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Цветы </a:t>
            </a:r>
            <a:endParaRPr lang="ru-RU" dirty="0"/>
          </a:p>
        </p:txBody>
      </p:sp>
      <p:pic>
        <p:nvPicPr>
          <p:cNvPr id="4" name="Содержимое 3" descr="312-1"/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2071678"/>
            <a:ext cx="216217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Galantus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6578" y="714356"/>
            <a:ext cx="213360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57422" y="2071678"/>
            <a:ext cx="2000264" cy="2500330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72198" y="4786322"/>
            <a:ext cx="2576516" cy="1811339"/>
          </a:xfrm>
          <a:prstGeom prst="rect">
            <a:avLst/>
          </a:prstGeom>
          <a:noFill/>
        </p:spPr>
      </p:pic>
      <p:sp>
        <p:nvSpPr>
          <p:cNvPr id="7" name="Rectangle 23"/>
          <p:cNvSpPr>
            <a:spLocks noChangeArrowheads="1"/>
          </p:cNvSpPr>
          <p:nvPr/>
        </p:nvSpPr>
        <p:spPr bwMode="auto">
          <a:xfrm>
            <a:off x="428596" y="5572139"/>
            <a:ext cx="4786346" cy="785819"/>
          </a:xfrm>
          <a:prstGeom prst="rect">
            <a:avLst/>
          </a:prstGeom>
          <a:solidFill>
            <a:schemeClr val="bg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000" b="1" dirty="0" smtClean="0"/>
              <a:t>- Соединить  стрелками цветы,</a:t>
            </a:r>
          </a:p>
          <a:p>
            <a:r>
              <a:rPr lang="ru-RU" sz="2000" b="1" dirty="0" smtClean="0"/>
              <a:t> соответствующие с их названием.</a:t>
            </a:r>
            <a:endParaRPr lang="ru-RU" sz="2000" dirty="0">
              <a:solidFill>
                <a:srgbClr val="FF3300"/>
              </a:solidFill>
            </a:endParaRPr>
          </a:p>
        </p:txBody>
      </p:sp>
      <p:sp>
        <p:nvSpPr>
          <p:cNvPr id="9" name="Rectangle 23"/>
          <p:cNvSpPr>
            <a:spLocks noChangeArrowheads="1"/>
          </p:cNvSpPr>
          <p:nvPr/>
        </p:nvSpPr>
        <p:spPr bwMode="auto">
          <a:xfrm>
            <a:off x="2214546" y="1285860"/>
            <a:ext cx="1857388" cy="57149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FF3300"/>
                </a:solidFill>
              </a:rPr>
              <a:t>  Подснежник </a:t>
            </a:r>
            <a:endParaRPr lang="ru-RU" sz="2000" dirty="0">
              <a:solidFill>
                <a:srgbClr val="FF3300"/>
              </a:solidFill>
            </a:endParaRPr>
          </a:p>
        </p:txBody>
      </p:sp>
      <p:sp>
        <p:nvSpPr>
          <p:cNvPr id="10" name="Rectangle 23"/>
          <p:cNvSpPr>
            <a:spLocks noChangeArrowheads="1"/>
          </p:cNvSpPr>
          <p:nvPr/>
        </p:nvSpPr>
        <p:spPr bwMode="auto">
          <a:xfrm>
            <a:off x="4857752" y="1500174"/>
            <a:ext cx="1500198" cy="57149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FF3300"/>
                </a:solidFill>
              </a:rPr>
              <a:t>  Чистяке </a:t>
            </a:r>
            <a:endParaRPr lang="ru-RU" sz="2000" dirty="0">
              <a:solidFill>
                <a:srgbClr val="FF3300"/>
              </a:solidFill>
            </a:endParaRPr>
          </a:p>
        </p:txBody>
      </p:sp>
      <p:sp>
        <p:nvSpPr>
          <p:cNvPr id="11" name="Rectangle 23"/>
          <p:cNvSpPr>
            <a:spLocks noChangeArrowheads="1"/>
          </p:cNvSpPr>
          <p:nvPr/>
        </p:nvSpPr>
        <p:spPr bwMode="auto">
          <a:xfrm>
            <a:off x="4857752" y="2857496"/>
            <a:ext cx="1571636" cy="642942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FF3300"/>
                </a:solidFill>
              </a:rPr>
              <a:t>    Л</a:t>
            </a:r>
            <a:r>
              <a:rPr lang="ru-RU" sz="2000" dirty="0" smtClean="0">
                <a:solidFill>
                  <a:srgbClr val="FF3300"/>
                </a:solidFill>
              </a:rPr>
              <a:t>илия</a:t>
            </a:r>
            <a:endParaRPr lang="ru-RU" sz="2000" dirty="0">
              <a:solidFill>
                <a:srgbClr val="FF3300"/>
              </a:solidFill>
            </a:endParaRPr>
          </a:p>
        </p:txBody>
      </p:sp>
      <p:sp>
        <p:nvSpPr>
          <p:cNvPr id="12" name="Rectangle 23"/>
          <p:cNvSpPr>
            <a:spLocks noChangeArrowheads="1"/>
          </p:cNvSpPr>
          <p:nvPr/>
        </p:nvSpPr>
        <p:spPr bwMode="auto">
          <a:xfrm>
            <a:off x="4786314" y="4071942"/>
            <a:ext cx="1500198" cy="571504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000" dirty="0" smtClean="0">
                <a:solidFill>
                  <a:srgbClr val="FF3300"/>
                </a:solidFill>
              </a:rPr>
              <a:t>   Ромашка </a:t>
            </a:r>
            <a:endParaRPr lang="ru-RU" sz="2000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 spd="slow">
    <p:wedge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7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770" decel="100000"/>
                                        <p:tgtEl>
                                          <p:spTgt spid="10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8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70" decel="100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770" decel="100000"/>
                                        <p:tgtEl>
                                          <p:spTgt spid="102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9" dur="77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1" dur="77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0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2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1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3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7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770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2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4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7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770" decel="100000"/>
                                        <p:tgtEl>
                                          <p:spTgt spid="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3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5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Выставка работ учащихся</a:t>
            </a:r>
            <a:endParaRPr lang="ru-RU" dirty="0"/>
          </a:p>
        </p:txBody>
      </p:sp>
      <p:pic>
        <p:nvPicPr>
          <p:cNvPr id="1026" name="Picture 2" descr="H:\мамин\LastScan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2348880"/>
            <a:ext cx="2736304" cy="2232248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                    Волшебные цветы</a:t>
            </a:r>
            <a:endParaRPr lang="ru-RU" dirty="0"/>
          </a:p>
        </p:txBody>
      </p:sp>
      <p:pic>
        <p:nvPicPr>
          <p:cNvPr id="1027" name="Picture 3" descr="H:\мамин\LastScan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4653136"/>
            <a:ext cx="2808312" cy="2016223"/>
          </a:xfrm>
          <a:prstGeom prst="rect">
            <a:avLst/>
          </a:prstGeom>
          <a:noFill/>
        </p:spPr>
      </p:pic>
      <p:pic>
        <p:nvPicPr>
          <p:cNvPr id="1028" name="Picture 4" descr="H:\мамин\LastScan1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2348880"/>
            <a:ext cx="2808312" cy="237626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70" decel="100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770" decel="100000"/>
                                        <p:tgtEl>
                                          <p:spTgt spid="102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70" decel="100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770" decel="100000"/>
                                        <p:tgtEl>
                                          <p:spTgt spid="102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5" dur="77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7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770" decel="100000"/>
                                        <p:tgtEl>
                                          <p:spTgt spid="10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6" dur="77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8" dur="77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1928802"/>
            <a:ext cx="328614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383</TotalTime>
  <Words>212</Words>
  <Application>Microsoft Office PowerPoint</Application>
  <PresentationFormat>Экран (4:3)</PresentationFormat>
  <Paragraphs>130</Paragraphs>
  <Slides>8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Поток</vt:lpstr>
      <vt:lpstr>Презентация  Калмыковой Оксаны Зиновьевны,  учителя начальных классов  МОУ «Трудолюбовская начальная школа»</vt:lpstr>
      <vt:lpstr>                  Цели </vt:lpstr>
      <vt:lpstr>Загадки </vt:lpstr>
      <vt:lpstr>      Мастер       украшения</vt:lpstr>
      <vt:lpstr>                  Сказки      </vt:lpstr>
      <vt:lpstr>                  Цветы </vt:lpstr>
      <vt:lpstr>   Выставка работ учащихся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Администратор</cp:lastModifiedBy>
  <cp:revision>45</cp:revision>
  <dcterms:created xsi:type="dcterms:W3CDTF">2011-02-21T19:00:57Z</dcterms:created>
  <dcterms:modified xsi:type="dcterms:W3CDTF">2011-03-29T10:13:54Z</dcterms:modified>
</cp:coreProperties>
</file>