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4" r:id="rId6"/>
    <p:sldId id="266" r:id="rId7"/>
    <p:sldId id="268" r:id="rId8"/>
    <p:sldId id="269" r:id="rId9"/>
    <p:sldId id="262" r:id="rId10"/>
    <p:sldId id="270" r:id="rId1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8" d="100"/>
          <a:sy n="78" d="100"/>
        </p:scale>
        <p:origin x="-274"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10.02.2013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10.02.2013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10.02.2013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B4C71EC6-210F-42DE-9C53-41977AD35B3D}" type="datetimeFigureOut">
              <a:rPr lang="ru-RU" smtClean="0"/>
              <a:t>10.02.2013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B4C71EC6-210F-42DE-9C53-41977AD35B3D}" type="datetimeFigureOut">
              <a:rPr lang="ru-RU" smtClean="0"/>
              <a:t>10.02.2013</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B4C71EC6-210F-42DE-9C53-41977AD35B3D}" type="datetimeFigureOut">
              <a:rPr lang="ru-RU" smtClean="0"/>
              <a:t>10.02.2013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B4C71EC6-210F-42DE-9C53-41977AD35B3D}" type="datetimeFigureOut">
              <a:rPr lang="ru-RU" smtClean="0"/>
              <a:t>10.02.2013</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B4C71EC6-210F-42DE-9C53-41977AD35B3D}" type="datetimeFigureOut">
              <a:rPr lang="ru-RU" smtClean="0"/>
              <a:t>10.02.2013</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4C71EC6-210F-42DE-9C53-41977AD35B3D}" type="datetimeFigureOut">
              <a:rPr lang="ru-RU" smtClean="0"/>
              <a:t>10.02.2013</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t>10.02.2013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B4C71EC6-210F-42DE-9C53-41977AD35B3D}" type="datetimeFigureOut">
              <a:rPr lang="ru-RU" smtClean="0"/>
              <a:t>10.02.2013</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C71EC6-210F-42DE-9C53-41977AD35B3D}" type="datetimeFigureOut">
              <a:rPr lang="ru-RU" smtClean="0"/>
              <a:t>10.02.2013</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9B0651-EE4F-4900-A07F-96A6BFA9D0F0}"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image" Target="../media/image5.jpeg"/><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emf"/><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image" Target="../media/image13.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5.e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7.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0.emf"/><Relationship Id="rId2" Type="http://schemas.openxmlformats.org/officeDocument/2006/relationships/image" Target="../media/image1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3563888" y="1916832"/>
            <a:ext cx="5464316" cy="707886"/>
          </a:xfrm>
          <a:prstGeom prst="rect">
            <a:avLst/>
          </a:prstGeom>
          <a:noFill/>
        </p:spPr>
        <p:txBody>
          <a:bodyPr wrap="none" lIns="91440" tIns="45720" rIns="91440" bIns="45720">
            <a:spAutoFit/>
            <a:scene3d>
              <a:camera prst="orthographicFront"/>
              <a:lightRig rig="soft" dir="t">
                <a:rot lat="0" lon="0" rev="10800000"/>
              </a:lightRig>
            </a:scene3d>
            <a:sp3d>
              <a:bevelT w="27940" h="12700"/>
              <a:contourClr>
                <a:srgbClr val="DDDDDD"/>
              </a:contourClr>
            </a:sp3d>
          </a:bodyPr>
          <a:lstStyle/>
          <a:p>
            <a:pPr algn="ctr"/>
            <a:r>
              <a:rPr lang="ru-RU" sz="4000" b="1" cap="none" spc="150" dirty="0" smtClean="0">
                <a:ln w="11430"/>
                <a:solidFill>
                  <a:srgbClr val="F8F8F8"/>
                </a:solidFill>
                <a:effectLst>
                  <a:outerShdw blurRad="25400" algn="tl" rotWithShape="0">
                    <a:srgbClr val="000000">
                      <a:alpha val="43000"/>
                    </a:srgbClr>
                  </a:outerShdw>
                </a:effectLst>
              </a:rPr>
              <a:t>презентация по теме:</a:t>
            </a:r>
            <a:endParaRPr lang="ru-RU" sz="4000" b="1" cap="none" spc="150" dirty="0">
              <a:ln w="11430"/>
              <a:solidFill>
                <a:srgbClr val="F8F8F8"/>
              </a:solidFill>
              <a:effectLst>
                <a:outerShdw blurRad="25400" algn="tl" rotWithShape="0">
                  <a:srgbClr val="000000">
                    <a:alpha val="43000"/>
                  </a:srgbClr>
                </a:outerShdw>
              </a:effectLst>
            </a:endParaRPr>
          </a:p>
        </p:txBody>
      </p:sp>
      <p:sp>
        <p:nvSpPr>
          <p:cNvPr id="5" name="Прямоугольник 4"/>
          <p:cNvSpPr/>
          <p:nvPr/>
        </p:nvSpPr>
        <p:spPr>
          <a:xfrm>
            <a:off x="2253112" y="2852936"/>
            <a:ext cx="6895414" cy="923330"/>
          </a:xfrm>
          <a:prstGeom prst="rect">
            <a:avLst/>
          </a:prstGeom>
          <a:noFill/>
        </p:spPr>
        <p:txBody>
          <a:bodyPr wrap="none" lIns="91440" tIns="45720" rIns="91440" bIns="45720">
            <a:spAutoFit/>
          </a:bodyPr>
          <a:lstStyle/>
          <a:p>
            <a:pPr algn="ctr"/>
            <a:r>
              <a:rPr lang="ru-RU" sz="5400" b="1"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«Декоративные швы»</a:t>
            </a:r>
            <a:endParaRPr lang="ru-RU" sz="5400" b="1"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Tree>
    <p:extLst>
      <p:ext uri="{BB962C8B-B14F-4D97-AF65-F5344CB8AC3E}">
        <p14:creationId xmlns:p14="http://schemas.microsoft.com/office/powerpoint/2010/main" val="45337661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2000"/>
                                        <p:tgtEl>
                                          <p:spTgt spid="4"/>
                                        </p:tgtEl>
                                      </p:cBhvr>
                                    </p:animEffect>
                                  </p:childTnLst>
                                </p:cTn>
                              </p:par>
                            </p:childTnLst>
                          </p:cTn>
                        </p:par>
                        <p:par>
                          <p:cTn id="8" fill="hold">
                            <p:stCondLst>
                              <p:cond delay="2000"/>
                            </p:stCondLst>
                            <p:childTnLst>
                              <p:par>
                                <p:cTn id="9" presetID="31"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2000" fill="hold"/>
                                        <p:tgtEl>
                                          <p:spTgt spid="5"/>
                                        </p:tgtEl>
                                        <p:attrNameLst>
                                          <p:attrName>ppt_w</p:attrName>
                                        </p:attrNameLst>
                                      </p:cBhvr>
                                      <p:tavLst>
                                        <p:tav tm="0">
                                          <p:val>
                                            <p:fltVal val="0"/>
                                          </p:val>
                                        </p:tav>
                                        <p:tav tm="100000">
                                          <p:val>
                                            <p:strVal val="#ppt_w"/>
                                          </p:val>
                                        </p:tav>
                                      </p:tavLst>
                                    </p:anim>
                                    <p:anim calcmode="lin" valueType="num">
                                      <p:cBhvr>
                                        <p:cTn id="12" dur="2000" fill="hold"/>
                                        <p:tgtEl>
                                          <p:spTgt spid="5"/>
                                        </p:tgtEl>
                                        <p:attrNameLst>
                                          <p:attrName>ppt_h</p:attrName>
                                        </p:attrNameLst>
                                      </p:cBhvr>
                                      <p:tavLst>
                                        <p:tav tm="0">
                                          <p:val>
                                            <p:fltVal val="0"/>
                                          </p:val>
                                        </p:tav>
                                        <p:tav tm="100000">
                                          <p:val>
                                            <p:strVal val="#ppt_h"/>
                                          </p:val>
                                        </p:tav>
                                      </p:tavLst>
                                    </p:anim>
                                    <p:anim calcmode="lin" valueType="num">
                                      <p:cBhvr>
                                        <p:cTn id="13" dur="2000" fill="hold"/>
                                        <p:tgtEl>
                                          <p:spTgt spid="5"/>
                                        </p:tgtEl>
                                        <p:attrNameLst>
                                          <p:attrName>style.rotation</p:attrName>
                                        </p:attrNameLst>
                                      </p:cBhvr>
                                      <p:tavLst>
                                        <p:tav tm="0">
                                          <p:val>
                                            <p:fltVal val="90"/>
                                          </p:val>
                                        </p:tav>
                                        <p:tav tm="100000">
                                          <p:val>
                                            <p:fltVal val="0"/>
                                          </p:val>
                                        </p:tav>
                                      </p:tavLst>
                                    </p:anim>
                                    <p:animEffect transition="in" filter="fade">
                                      <p:cBhvr>
                                        <p:cTn id="14"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2360004" y="2852936"/>
            <a:ext cx="6681637" cy="923330"/>
          </a:xfrm>
          <a:prstGeom prst="rect">
            <a:avLst/>
          </a:prstGeom>
          <a:noFill/>
        </p:spPr>
        <p:txBody>
          <a:bodyPr wrap="none" lIns="91440" tIns="45720" rIns="91440" bIns="45720">
            <a:spAutoFit/>
          </a:bodyPr>
          <a:lstStyle/>
          <a:p>
            <a:pPr algn="ctr"/>
            <a:r>
              <a:rPr lang="ru-RU" sz="5400" b="1"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Спасибо за внимание</a:t>
            </a:r>
            <a:endParaRPr lang="ru-RU" sz="5400" b="1"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Tree>
    <p:extLst>
      <p:ext uri="{BB962C8B-B14F-4D97-AF65-F5344CB8AC3E}">
        <p14:creationId xmlns:p14="http://schemas.microsoft.com/office/powerpoint/2010/main" val="326626399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outVertical)">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Ольга\Downloads\447802181c21dd2e0216c23ce20af174bc13e48075991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91538" y="953980"/>
            <a:ext cx="3600400" cy="2700300"/>
          </a:xfrm>
          <a:prstGeom prst="rect">
            <a:avLst/>
          </a:prstGeom>
          <a:noFill/>
          <a:ln w="25400">
            <a:solidFill>
              <a:schemeClr val="bg1"/>
            </a:solidFill>
          </a:ln>
          <a:extLst>
            <a:ext uri="{909E8E84-426E-40DD-AFC4-6F175D3DCCD1}">
              <a14:hiddenFill xmlns:a14="http://schemas.microsoft.com/office/drawing/2010/main">
                <a:solidFill>
                  <a:srgbClr val="FFFFFF"/>
                </a:solidFill>
              </a14:hiddenFill>
            </a:ext>
          </a:extLst>
        </p:spPr>
      </p:pic>
      <p:pic>
        <p:nvPicPr>
          <p:cNvPr id="1028" name="Picture 4" descr="C:\Users\Ольга\Downloads\2054312_img_120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9592" y="953980"/>
            <a:ext cx="3600400" cy="2700300"/>
          </a:xfrm>
          <a:prstGeom prst="rect">
            <a:avLst/>
          </a:prstGeom>
          <a:noFill/>
          <a:ln w="25400">
            <a:solidFill>
              <a:schemeClr val="bg1"/>
            </a:solidFill>
          </a:ln>
          <a:extLst>
            <a:ext uri="{909E8E84-426E-40DD-AFC4-6F175D3DCCD1}">
              <a14:hiddenFill xmlns:a14="http://schemas.microsoft.com/office/drawing/2010/main">
                <a:solidFill>
                  <a:srgbClr val="FFFFFF"/>
                </a:solidFill>
              </a14:hiddenFill>
            </a:ext>
          </a:extLst>
        </p:spPr>
      </p:pic>
      <p:pic>
        <p:nvPicPr>
          <p:cNvPr id="1029" name="Picture 5" descr="C:\Users\Ольга\Downloads\2054303_kreizi-bloki3.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9592" y="3823421"/>
            <a:ext cx="3600400" cy="2707500"/>
          </a:xfrm>
          <a:prstGeom prst="rect">
            <a:avLst/>
          </a:prstGeom>
          <a:noFill/>
          <a:ln w="25400">
            <a:solidFill>
              <a:schemeClr val="bg1"/>
            </a:solidFill>
          </a:ln>
          <a:extLst>
            <a:ext uri="{909E8E84-426E-40DD-AFC4-6F175D3DCCD1}">
              <a14:hiddenFill xmlns:a14="http://schemas.microsoft.com/office/drawing/2010/main">
                <a:solidFill>
                  <a:srgbClr val="FFFFFF"/>
                </a:solidFill>
              </a14:hiddenFill>
            </a:ext>
          </a:extLst>
        </p:spPr>
      </p:pic>
      <p:pic>
        <p:nvPicPr>
          <p:cNvPr id="1030" name="Picture 6" descr="C:\Users\Ольга\Downloads\Pjechvork..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81131" y="3823421"/>
            <a:ext cx="3610807" cy="2700300"/>
          </a:xfrm>
          <a:prstGeom prst="rect">
            <a:avLst/>
          </a:prstGeom>
          <a:noFill/>
          <a:ln w="25400">
            <a:solidFill>
              <a:schemeClr val="bg1"/>
            </a:solidFill>
          </a:ln>
          <a:extLst>
            <a:ext uri="{909E8E84-426E-40DD-AFC4-6F175D3DCCD1}">
              <a14:hiddenFill xmlns:a14="http://schemas.microsoft.com/office/drawing/2010/main">
                <a:solidFill>
                  <a:srgbClr val="FFFFFF"/>
                </a:solidFill>
              </a14:hiddenFill>
            </a:ext>
          </a:extLst>
        </p:spPr>
      </p:pic>
      <p:sp>
        <p:nvSpPr>
          <p:cNvPr id="10" name="Прямоугольник 9"/>
          <p:cNvSpPr/>
          <p:nvPr/>
        </p:nvSpPr>
        <p:spPr>
          <a:xfrm>
            <a:off x="2227253" y="15032"/>
            <a:ext cx="4907755" cy="707886"/>
          </a:xfrm>
          <a:prstGeom prst="rect">
            <a:avLst/>
          </a:prstGeom>
          <a:noFill/>
        </p:spPr>
        <p:txBody>
          <a:bodyPr wrap="none" lIns="91440" tIns="45720" rIns="91440" bIns="45720">
            <a:spAutoFit/>
            <a:scene3d>
              <a:camera prst="orthographicFront"/>
              <a:lightRig rig="soft" dir="t">
                <a:rot lat="0" lon="0" rev="10800000"/>
              </a:lightRig>
            </a:scene3d>
            <a:sp3d>
              <a:bevelT w="27940" h="12700"/>
              <a:contourClr>
                <a:srgbClr val="DDDDDD"/>
              </a:contourClr>
            </a:sp3d>
          </a:bodyPr>
          <a:lstStyle/>
          <a:p>
            <a:pPr algn="ctr"/>
            <a:r>
              <a:rPr lang="ru-RU" sz="4000" b="1" spc="150" dirty="0" smtClean="0">
                <a:ln w="11430"/>
                <a:solidFill>
                  <a:srgbClr val="F8F8F8"/>
                </a:solidFill>
                <a:effectLst>
                  <a:outerShdw blurRad="25400" algn="tl" rotWithShape="0">
                    <a:srgbClr val="000000">
                      <a:alpha val="43000"/>
                    </a:srgbClr>
                  </a:outerShdw>
                </a:effectLst>
              </a:rPr>
              <a:t>Декоративные швы</a:t>
            </a:r>
            <a:endParaRPr lang="ru-RU" sz="4000" b="1" cap="none" spc="150" dirty="0">
              <a:ln w="11430"/>
              <a:solidFill>
                <a:srgbClr val="F8F8F8"/>
              </a:solidFill>
              <a:effectLst>
                <a:outerShdw blurRad="25400" algn="tl" rotWithShape="0">
                  <a:srgbClr val="000000">
                    <a:alpha val="43000"/>
                  </a:srgbClr>
                </a:outerShdw>
              </a:effectLst>
            </a:endParaRPr>
          </a:p>
        </p:txBody>
      </p:sp>
    </p:spTree>
    <p:extLst>
      <p:ext uri="{BB962C8B-B14F-4D97-AF65-F5344CB8AC3E}">
        <p14:creationId xmlns:p14="http://schemas.microsoft.com/office/powerpoint/2010/main" val="52083452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2000"/>
                                        <p:tgtEl>
                                          <p:spTgt spid="10"/>
                                        </p:tgtEl>
                                      </p:cBhvr>
                                    </p:animEffect>
                                  </p:childTnLst>
                                </p:cTn>
                              </p:par>
                            </p:childTnLst>
                          </p:cTn>
                        </p:par>
                        <p:par>
                          <p:cTn id="8" fill="hold">
                            <p:stCondLst>
                              <p:cond delay="2000"/>
                            </p:stCondLst>
                            <p:childTnLst>
                              <p:par>
                                <p:cTn id="9" presetID="6" presetClass="entr" presetSubtype="32" fill="hold" nodeType="afterEffect">
                                  <p:stCondLst>
                                    <p:cond delay="0"/>
                                  </p:stCondLst>
                                  <p:childTnLst>
                                    <p:set>
                                      <p:cBhvr>
                                        <p:cTn id="10" dur="1" fill="hold">
                                          <p:stCondLst>
                                            <p:cond delay="0"/>
                                          </p:stCondLst>
                                        </p:cTn>
                                        <p:tgtEl>
                                          <p:spTgt spid="1028"/>
                                        </p:tgtEl>
                                        <p:attrNameLst>
                                          <p:attrName>style.visibility</p:attrName>
                                        </p:attrNameLst>
                                      </p:cBhvr>
                                      <p:to>
                                        <p:strVal val="visible"/>
                                      </p:to>
                                    </p:set>
                                    <p:animEffect transition="in" filter="circle(out)">
                                      <p:cBhvr>
                                        <p:cTn id="11" dur="2000"/>
                                        <p:tgtEl>
                                          <p:spTgt spid="1028"/>
                                        </p:tgtEl>
                                      </p:cBhvr>
                                    </p:animEffect>
                                  </p:childTnLst>
                                </p:cTn>
                              </p:par>
                              <p:par>
                                <p:cTn id="12" presetID="6" presetClass="entr" presetSubtype="32" fill="hold" nodeType="withEffect">
                                  <p:stCondLst>
                                    <p:cond delay="1000"/>
                                  </p:stCondLst>
                                  <p:childTnLst>
                                    <p:set>
                                      <p:cBhvr>
                                        <p:cTn id="13" dur="1" fill="hold">
                                          <p:stCondLst>
                                            <p:cond delay="0"/>
                                          </p:stCondLst>
                                        </p:cTn>
                                        <p:tgtEl>
                                          <p:spTgt spid="1030"/>
                                        </p:tgtEl>
                                        <p:attrNameLst>
                                          <p:attrName>style.visibility</p:attrName>
                                        </p:attrNameLst>
                                      </p:cBhvr>
                                      <p:to>
                                        <p:strVal val="visible"/>
                                      </p:to>
                                    </p:set>
                                    <p:animEffect transition="in" filter="circle(out)">
                                      <p:cBhvr>
                                        <p:cTn id="14" dur="2000"/>
                                        <p:tgtEl>
                                          <p:spTgt spid="1030"/>
                                        </p:tgtEl>
                                      </p:cBhvr>
                                    </p:animEffect>
                                  </p:childTnLst>
                                </p:cTn>
                              </p:par>
                              <p:par>
                                <p:cTn id="15" presetID="6" presetClass="entr" presetSubtype="32" fill="hold" nodeType="withEffect">
                                  <p:stCondLst>
                                    <p:cond delay="2000"/>
                                  </p:stCondLst>
                                  <p:childTnLst>
                                    <p:set>
                                      <p:cBhvr>
                                        <p:cTn id="16" dur="1" fill="hold">
                                          <p:stCondLst>
                                            <p:cond delay="0"/>
                                          </p:stCondLst>
                                        </p:cTn>
                                        <p:tgtEl>
                                          <p:spTgt spid="1027"/>
                                        </p:tgtEl>
                                        <p:attrNameLst>
                                          <p:attrName>style.visibility</p:attrName>
                                        </p:attrNameLst>
                                      </p:cBhvr>
                                      <p:to>
                                        <p:strVal val="visible"/>
                                      </p:to>
                                    </p:set>
                                    <p:animEffect transition="in" filter="circle(out)">
                                      <p:cBhvr>
                                        <p:cTn id="17" dur="2000"/>
                                        <p:tgtEl>
                                          <p:spTgt spid="1027"/>
                                        </p:tgtEl>
                                      </p:cBhvr>
                                    </p:animEffect>
                                  </p:childTnLst>
                                </p:cTn>
                              </p:par>
                              <p:par>
                                <p:cTn id="18" presetID="6" presetClass="entr" presetSubtype="32" fill="hold" nodeType="withEffect">
                                  <p:stCondLst>
                                    <p:cond delay="3000"/>
                                  </p:stCondLst>
                                  <p:childTnLst>
                                    <p:set>
                                      <p:cBhvr>
                                        <p:cTn id="19" dur="1" fill="hold">
                                          <p:stCondLst>
                                            <p:cond delay="0"/>
                                          </p:stCondLst>
                                        </p:cTn>
                                        <p:tgtEl>
                                          <p:spTgt spid="1029"/>
                                        </p:tgtEl>
                                        <p:attrNameLst>
                                          <p:attrName>style.visibility</p:attrName>
                                        </p:attrNameLst>
                                      </p:cBhvr>
                                      <p:to>
                                        <p:strVal val="visible"/>
                                      </p:to>
                                    </p:set>
                                    <p:animEffect transition="in" filter="circle(out)">
                                      <p:cBhvr>
                                        <p:cTn id="20" dur="2000"/>
                                        <p:tgtEl>
                                          <p:spTgt spid="10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707904" y="899592"/>
            <a:ext cx="5018888" cy="5958408"/>
          </a:xfrm>
        </p:spPr>
        <p:txBody>
          <a:bodyPr>
            <a:normAutofit fontScale="77500" lnSpcReduction="20000"/>
          </a:bodyPr>
          <a:lstStyle/>
          <a:p>
            <a:pPr marL="0" indent="0" algn="just">
              <a:buNone/>
            </a:pPr>
            <a:r>
              <a:rPr lang="ru-RU" b="1" dirty="0">
                <a:solidFill>
                  <a:schemeClr val="tx2">
                    <a:lumMod val="75000"/>
                  </a:schemeClr>
                </a:solidFill>
              </a:rPr>
              <a:t>Шов «вперед иголку» </a:t>
            </a:r>
            <a:r>
              <a:rPr lang="ru-RU" b="1" dirty="0" smtClean="0">
                <a:solidFill>
                  <a:schemeClr val="tx2">
                    <a:lumMod val="75000"/>
                  </a:schemeClr>
                </a:solidFill>
              </a:rPr>
              <a:t>—самый легкий в исполнении.</a:t>
            </a:r>
            <a:endParaRPr lang="ru-RU" b="1" dirty="0">
              <a:solidFill>
                <a:schemeClr val="tx2">
                  <a:lumMod val="75000"/>
                </a:schemeClr>
              </a:solidFill>
            </a:endParaRPr>
          </a:p>
          <a:p>
            <a:pPr marL="0" indent="0" algn="just">
              <a:buNone/>
            </a:pPr>
            <a:endParaRPr lang="ru-RU" b="1" dirty="0">
              <a:solidFill>
                <a:schemeClr val="tx2">
                  <a:lumMod val="75000"/>
                </a:schemeClr>
              </a:solidFill>
            </a:endParaRPr>
          </a:p>
          <a:p>
            <a:pPr marL="0" indent="0" algn="just">
              <a:buNone/>
            </a:pPr>
            <a:r>
              <a:rPr lang="ru-RU" b="1" dirty="0" smtClean="0">
                <a:solidFill>
                  <a:schemeClr val="tx2">
                    <a:lumMod val="75000"/>
                  </a:schemeClr>
                </a:solidFill>
              </a:rPr>
              <a:t>С помощью этого шва </a:t>
            </a:r>
            <a:r>
              <a:rPr lang="ru-RU" b="1" dirty="0">
                <a:solidFill>
                  <a:schemeClr val="tx2">
                    <a:lumMod val="75000"/>
                  </a:schemeClr>
                </a:solidFill>
              </a:rPr>
              <a:t>можно создать множество вариантов шва для оформления одежды и </a:t>
            </a:r>
            <a:r>
              <a:rPr lang="ru-RU" b="1" dirty="0" smtClean="0">
                <a:solidFill>
                  <a:schemeClr val="tx2">
                    <a:lumMod val="75000"/>
                  </a:schemeClr>
                </a:solidFill>
              </a:rPr>
              <a:t>предметов.</a:t>
            </a:r>
            <a:endParaRPr lang="ru-RU" b="1" dirty="0">
              <a:solidFill>
                <a:schemeClr val="tx2">
                  <a:lumMod val="75000"/>
                </a:schemeClr>
              </a:solidFill>
            </a:endParaRPr>
          </a:p>
          <a:p>
            <a:pPr marL="0" indent="0" algn="just">
              <a:buNone/>
            </a:pPr>
            <a:endParaRPr lang="ru-RU" b="1" dirty="0">
              <a:solidFill>
                <a:schemeClr val="tx2">
                  <a:lumMod val="75000"/>
                </a:schemeClr>
              </a:solidFill>
            </a:endParaRPr>
          </a:p>
          <a:p>
            <a:pPr marL="0" indent="0" algn="just">
              <a:buNone/>
            </a:pPr>
            <a:r>
              <a:rPr lang="ru-RU" b="1" dirty="0">
                <a:solidFill>
                  <a:schemeClr val="tx2">
                    <a:lumMod val="75000"/>
                  </a:schemeClr>
                </a:solidFill>
              </a:rPr>
              <a:t>Швом «вперед иголку» можно вышить цветы и листья только по контуру или зашив всю площадь рисунка; украсить одежду, проложив толстыми нитками стежки на воротнике, вдоль линий швов, на карманах, а также вышить салфетку, диванную подушку, панно и плакетку.</a:t>
            </a:r>
          </a:p>
        </p:txBody>
      </p:sp>
      <p:sp>
        <p:nvSpPr>
          <p:cNvPr id="4" name="Прямоугольник 3"/>
          <p:cNvSpPr/>
          <p:nvPr/>
        </p:nvSpPr>
        <p:spPr>
          <a:xfrm>
            <a:off x="3563888" y="113188"/>
            <a:ext cx="4574457" cy="646331"/>
          </a:xfrm>
          <a:prstGeom prst="rect">
            <a:avLst/>
          </a:prstGeom>
          <a:noFill/>
        </p:spPr>
        <p:txBody>
          <a:bodyPr wrap="none" lIns="91440" tIns="45720" rIns="91440" bIns="45720">
            <a:spAutoFit/>
          </a:bodyPr>
          <a:lstStyle/>
          <a:p>
            <a:pPr algn="ctr"/>
            <a:r>
              <a:rPr lang="ru-RU" sz="360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Шов «вперед иголку»</a:t>
            </a:r>
            <a:endParaRPr lang="ru-RU" sz="360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0318" y="3140968"/>
            <a:ext cx="2762790" cy="3506828"/>
          </a:xfrm>
          <a:prstGeom prst="rect">
            <a:avLst/>
          </a:prstGeom>
          <a:noFill/>
          <a:ln w="25400">
            <a:solidFill>
              <a:schemeClr val="bg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7544" y="908720"/>
            <a:ext cx="2762790" cy="2047875"/>
          </a:xfrm>
          <a:prstGeom prst="rect">
            <a:avLst/>
          </a:prstGeom>
          <a:noFill/>
          <a:ln w="25400">
            <a:solidFill>
              <a:schemeClr val="bg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7595758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2000"/>
                                        <p:tgtEl>
                                          <p:spTgt spid="4"/>
                                        </p:tgtEl>
                                      </p:cBhvr>
                                    </p:animEffect>
                                  </p:childTnLst>
                                </p:cTn>
                              </p:par>
                            </p:childTnLst>
                          </p:cTn>
                        </p:par>
                        <p:par>
                          <p:cTn id="8" fill="hold">
                            <p:stCondLst>
                              <p:cond delay="2000"/>
                            </p:stCondLst>
                            <p:childTnLst>
                              <p:par>
                                <p:cTn id="9" presetID="22" presetClass="entr" presetSubtype="1" fill="hold"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2000"/>
                                        <p:tgtEl>
                                          <p:spTgt spid="3">
                                            <p:txEl>
                                              <p:pRg st="0" end="0"/>
                                            </p:txEl>
                                          </p:spTgt>
                                        </p:tgtEl>
                                      </p:cBhvr>
                                    </p:animEffect>
                                  </p:childTnLst>
                                </p:cTn>
                              </p:par>
                            </p:childTnLst>
                          </p:cTn>
                        </p:par>
                        <p:par>
                          <p:cTn id="12" fill="hold">
                            <p:stCondLst>
                              <p:cond delay="4000"/>
                            </p:stCondLst>
                            <p:childTnLst>
                              <p:par>
                                <p:cTn id="13" presetID="6" presetClass="entr" presetSubtype="32" fill="hold" nodeType="afterEffect">
                                  <p:stCondLst>
                                    <p:cond delay="0"/>
                                  </p:stCondLst>
                                  <p:childTnLst>
                                    <p:set>
                                      <p:cBhvr>
                                        <p:cTn id="14" dur="1" fill="hold">
                                          <p:stCondLst>
                                            <p:cond delay="0"/>
                                          </p:stCondLst>
                                        </p:cTn>
                                        <p:tgtEl>
                                          <p:spTgt spid="2051"/>
                                        </p:tgtEl>
                                        <p:attrNameLst>
                                          <p:attrName>style.visibility</p:attrName>
                                        </p:attrNameLst>
                                      </p:cBhvr>
                                      <p:to>
                                        <p:strVal val="visible"/>
                                      </p:to>
                                    </p:set>
                                    <p:animEffect transition="in" filter="circle(out)">
                                      <p:cBhvr>
                                        <p:cTn id="15" dur="2000"/>
                                        <p:tgtEl>
                                          <p:spTgt spid="2051"/>
                                        </p:tgtEl>
                                      </p:cBhvr>
                                    </p:animEffect>
                                  </p:childTnLst>
                                </p:cTn>
                              </p:par>
                            </p:childTnLst>
                          </p:cTn>
                        </p:par>
                        <p:par>
                          <p:cTn id="16" fill="hold">
                            <p:stCondLst>
                              <p:cond delay="6000"/>
                            </p:stCondLst>
                            <p:childTnLst>
                              <p:par>
                                <p:cTn id="17" presetID="22" presetClass="entr" presetSubtype="1" fill="hold" nodeType="after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wipe(up)">
                                      <p:cBhvr>
                                        <p:cTn id="19" dur="2000"/>
                                        <p:tgtEl>
                                          <p:spTgt spid="3">
                                            <p:txEl>
                                              <p:pRg st="2" end="2"/>
                                            </p:txEl>
                                          </p:spTgt>
                                        </p:tgtEl>
                                      </p:cBhvr>
                                    </p:animEffect>
                                  </p:childTnLst>
                                </p:cTn>
                              </p:par>
                            </p:childTnLst>
                          </p:cTn>
                        </p:par>
                        <p:par>
                          <p:cTn id="20" fill="hold">
                            <p:stCondLst>
                              <p:cond delay="8000"/>
                            </p:stCondLst>
                            <p:childTnLst>
                              <p:par>
                                <p:cTn id="21" presetID="6" presetClass="entr" presetSubtype="32" fill="hold" nodeType="afterEffect">
                                  <p:stCondLst>
                                    <p:cond delay="0"/>
                                  </p:stCondLst>
                                  <p:childTnLst>
                                    <p:set>
                                      <p:cBhvr>
                                        <p:cTn id="22" dur="1" fill="hold">
                                          <p:stCondLst>
                                            <p:cond delay="0"/>
                                          </p:stCondLst>
                                        </p:cTn>
                                        <p:tgtEl>
                                          <p:spTgt spid="2050"/>
                                        </p:tgtEl>
                                        <p:attrNameLst>
                                          <p:attrName>style.visibility</p:attrName>
                                        </p:attrNameLst>
                                      </p:cBhvr>
                                      <p:to>
                                        <p:strVal val="visible"/>
                                      </p:to>
                                    </p:set>
                                    <p:animEffect transition="in" filter="circle(out)">
                                      <p:cBhvr>
                                        <p:cTn id="23" dur="2000"/>
                                        <p:tgtEl>
                                          <p:spTgt spid="2050"/>
                                        </p:tgtEl>
                                      </p:cBhvr>
                                    </p:animEffect>
                                  </p:childTnLst>
                                </p:cTn>
                              </p:par>
                            </p:childTnLst>
                          </p:cTn>
                        </p:par>
                        <p:par>
                          <p:cTn id="24" fill="hold">
                            <p:stCondLst>
                              <p:cond delay="10000"/>
                            </p:stCondLst>
                            <p:childTnLst>
                              <p:par>
                                <p:cTn id="25" presetID="22" presetClass="entr" presetSubtype="1" fill="hold" nodeType="after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wipe(up)">
                                      <p:cBhvr>
                                        <p:cTn id="27"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995936" y="737499"/>
            <a:ext cx="4978896" cy="5760640"/>
          </a:xfrm>
        </p:spPr>
        <p:txBody>
          <a:bodyPr>
            <a:normAutofit fontScale="70000" lnSpcReduction="20000"/>
          </a:bodyPr>
          <a:lstStyle/>
          <a:p>
            <a:pPr marL="0" indent="0" algn="just">
              <a:buNone/>
            </a:pPr>
            <a:r>
              <a:rPr lang="ru-RU" b="1" dirty="0">
                <a:solidFill>
                  <a:schemeClr val="tx2">
                    <a:lumMod val="75000"/>
                  </a:schemeClr>
                </a:solidFill>
              </a:rPr>
              <a:t>Шов петельный, или краевой, применяется в шитье для обшивки петель, обметывания краев изделия и в вышивании. </a:t>
            </a:r>
          </a:p>
          <a:p>
            <a:pPr marL="0" indent="0" algn="just">
              <a:buNone/>
            </a:pPr>
            <a:endParaRPr lang="ru-RU" b="1" dirty="0">
              <a:solidFill>
                <a:schemeClr val="tx2">
                  <a:lumMod val="75000"/>
                </a:schemeClr>
              </a:solidFill>
            </a:endParaRPr>
          </a:p>
          <a:p>
            <a:pPr marL="0" indent="0" algn="just">
              <a:buNone/>
            </a:pPr>
            <a:r>
              <a:rPr lang="ru-RU" b="1" dirty="0" smtClean="0">
                <a:solidFill>
                  <a:schemeClr val="tx2">
                    <a:lumMod val="75000"/>
                  </a:schemeClr>
                </a:solidFill>
              </a:rPr>
              <a:t>Стежки </a:t>
            </a:r>
            <a:r>
              <a:rPr lang="ru-RU" b="1" dirty="0">
                <a:solidFill>
                  <a:schemeClr val="tx2">
                    <a:lumMod val="75000"/>
                  </a:schemeClr>
                </a:solidFill>
              </a:rPr>
              <a:t>можно класть плотно один возле другого или на расстоянии, располагать группами, придавать разную направленность и </a:t>
            </a:r>
            <a:r>
              <a:rPr lang="ru-RU" b="1" dirty="0" smtClean="0">
                <a:solidFill>
                  <a:schemeClr val="tx2">
                    <a:lumMod val="75000"/>
                  </a:schemeClr>
                </a:solidFill>
              </a:rPr>
              <a:t>форму, украсить </a:t>
            </a:r>
            <a:r>
              <a:rPr lang="ru-RU" b="1" dirty="0">
                <a:solidFill>
                  <a:schemeClr val="tx2">
                    <a:lumMod val="75000"/>
                  </a:schemeClr>
                </a:solidFill>
              </a:rPr>
              <a:t>нитками другого цвета.</a:t>
            </a:r>
          </a:p>
          <a:p>
            <a:pPr algn="just"/>
            <a:endParaRPr lang="ru-RU" b="1" dirty="0">
              <a:solidFill>
                <a:schemeClr val="tx2">
                  <a:lumMod val="75000"/>
                </a:schemeClr>
              </a:solidFill>
            </a:endParaRPr>
          </a:p>
          <a:p>
            <a:pPr marL="0" indent="0" algn="just">
              <a:buNone/>
            </a:pPr>
            <a:r>
              <a:rPr lang="ru-RU" b="1" dirty="0">
                <a:solidFill>
                  <a:schemeClr val="tx2">
                    <a:lumMod val="75000"/>
                  </a:schemeClr>
                </a:solidFill>
              </a:rPr>
              <a:t>При оформлении краев изделий ровных и фестончатых; чтобы придать прочность и выпуклость, петельный шов выполняется по </a:t>
            </a:r>
            <a:r>
              <a:rPr lang="ru-RU" b="1" dirty="0" smtClean="0">
                <a:solidFill>
                  <a:schemeClr val="tx2">
                    <a:lumMod val="75000"/>
                  </a:schemeClr>
                </a:solidFill>
              </a:rPr>
              <a:t>настилу. </a:t>
            </a:r>
            <a:r>
              <a:rPr lang="ru-RU" b="1" dirty="0">
                <a:solidFill>
                  <a:schemeClr val="tx2">
                    <a:lumMod val="75000"/>
                  </a:schemeClr>
                </a:solidFill>
              </a:rPr>
              <a:t>Петельным швом вышивают цветы, листья.</a:t>
            </a:r>
          </a:p>
        </p:txBody>
      </p:sp>
      <p:sp>
        <p:nvSpPr>
          <p:cNvPr id="4" name="Прямоугольник 3"/>
          <p:cNvSpPr/>
          <p:nvPr/>
        </p:nvSpPr>
        <p:spPr>
          <a:xfrm>
            <a:off x="3995936" y="39371"/>
            <a:ext cx="3276153" cy="646331"/>
          </a:xfrm>
          <a:prstGeom prst="rect">
            <a:avLst/>
          </a:prstGeom>
          <a:noFill/>
        </p:spPr>
        <p:txBody>
          <a:bodyPr wrap="none" lIns="91440" tIns="45720" rIns="91440" bIns="45720">
            <a:spAutoFit/>
          </a:bodyPr>
          <a:lstStyle/>
          <a:p>
            <a:pPr algn="ctr"/>
            <a:r>
              <a:rPr lang="ru-RU" sz="360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Шов петельный</a:t>
            </a:r>
            <a:endParaRPr lang="ru-RU" sz="360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pic>
        <p:nvPicPr>
          <p:cNvPr id="409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11560" y="685702"/>
            <a:ext cx="2809875" cy="2131992"/>
          </a:xfrm>
          <a:prstGeom prst="rect">
            <a:avLst/>
          </a:prstGeom>
          <a:noFill/>
          <a:ln w="25400">
            <a:solidFill>
              <a:schemeClr val="bg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descr="C:\Users\Ольга\Downloads\www.sdelaj.com_95_shvi.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1559" y="2995122"/>
            <a:ext cx="2809875" cy="3503017"/>
          </a:xfrm>
          <a:prstGeom prst="rect">
            <a:avLst/>
          </a:prstGeom>
          <a:noFill/>
          <a:ln w="25400">
            <a:solidFill>
              <a:schemeClr val="bg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2026293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2000"/>
                                        <p:tgtEl>
                                          <p:spTgt spid="4"/>
                                        </p:tgtEl>
                                      </p:cBhvr>
                                    </p:animEffect>
                                  </p:childTnLst>
                                </p:cTn>
                              </p:par>
                            </p:childTnLst>
                          </p:cTn>
                        </p:par>
                        <p:par>
                          <p:cTn id="8" fill="hold">
                            <p:stCondLst>
                              <p:cond delay="2000"/>
                            </p:stCondLst>
                            <p:childTnLst>
                              <p:par>
                                <p:cTn id="9" presetID="22" presetClass="entr" presetSubtype="1" fill="hold"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2000"/>
                                        <p:tgtEl>
                                          <p:spTgt spid="3">
                                            <p:txEl>
                                              <p:pRg st="0" end="0"/>
                                            </p:txEl>
                                          </p:spTgt>
                                        </p:tgtEl>
                                      </p:cBhvr>
                                    </p:animEffect>
                                  </p:childTnLst>
                                </p:cTn>
                              </p:par>
                            </p:childTnLst>
                          </p:cTn>
                        </p:par>
                        <p:par>
                          <p:cTn id="12" fill="hold">
                            <p:stCondLst>
                              <p:cond delay="4000"/>
                            </p:stCondLst>
                            <p:childTnLst>
                              <p:par>
                                <p:cTn id="13" presetID="22" presetClass="entr" presetSubtype="1" fill="hold"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wipe(up)">
                                      <p:cBhvr>
                                        <p:cTn id="15" dur="2000"/>
                                        <p:tgtEl>
                                          <p:spTgt spid="3">
                                            <p:txEl>
                                              <p:pRg st="2" end="2"/>
                                            </p:txEl>
                                          </p:spTgt>
                                        </p:tgtEl>
                                      </p:cBhvr>
                                    </p:animEffect>
                                  </p:childTnLst>
                                </p:cTn>
                              </p:par>
                              <p:par>
                                <p:cTn id="16" presetID="6" presetClass="entr" presetSubtype="32" fill="hold" nodeType="withEffect">
                                  <p:stCondLst>
                                    <p:cond delay="0"/>
                                  </p:stCondLst>
                                  <p:childTnLst>
                                    <p:set>
                                      <p:cBhvr>
                                        <p:cTn id="17" dur="1" fill="hold">
                                          <p:stCondLst>
                                            <p:cond delay="0"/>
                                          </p:stCondLst>
                                        </p:cTn>
                                        <p:tgtEl>
                                          <p:spTgt spid="4098"/>
                                        </p:tgtEl>
                                        <p:attrNameLst>
                                          <p:attrName>style.visibility</p:attrName>
                                        </p:attrNameLst>
                                      </p:cBhvr>
                                      <p:to>
                                        <p:strVal val="visible"/>
                                      </p:to>
                                    </p:set>
                                    <p:animEffect transition="in" filter="circle(out)">
                                      <p:cBhvr>
                                        <p:cTn id="18" dur="2000"/>
                                        <p:tgtEl>
                                          <p:spTgt spid="4098"/>
                                        </p:tgtEl>
                                      </p:cBhvr>
                                    </p:animEffect>
                                  </p:childTnLst>
                                </p:cTn>
                              </p:par>
                            </p:childTnLst>
                          </p:cTn>
                        </p:par>
                        <p:par>
                          <p:cTn id="19" fill="hold">
                            <p:stCondLst>
                              <p:cond delay="6000"/>
                            </p:stCondLst>
                            <p:childTnLst>
                              <p:par>
                                <p:cTn id="20" presetID="22" presetClass="entr" presetSubtype="1" fill="hold" nodeType="afterEffect">
                                  <p:stCondLst>
                                    <p:cond delay="0"/>
                                  </p:stCondLst>
                                  <p:childTnLst>
                                    <p:set>
                                      <p:cBhvr>
                                        <p:cTn id="21" dur="1" fill="hold">
                                          <p:stCondLst>
                                            <p:cond delay="0"/>
                                          </p:stCondLst>
                                        </p:cTn>
                                        <p:tgtEl>
                                          <p:spTgt spid="3">
                                            <p:txEl>
                                              <p:pRg st="4" end="4"/>
                                            </p:txEl>
                                          </p:spTgt>
                                        </p:tgtEl>
                                        <p:attrNameLst>
                                          <p:attrName>style.visibility</p:attrName>
                                        </p:attrNameLst>
                                      </p:cBhvr>
                                      <p:to>
                                        <p:strVal val="visible"/>
                                      </p:to>
                                    </p:set>
                                    <p:animEffect transition="in" filter="wipe(up)">
                                      <p:cBhvr>
                                        <p:cTn id="22" dur="2000"/>
                                        <p:tgtEl>
                                          <p:spTgt spid="3">
                                            <p:txEl>
                                              <p:pRg st="4" end="4"/>
                                            </p:txEl>
                                          </p:spTgt>
                                        </p:tgtEl>
                                      </p:cBhvr>
                                    </p:animEffect>
                                  </p:childTnLst>
                                </p:cTn>
                              </p:par>
                              <p:par>
                                <p:cTn id="23" presetID="6" presetClass="entr" presetSubtype="32" fill="hold" nodeType="withEffect">
                                  <p:stCondLst>
                                    <p:cond delay="0"/>
                                  </p:stCondLst>
                                  <p:childTnLst>
                                    <p:set>
                                      <p:cBhvr>
                                        <p:cTn id="24" dur="1" fill="hold">
                                          <p:stCondLst>
                                            <p:cond delay="0"/>
                                          </p:stCondLst>
                                        </p:cTn>
                                        <p:tgtEl>
                                          <p:spTgt spid="4099"/>
                                        </p:tgtEl>
                                        <p:attrNameLst>
                                          <p:attrName>style.visibility</p:attrName>
                                        </p:attrNameLst>
                                      </p:cBhvr>
                                      <p:to>
                                        <p:strVal val="visible"/>
                                      </p:to>
                                    </p:set>
                                    <p:animEffect transition="in" filter="circle(out)">
                                      <p:cBhvr>
                                        <p:cTn id="25" dur="2000"/>
                                        <p:tgtEl>
                                          <p:spTgt spid="40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211960" y="763073"/>
            <a:ext cx="4522433" cy="5616624"/>
          </a:xfrm>
        </p:spPr>
        <p:txBody>
          <a:bodyPr>
            <a:normAutofit fontScale="77500" lnSpcReduction="20000"/>
          </a:bodyPr>
          <a:lstStyle/>
          <a:p>
            <a:pPr marL="0" indent="0" algn="just">
              <a:buNone/>
            </a:pPr>
            <a:r>
              <a:rPr lang="ru-RU" b="1" dirty="0">
                <a:solidFill>
                  <a:schemeClr val="tx2">
                    <a:lumMod val="75000"/>
                  </a:schemeClr>
                </a:solidFill>
              </a:rPr>
              <a:t>«Шнурочек» — очень простой декоративный шов, выполняемый на основе начальных. </a:t>
            </a:r>
            <a:endParaRPr lang="ru-RU" b="1" dirty="0" smtClean="0">
              <a:solidFill>
                <a:schemeClr val="tx2">
                  <a:lumMod val="75000"/>
                </a:schemeClr>
              </a:solidFill>
            </a:endParaRPr>
          </a:p>
          <a:p>
            <a:pPr marL="0" indent="0" algn="just">
              <a:buNone/>
            </a:pPr>
            <a:endParaRPr lang="ru-RU" b="1" dirty="0">
              <a:solidFill>
                <a:schemeClr val="tx2">
                  <a:lumMod val="75000"/>
                </a:schemeClr>
              </a:solidFill>
            </a:endParaRPr>
          </a:p>
          <a:p>
            <a:pPr marL="0" indent="0" algn="just">
              <a:buNone/>
            </a:pPr>
            <a:endParaRPr lang="ru-RU" b="1" dirty="0" smtClean="0">
              <a:solidFill>
                <a:schemeClr val="tx2">
                  <a:lumMod val="75000"/>
                </a:schemeClr>
              </a:solidFill>
            </a:endParaRPr>
          </a:p>
          <a:p>
            <a:pPr marL="0" indent="0" algn="just">
              <a:buNone/>
            </a:pPr>
            <a:r>
              <a:rPr lang="ru-RU" b="1" dirty="0" smtClean="0">
                <a:solidFill>
                  <a:schemeClr val="tx2">
                    <a:lumMod val="75000"/>
                  </a:schemeClr>
                </a:solidFill>
              </a:rPr>
              <a:t>Ряды </a:t>
            </a:r>
            <a:r>
              <a:rPr lang="ru-RU" b="1" dirty="0">
                <a:solidFill>
                  <a:schemeClr val="tx2">
                    <a:lumMod val="75000"/>
                  </a:schemeClr>
                </a:solidFill>
              </a:rPr>
              <a:t>стежков </a:t>
            </a:r>
            <a:r>
              <a:rPr lang="ru-RU" b="1" dirty="0" smtClean="0">
                <a:solidFill>
                  <a:schemeClr val="tx2">
                    <a:lumMod val="75000"/>
                  </a:schemeClr>
                </a:solidFill>
              </a:rPr>
              <a:t>швов </a:t>
            </a:r>
            <a:r>
              <a:rPr lang="ru-RU" b="1" dirty="0">
                <a:solidFill>
                  <a:schemeClr val="tx2">
                    <a:lumMod val="75000"/>
                  </a:schemeClr>
                </a:solidFill>
              </a:rPr>
              <a:t>«вперед иголку», «за иголку», цветными нитками. Сначала на ткани по линии рисунка или по контуру узора прокладывают ряды простых стежков, а затем цветной ниткой, не прокалывая ткань, обвивают их; создавая «змейки» </a:t>
            </a:r>
            <a:r>
              <a:rPr lang="ru-RU" b="1" dirty="0" smtClean="0">
                <a:solidFill>
                  <a:schemeClr val="tx2">
                    <a:lumMod val="75000"/>
                  </a:schemeClr>
                </a:solidFill>
              </a:rPr>
              <a:t>и «барашки»</a:t>
            </a:r>
            <a:endParaRPr lang="ru-RU" b="1" dirty="0">
              <a:solidFill>
                <a:schemeClr val="tx2">
                  <a:lumMod val="75000"/>
                </a:schemeClr>
              </a:solidFill>
            </a:endParaRPr>
          </a:p>
        </p:txBody>
      </p:sp>
      <p:sp>
        <p:nvSpPr>
          <p:cNvPr id="4" name="Прямоугольник 3"/>
          <p:cNvSpPr/>
          <p:nvPr/>
        </p:nvSpPr>
        <p:spPr>
          <a:xfrm>
            <a:off x="4211960" y="103949"/>
            <a:ext cx="3567003" cy="646331"/>
          </a:xfrm>
          <a:prstGeom prst="rect">
            <a:avLst/>
          </a:prstGeom>
          <a:noFill/>
        </p:spPr>
        <p:txBody>
          <a:bodyPr wrap="none" lIns="91440" tIns="45720" rIns="91440" bIns="45720">
            <a:spAutoFit/>
          </a:bodyPr>
          <a:lstStyle/>
          <a:p>
            <a:pPr algn="ctr"/>
            <a:r>
              <a:rPr lang="ru-RU" sz="360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Шов «шнурочек»</a:t>
            </a:r>
            <a:endParaRPr lang="ru-RU" sz="360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1" y="805028"/>
            <a:ext cx="3919134" cy="1550106"/>
          </a:xfrm>
          <a:prstGeom prst="rect">
            <a:avLst/>
          </a:prstGeom>
          <a:noFill/>
          <a:ln w="25400">
            <a:solidFill>
              <a:schemeClr val="bg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19945" y="2521893"/>
            <a:ext cx="1916494" cy="37613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267745" y="2492896"/>
            <a:ext cx="1927488" cy="37714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7256578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2000"/>
                                        <p:tgtEl>
                                          <p:spTgt spid="4"/>
                                        </p:tgtEl>
                                      </p:cBhvr>
                                    </p:animEffect>
                                  </p:childTnLst>
                                </p:cTn>
                              </p:par>
                            </p:childTnLst>
                          </p:cTn>
                        </p:par>
                        <p:par>
                          <p:cTn id="8" fill="hold">
                            <p:stCondLst>
                              <p:cond delay="2000"/>
                            </p:stCondLst>
                            <p:childTnLst>
                              <p:par>
                                <p:cTn id="9" presetID="22" presetClass="entr" presetSubtype="1" fill="hold"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2000"/>
                                        <p:tgtEl>
                                          <p:spTgt spid="3">
                                            <p:txEl>
                                              <p:pRg st="0" end="0"/>
                                            </p:txEl>
                                          </p:spTgt>
                                        </p:tgtEl>
                                      </p:cBhvr>
                                    </p:animEffect>
                                  </p:childTnLst>
                                </p:cTn>
                              </p:par>
                              <p:par>
                                <p:cTn id="12" presetID="6" presetClass="entr" presetSubtype="32" fill="hold" nodeType="withEffect">
                                  <p:stCondLst>
                                    <p:cond delay="500"/>
                                  </p:stCondLst>
                                  <p:childTnLst>
                                    <p:set>
                                      <p:cBhvr>
                                        <p:cTn id="13" dur="1" fill="hold">
                                          <p:stCondLst>
                                            <p:cond delay="0"/>
                                          </p:stCondLst>
                                        </p:cTn>
                                        <p:tgtEl>
                                          <p:spTgt spid="8194"/>
                                        </p:tgtEl>
                                        <p:attrNameLst>
                                          <p:attrName>style.visibility</p:attrName>
                                        </p:attrNameLst>
                                      </p:cBhvr>
                                      <p:to>
                                        <p:strVal val="visible"/>
                                      </p:to>
                                    </p:set>
                                    <p:animEffect transition="in" filter="circle(out)">
                                      <p:cBhvr>
                                        <p:cTn id="14" dur="2000"/>
                                        <p:tgtEl>
                                          <p:spTgt spid="8194"/>
                                        </p:tgtEl>
                                      </p:cBhvr>
                                    </p:animEffect>
                                  </p:childTnLst>
                                </p:cTn>
                              </p:par>
                            </p:childTnLst>
                          </p:cTn>
                        </p:par>
                        <p:par>
                          <p:cTn id="15" fill="hold">
                            <p:stCondLst>
                              <p:cond delay="4500"/>
                            </p:stCondLst>
                            <p:childTnLst>
                              <p:par>
                                <p:cTn id="16" presetID="22" presetClass="entr" presetSubtype="1" fill="hold" nodeType="after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wipe(up)">
                                      <p:cBhvr>
                                        <p:cTn id="18" dur="2000"/>
                                        <p:tgtEl>
                                          <p:spTgt spid="3">
                                            <p:txEl>
                                              <p:pRg st="3" end="3"/>
                                            </p:txEl>
                                          </p:spTgt>
                                        </p:tgtEl>
                                      </p:cBhvr>
                                    </p:animEffect>
                                  </p:childTnLst>
                                </p:cTn>
                              </p:par>
                              <p:par>
                                <p:cTn id="19" presetID="6" presetClass="entr" presetSubtype="32" fill="hold" nodeType="withEffect">
                                  <p:stCondLst>
                                    <p:cond delay="1000"/>
                                  </p:stCondLst>
                                  <p:childTnLst>
                                    <p:set>
                                      <p:cBhvr>
                                        <p:cTn id="20" dur="1" fill="hold">
                                          <p:stCondLst>
                                            <p:cond delay="0"/>
                                          </p:stCondLst>
                                        </p:cTn>
                                        <p:tgtEl>
                                          <p:spTgt spid="1027"/>
                                        </p:tgtEl>
                                        <p:attrNameLst>
                                          <p:attrName>style.visibility</p:attrName>
                                        </p:attrNameLst>
                                      </p:cBhvr>
                                      <p:to>
                                        <p:strVal val="visible"/>
                                      </p:to>
                                    </p:set>
                                    <p:animEffect transition="in" filter="circle(out)">
                                      <p:cBhvr>
                                        <p:cTn id="21" dur="2000"/>
                                        <p:tgtEl>
                                          <p:spTgt spid="1027"/>
                                        </p:tgtEl>
                                      </p:cBhvr>
                                    </p:animEffect>
                                  </p:childTnLst>
                                </p:cTn>
                              </p:par>
                              <p:par>
                                <p:cTn id="22" presetID="6" presetClass="entr" presetSubtype="32" fill="hold" nodeType="withEffect">
                                  <p:stCondLst>
                                    <p:cond delay="1500"/>
                                  </p:stCondLst>
                                  <p:childTnLst>
                                    <p:set>
                                      <p:cBhvr>
                                        <p:cTn id="23" dur="1" fill="hold">
                                          <p:stCondLst>
                                            <p:cond delay="0"/>
                                          </p:stCondLst>
                                        </p:cTn>
                                        <p:tgtEl>
                                          <p:spTgt spid="1026"/>
                                        </p:tgtEl>
                                        <p:attrNameLst>
                                          <p:attrName>style.visibility</p:attrName>
                                        </p:attrNameLst>
                                      </p:cBhvr>
                                      <p:to>
                                        <p:strVal val="visible"/>
                                      </p:to>
                                    </p:set>
                                    <p:animEffect transition="in" filter="circle(out)">
                                      <p:cBhvr>
                                        <p:cTn id="24" dur="20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923928" y="676780"/>
            <a:ext cx="4968552" cy="5884727"/>
          </a:xfrm>
        </p:spPr>
        <p:txBody>
          <a:bodyPr>
            <a:normAutofit fontScale="85000" lnSpcReduction="20000"/>
          </a:bodyPr>
          <a:lstStyle/>
          <a:p>
            <a:pPr marL="0" indent="0" algn="just">
              <a:buNone/>
            </a:pPr>
            <a:r>
              <a:rPr lang="ru-RU" b="1" dirty="0">
                <a:solidFill>
                  <a:schemeClr val="tx2">
                    <a:lumMod val="75000"/>
                  </a:schemeClr>
                </a:solidFill>
              </a:rPr>
              <a:t>Шов «козлик» представляет собой перекрещивающиеся стежки на лицевой стороне, а на изнанке — два ряда параллельных горизонтальных мелких стежков. </a:t>
            </a:r>
            <a:endParaRPr lang="ru-RU" b="1" dirty="0" smtClean="0">
              <a:solidFill>
                <a:schemeClr val="tx2">
                  <a:lumMod val="75000"/>
                </a:schemeClr>
              </a:solidFill>
            </a:endParaRPr>
          </a:p>
          <a:p>
            <a:pPr marL="0" indent="0" algn="just">
              <a:buNone/>
            </a:pPr>
            <a:endParaRPr lang="ru-RU" b="1" dirty="0" smtClean="0">
              <a:solidFill>
                <a:schemeClr val="tx2">
                  <a:lumMod val="75000"/>
                </a:schemeClr>
              </a:solidFill>
            </a:endParaRPr>
          </a:p>
          <a:p>
            <a:pPr marL="0" indent="0" algn="just">
              <a:buNone/>
            </a:pPr>
            <a:r>
              <a:rPr lang="ru-RU" b="1" dirty="0" smtClean="0">
                <a:solidFill>
                  <a:schemeClr val="tx2">
                    <a:lumMod val="75000"/>
                  </a:schemeClr>
                </a:solidFill>
              </a:rPr>
              <a:t>В </a:t>
            </a:r>
            <a:r>
              <a:rPr lang="ru-RU" b="1" dirty="0">
                <a:solidFill>
                  <a:schemeClr val="tx2">
                    <a:lumMod val="75000"/>
                  </a:schemeClr>
                </a:solidFill>
              </a:rPr>
              <a:t>зависимости от расстояния между стежками шов можно делать узким и широким, редким и </a:t>
            </a:r>
            <a:r>
              <a:rPr lang="ru-RU" b="1" dirty="0" smtClean="0">
                <a:solidFill>
                  <a:schemeClr val="tx2">
                    <a:lumMod val="75000"/>
                  </a:schemeClr>
                </a:solidFill>
              </a:rPr>
              <a:t>частым.</a:t>
            </a:r>
          </a:p>
          <a:p>
            <a:pPr marL="0" indent="0" algn="just">
              <a:buNone/>
            </a:pPr>
            <a:endParaRPr lang="ru-RU" b="1" dirty="0" smtClean="0">
              <a:solidFill>
                <a:schemeClr val="tx2">
                  <a:lumMod val="75000"/>
                </a:schemeClr>
              </a:solidFill>
            </a:endParaRPr>
          </a:p>
          <a:p>
            <a:pPr marL="0" indent="0" algn="just">
              <a:buNone/>
            </a:pPr>
            <a:r>
              <a:rPr lang="ru-RU" b="1" dirty="0" smtClean="0">
                <a:solidFill>
                  <a:schemeClr val="tx2">
                    <a:lumMod val="75000"/>
                  </a:schemeClr>
                </a:solidFill>
              </a:rPr>
              <a:t>Этим </a:t>
            </a:r>
            <a:r>
              <a:rPr lang="ru-RU" b="1" dirty="0">
                <a:solidFill>
                  <a:schemeClr val="tx2">
                    <a:lumMod val="75000"/>
                  </a:schemeClr>
                </a:solidFill>
              </a:rPr>
              <a:t>швом можно отделывать детскую одежду или, как гладью, заполнять детали небольших цветов и </a:t>
            </a:r>
            <a:r>
              <a:rPr lang="ru-RU" b="1" dirty="0" smtClean="0">
                <a:solidFill>
                  <a:schemeClr val="tx2">
                    <a:lumMod val="75000"/>
                  </a:schemeClr>
                </a:solidFill>
              </a:rPr>
              <a:t>листьев.</a:t>
            </a:r>
            <a:endParaRPr lang="ru-RU" b="1" dirty="0">
              <a:solidFill>
                <a:schemeClr val="tx2">
                  <a:lumMod val="75000"/>
                </a:schemeClr>
              </a:solidFill>
            </a:endParaRPr>
          </a:p>
        </p:txBody>
      </p:sp>
      <p:sp>
        <p:nvSpPr>
          <p:cNvPr id="4" name="Прямоугольник 3"/>
          <p:cNvSpPr/>
          <p:nvPr/>
        </p:nvSpPr>
        <p:spPr>
          <a:xfrm>
            <a:off x="3851920" y="2954"/>
            <a:ext cx="2969980" cy="646331"/>
          </a:xfrm>
          <a:prstGeom prst="rect">
            <a:avLst/>
          </a:prstGeom>
          <a:noFill/>
        </p:spPr>
        <p:txBody>
          <a:bodyPr wrap="none" lIns="91440" tIns="45720" rIns="91440" bIns="45720">
            <a:spAutoFit/>
          </a:bodyPr>
          <a:lstStyle/>
          <a:p>
            <a:pPr algn="ctr"/>
            <a:r>
              <a:rPr lang="ru-RU" sz="360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Шов «козлик»</a:t>
            </a:r>
            <a:endParaRPr lang="ru-RU" sz="360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560" y="649285"/>
            <a:ext cx="2964242" cy="1607836"/>
          </a:xfrm>
          <a:prstGeom prst="rect">
            <a:avLst/>
          </a:prstGeom>
          <a:noFill/>
          <a:ln w="25400">
            <a:solidFill>
              <a:schemeClr val="bg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3"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1560" y="2420888"/>
            <a:ext cx="2964242" cy="4221582"/>
          </a:xfrm>
          <a:prstGeom prst="rect">
            <a:avLst/>
          </a:prstGeom>
          <a:noFill/>
          <a:ln w="25400">
            <a:solidFill>
              <a:schemeClr val="bg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1254970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2000"/>
                                        <p:tgtEl>
                                          <p:spTgt spid="4"/>
                                        </p:tgtEl>
                                      </p:cBhvr>
                                    </p:animEffect>
                                  </p:childTnLst>
                                </p:cTn>
                              </p:par>
                            </p:childTnLst>
                          </p:cTn>
                        </p:par>
                        <p:par>
                          <p:cTn id="8" fill="hold">
                            <p:stCondLst>
                              <p:cond delay="2000"/>
                            </p:stCondLst>
                            <p:childTnLst>
                              <p:par>
                                <p:cTn id="9" presetID="22" presetClass="entr" presetSubtype="1" fill="hold"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2000"/>
                                        <p:tgtEl>
                                          <p:spTgt spid="3">
                                            <p:txEl>
                                              <p:pRg st="0" end="0"/>
                                            </p:txEl>
                                          </p:spTgt>
                                        </p:tgtEl>
                                      </p:cBhvr>
                                    </p:animEffect>
                                  </p:childTnLst>
                                </p:cTn>
                              </p:par>
                              <p:par>
                                <p:cTn id="12" presetID="6" presetClass="entr" presetSubtype="32" fill="hold" nodeType="withEffect">
                                  <p:stCondLst>
                                    <p:cond delay="500"/>
                                  </p:stCondLst>
                                  <p:childTnLst>
                                    <p:set>
                                      <p:cBhvr>
                                        <p:cTn id="13" dur="1" fill="hold">
                                          <p:stCondLst>
                                            <p:cond delay="0"/>
                                          </p:stCondLst>
                                        </p:cTn>
                                        <p:tgtEl>
                                          <p:spTgt spid="10242"/>
                                        </p:tgtEl>
                                        <p:attrNameLst>
                                          <p:attrName>style.visibility</p:attrName>
                                        </p:attrNameLst>
                                      </p:cBhvr>
                                      <p:to>
                                        <p:strVal val="visible"/>
                                      </p:to>
                                    </p:set>
                                    <p:animEffect transition="in" filter="circle(out)">
                                      <p:cBhvr>
                                        <p:cTn id="14" dur="2000"/>
                                        <p:tgtEl>
                                          <p:spTgt spid="10242"/>
                                        </p:tgtEl>
                                      </p:cBhvr>
                                    </p:animEffect>
                                  </p:childTnLst>
                                </p:cTn>
                              </p:par>
                            </p:childTnLst>
                          </p:cTn>
                        </p:par>
                        <p:par>
                          <p:cTn id="15" fill="hold">
                            <p:stCondLst>
                              <p:cond delay="4500"/>
                            </p:stCondLst>
                            <p:childTnLst>
                              <p:par>
                                <p:cTn id="16" presetID="22" presetClass="entr" presetSubtype="1" fill="hold" nodeType="after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Effect transition="in" filter="wipe(up)">
                                      <p:cBhvr>
                                        <p:cTn id="18" dur="2000"/>
                                        <p:tgtEl>
                                          <p:spTgt spid="3">
                                            <p:txEl>
                                              <p:pRg st="2" end="2"/>
                                            </p:txEl>
                                          </p:spTgt>
                                        </p:tgtEl>
                                      </p:cBhvr>
                                    </p:animEffect>
                                  </p:childTnLst>
                                </p:cTn>
                              </p:par>
                            </p:childTnLst>
                          </p:cTn>
                        </p:par>
                        <p:par>
                          <p:cTn id="19" fill="hold">
                            <p:stCondLst>
                              <p:cond delay="6500"/>
                            </p:stCondLst>
                            <p:childTnLst>
                              <p:par>
                                <p:cTn id="20" presetID="6" presetClass="entr" presetSubtype="32" fill="hold" nodeType="afterEffect">
                                  <p:stCondLst>
                                    <p:cond delay="0"/>
                                  </p:stCondLst>
                                  <p:childTnLst>
                                    <p:set>
                                      <p:cBhvr>
                                        <p:cTn id="21" dur="1" fill="hold">
                                          <p:stCondLst>
                                            <p:cond delay="0"/>
                                          </p:stCondLst>
                                        </p:cTn>
                                        <p:tgtEl>
                                          <p:spTgt spid="10243"/>
                                        </p:tgtEl>
                                        <p:attrNameLst>
                                          <p:attrName>style.visibility</p:attrName>
                                        </p:attrNameLst>
                                      </p:cBhvr>
                                      <p:to>
                                        <p:strVal val="visible"/>
                                      </p:to>
                                    </p:set>
                                    <p:animEffect transition="in" filter="circle(out)">
                                      <p:cBhvr>
                                        <p:cTn id="22" dur="2000"/>
                                        <p:tgtEl>
                                          <p:spTgt spid="10243"/>
                                        </p:tgtEl>
                                      </p:cBhvr>
                                    </p:animEffect>
                                  </p:childTnLst>
                                </p:cTn>
                              </p:par>
                            </p:childTnLst>
                          </p:cTn>
                        </p:par>
                        <p:par>
                          <p:cTn id="23" fill="hold">
                            <p:stCondLst>
                              <p:cond delay="8500"/>
                            </p:stCondLst>
                            <p:childTnLst>
                              <p:par>
                                <p:cTn id="24" presetID="22" presetClass="entr" presetSubtype="1" fill="hold" nodeType="after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wipe(up)">
                                      <p:cBhvr>
                                        <p:cTn id="26"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5400000">
            <a:off x="1294183" y="194688"/>
            <a:ext cx="1652587" cy="3080651"/>
          </a:xfrm>
          <a:prstGeom prst="rect">
            <a:avLst/>
          </a:prstGeom>
          <a:noFill/>
          <a:ln w="25400">
            <a:solidFill>
              <a:schemeClr val="bg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136257" y="3144817"/>
            <a:ext cx="3968438" cy="3080651"/>
          </a:xfrm>
          <a:prstGeom prst="rect">
            <a:avLst/>
          </a:prstGeom>
          <a:noFill/>
          <a:ln w="25400">
            <a:solidFill>
              <a:schemeClr val="bg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Прямоугольник 8"/>
          <p:cNvSpPr/>
          <p:nvPr/>
        </p:nvSpPr>
        <p:spPr>
          <a:xfrm>
            <a:off x="3930278" y="102635"/>
            <a:ext cx="3365088" cy="646331"/>
          </a:xfrm>
          <a:prstGeom prst="rect">
            <a:avLst/>
          </a:prstGeom>
          <a:noFill/>
        </p:spPr>
        <p:txBody>
          <a:bodyPr wrap="none" lIns="91440" tIns="45720" rIns="91440" bIns="45720">
            <a:spAutoFit/>
          </a:bodyPr>
          <a:lstStyle/>
          <a:p>
            <a:pPr algn="ctr"/>
            <a:r>
              <a:rPr lang="ru-RU" sz="360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Шов </a:t>
            </a:r>
            <a:r>
              <a:rPr lang="ru-RU" sz="360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тамбурный</a:t>
            </a:r>
            <a:endParaRPr lang="ru-RU" sz="360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11" name="Объект 2"/>
          <p:cNvSpPr>
            <a:spLocks noGrp="1"/>
          </p:cNvSpPr>
          <p:nvPr>
            <p:ph idx="1"/>
          </p:nvPr>
        </p:nvSpPr>
        <p:spPr>
          <a:xfrm>
            <a:off x="4067944" y="908720"/>
            <a:ext cx="4474840" cy="5721499"/>
          </a:xfrm>
        </p:spPr>
        <p:txBody>
          <a:bodyPr>
            <a:normAutofit fontScale="77500" lnSpcReduction="20000"/>
          </a:bodyPr>
          <a:lstStyle/>
          <a:p>
            <a:pPr marL="0" indent="0" algn="just">
              <a:buNone/>
            </a:pPr>
            <a:r>
              <a:rPr lang="ru-RU" b="1" dirty="0">
                <a:solidFill>
                  <a:schemeClr val="tx2">
                    <a:lumMod val="75000"/>
                  </a:schemeClr>
                </a:solidFill>
              </a:rPr>
              <a:t>Шов </a:t>
            </a:r>
            <a:r>
              <a:rPr lang="ru-RU" b="1" dirty="0" smtClean="0">
                <a:solidFill>
                  <a:schemeClr val="tx2">
                    <a:lumMod val="75000"/>
                  </a:schemeClr>
                </a:solidFill>
              </a:rPr>
              <a:t>тамбурный— </a:t>
            </a:r>
            <a:r>
              <a:rPr lang="ru-RU" b="1" dirty="0">
                <a:solidFill>
                  <a:schemeClr val="tx2">
                    <a:lumMod val="75000"/>
                  </a:schemeClr>
                </a:solidFill>
              </a:rPr>
              <a:t>глухой односторонний шов. </a:t>
            </a:r>
            <a:r>
              <a:rPr lang="ru-RU" b="1" dirty="0" smtClean="0">
                <a:solidFill>
                  <a:schemeClr val="tx2">
                    <a:lumMod val="75000"/>
                  </a:schemeClr>
                </a:solidFill>
              </a:rPr>
              <a:t>Напоминает цепочку</a:t>
            </a:r>
            <a:r>
              <a:rPr lang="ru-RU" b="1" dirty="0">
                <a:solidFill>
                  <a:schemeClr val="tx2">
                    <a:lumMod val="75000"/>
                  </a:schemeClr>
                </a:solidFill>
              </a:rPr>
              <a:t>, связанную крючком на лицевой стороне; и строчку — на </a:t>
            </a:r>
            <a:r>
              <a:rPr lang="ru-RU" b="1" dirty="0" smtClean="0">
                <a:solidFill>
                  <a:schemeClr val="tx2">
                    <a:lumMod val="75000"/>
                  </a:schemeClr>
                </a:solidFill>
              </a:rPr>
              <a:t>изнанке</a:t>
            </a:r>
            <a:endParaRPr lang="ru-RU" b="1" dirty="0">
              <a:solidFill>
                <a:schemeClr val="tx2">
                  <a:lumMod val="75000"/>
                </a:schemeClr>
              </a:solidFill>
            </a:endParaRPr>
          </a:p>
          <a:p>
            <a:pPr marL="0" indent="0" algn="just">
              <a:buNone/>
            </a:pPr>
            <a:endParaRPr lang="ru-RU" b="1" dirty="0">
              <a:solidFill>
                <a:schemeClr val="tx2">
                  <a:lumMod val="75000"/>
                </a:schemeClr>
              </a:solidFill>
            </a:endParaRPr>
          </a:p>
          <a:p>
            <a:pPr marL="0" indent="0" algn="just">
              <a:buNone/>
            </a:pPr>
            <a:r>
              <a:rPr lang="ru-RU" b="1" dirty="0">
                <a:solidFill>
                  <a:schemeClr val="tx2">
                    <a:lumMod val="75000"/>
                  </a:schemeClr>
                </a:solidFill>
              </a:rPr>
              <a:t>Выполнив 4—5 петель из одной точки, получаем цветок. А если петли расположить по кругу и серединку заполнить стежками,— вышита ромашка. Если петли сгруппировать и соединить стебельком, получается веточка и колосок. </a:t>
            </a:r>
          </a:p>
        </p:txBody>
      </p:sp>
    </p:spTree>
    <p:extLst>
      <p:ext uri="{BB962C8B-B14F-4D97-AF65-F5344CB8AC3E}">
        <p14:creationId xmlns:p14="http://schemas.microsoft.com/office/powerpoint/2010/main" val="192984306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2000"/>
                                        <p:tgtEl>
                                          <p:spTgt spid="9"/>
                                        </p:tgtEl>
                                      </p:cBhvr>
                                    </p:animEffect>
                                  </p:childTnLst>
                                </p:cTn>
                              </p:par>
                            </p:childTnLst>
                          </p:cTn>
                        </p:par>
                        <p:par>
                          <p:cTn id="8" fill="hold">
                            <p:stCondLst>
                              <p:cond delay="2000"/>
                            </p:stCondLst>
                            <p:childTnLst>
                              <p:par>
                                <p:cTn id="9" presetID="22" presetClass="entr" presetSubtype="1" fill="hold" nodeType="afterEffect">
                                  <p:stCondLst>
                                    <p:cond delay="0"/>
                                  </p:stCondLst>
                                  <p:childTnLst>
                                    <p:set>
                                      <p:cBhvr>
                                        <p:cTn id="10" dur="1" fill="hold">
                                          <p:stCondLst>
                                            <p:cond delay="0"/>
                                          </p:stCondLst>
                                        </p:cTn>
                                        <p:tgtEl>
                                          <p:spTgt spid="11">
                                            <p:txEl>
                                              <p:pRg st="0" end="0"/>
                                            </p:txEl>
                                          </p:spTgt>
                                        </p:tgtEl>
                                        <p:attrNameLst>
                                          <p:attrName>style.visibility</p:attrName>
                                        </p:attrNameLst>
                                      </p:cBhvr>
                                      <p:to>
                                        <p:strVal val="visible"/>
                                      </p:to>
                                    </p:set>
                                    <p:animEffect transition="in" filter="wipe(up)">
                                      <p:cBhvr>
                                        <p:cTn id="11" dur="2000"/>
                                        <p:tgtEl>
                                          <p:spTgt spid="11">
                                            <p:txEl>
                                              <p:pRg st="0" end="0"/>
                                            </p:txEl>
                                          </p:spTgt>
                                        </p:tgtEl>
                                      </p:cBhvr>
                                    </p:animEffect>
                                  </p:childTnLst>
                                </p:cTn>
                              </p:par>
                              <p:par>
                                <p:cTn id="12" presetID="6" presetClass="entr" presetSubtype="32" fill="hold" nodeType="withEffect">
                                  <p:stCondLst>
                                    <p:cond delay="1000"/>
                                  </p:stCondLst>
                                  <p:childTnLst>
                                    <p:set>
                                      <p:cBhvr>
                                        <p:cTn id="13" dur="1" fill="hold">
                                          <p:stCondLst>
                                            <p:cond delay="0"/>
                                          </p:stCondLst>
                                        </p:cTn>
                                        <p:tgtEl>
                                          <p:spTgt spid="2050"/>
                                        </p:tgtEl>
                                        <p:attrNameLst>
                                          <p:attrName>style.visibility</p:attrName>
                                        </p:attrNameLst>
                                      </p:cBhvr>
                                      <p:to>
                                        <p:strVal val="visible"/>
                                      </p:to>
                                    </p:set>
                                    <p:animEffect transition="in" filter="circle(out)">
                                      <p:cBhvr>
                                        <p:cTn id="14" dur="2000"/>
                                        <p:tgtEl>
                                          <p:spTgt spid="2050"/>
                                        </p:tgtEl>
                                      </p:cBhvr>
                                    </p:animEffect>
                                  </p:childTnLst>
                                </p:cTn>
                              </p:par>
                            </p:childTnLst>
                          </p:cTn>
                        </p:par>
                        <p:par>
                          <p:cTn id="15" fill="hold">
                            <p:stCondLst>
                              <p:cond delay="5000"/>
                            </p:stCondLst>
                            <p:childTnLst>
                              <p:par>
                                <p:cTn id="16" presetID="22" presetClass="entr" presetSubtype="1" fill="hold" nodeType="afterEffect">
                                  <p:stCondLst>
                                    <p:cond delay="0"/>
                                  </p:stCondLst>
                                  <p:childTnLst>
                                    <p:set>
                                      <p:cBhvr>
                                        <p:cTn id="17" dur="1" fill="hold">
                                          <p:stCondLst>
                                            <p:cond delay="0"/>
                                          </p:stCondLst>
                                        </p:cTn>
                                        <p:tgtEl>
                                          <p:spTgt spid="11">
                                            <p:txEl>
                                              <p:pRg st="2" end="2"/>
                                            </p:txEl>
                                          </p:spTgt>
                                        </p:tgtEl>
                                        <p:attrNameLst>
                                          <p:attrName>style.visibility</p:attrName>
                                        </p:attrNameLst>
                                      </p:cBhvr>
                                      <p:to>
                                        <p:strVal val="visible"/>
                                      </p:to>
                                    </p:set>
                                    <p:animEffect transition="in" filter="wipe(up)">
                                      <p:cBhvr>
                                        <p:cTn id="18" dur="2000"/>
                                        <p:tgtEl>
                                          <p:spTgt spid="11">
                                            <p:txEl>
                                              <p:pRg st="2" end="2"/>
                                            </p:txEl>
                                          </p:spTgt>
                                        </p:tgtEl>
                                      </p:cBhvr>
                                    </p:animEffect>
                                  </p:childTnLst>
                                </p:cTn>
                              </p:par>
                              <p:par>
                                <p:cTn id="19" presetID="6" presetClass="entr" presetSubtype="32" fill="hold" nodeType="withEffect">
                                  <p:stCondLst>
                                    <p:cond delay="500"/>
                                  </p:stCondLst>
                                  <p:childTnLst>
                                    <p:set>
                                      <p:cBhvr>
                                        <p:cTn id="20" dur="1" fill="hold">
                                          <p:stCondLst>
                                            <p:cond delay="0"/>
                                          </p:stCondLst>
                                        </p:cTn>
                                        <p:tgtEl>
                                          <p:spTgt spid="2052"/>
                                        </p:tgtEl>
                                        <p:attrNameLst>
                                          <p:attrName>style.visibility</p:attrName>
                                        </p:attrNameLst>
                                      </p:cBhvr>
                                      <p:to>
                                        <p:strVal val="visible"/>
                                      </p:to>
                                    </p:set>
                                    <p:animEffect transition="in" filter="circle(out)">
                                      <p:cBhvr>
                                        <p:cTn id="21" dur="2000"/>
                                        <p:tgtEl>
                                          <p:spTgt spid="20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067943" y="836712"/>
            <a:ext cx="4699493" cy="5760640"/>
          </a:xfrm>
        </p:spPr>
        <p:txBody>
          <a:bodyPr>
            <a:normAutofit fontScale="85000" lnSpcReduction="20000"/>
          </a:bodyPr>
          <a:lstStyle/>
          <a:p>
            <a:pPr marL="0" indent="0" algn="just">
              <a:buNone/>
            </a:pPr>
            <a:r>
              <a:rPr lang="ru-RU" b="1" dirty="0">
                <a:solidFill>
                  <a:schemeClr val="tx2">
                    <a:lumMod val="75000"/>
                  </a:schemeClr>
                </a:solidFill>
              </a:rPr>
              <a:t>Шов «петля </a:t>
            </a:r>
            <a:r>
              <a:rPr lang="ru-RU" b="1" dirty="0" err="1">
                <a:solidFill>
                  <a:schemeClr val="tx2">
                    <a:lumMod val="75000"/>
                  </a:schemeClr>
                </a:solidFill>
              </a:rPr>
              <a:t>вприкреп</a:t>
            </a:r>
            <a:r>
              <a:rPr lang="ru-RU" b="1" dirty="0">
                <a:solidFill>
                  <a:schemeClr val="tx2">
                    <a:lumMod val="75000"/>
                  </a:schemeClr>
                </a:solidFill>
              </a:rPr>
              <a:t>» </a:t>
            </a:r>
            <a:r>
              <a:rPr lang="ru-RU" b="1" dirty="0" smtClean="0">
                <a:solidFill>
                  <a:schemeClr val="tx2">
                    <a:lumMod val="75000"/>
                  </a:schemeClr>
                </a:solidFill>
              </a:rPr>
              <a:t>состоит </a:t>
            </a:r>
            <a:r>
              <a:rPr lang="ru-RU" b="1" dirty="0">
                <a:solidFill>
                  <a:schemeClr val="tx2">
                    <a:lumMod val="75000"/>
                  </a:schemeClr>
                </a:solidFill>
              </a:rPr>
              <a:t>из ряда изолированных петель, расположенных по узору. </a:t>
            </a:r>
          </a:p>
          <a:p>
            <a:pPr algn="just"/>
            <a:endParaRPr lang="ru-RU" b="1" dirty="0" smtClean="0">
              <a:solidFill>
                <a:schemeClr val="tx2">
                  <a:lumMod val="75000"/>
                </a:schemeClr>
              </a:solidFill>
            </a:endParaRPr>
          </a:p>
          <a:p>
            <a:pPr algn="just"/>
            <a:endParaRPr lang="ru-RU" b="1" dirty="0">
              <a:solidFill>
                <a:schemeClr val="tx2">
                  <a:lumMod val="75000"/>
                </a:schemeClr>
              </a:solidFill>
            </a:endParaRPr>
          </a:p>
          <a:p>
            <a:pPr marL="0" indent="0" algn="just">
              <a:buNone/>
            </a:pPr>
            <a:r>
              <a:rPr lang="ru-RU" b="1" dirty="0">
                <a:solidFill>
                  <a:schemeClr val="tx2">
                    <a:lumMod val="75000"/>
                  </a:schemeClr>
                </a:solidFill>
              </a:rPr>
              <a:t>Множество узоров можно подучить из тамбурной петли, придавая ей различные положения. Можно закрепить петлю коротким или длинным стежком, внутри больших петель сделать петли поменьше, закрепить верх петли двумя </a:t>
            </a:r>
            <a:r>
              <a:rPr lang="ru-RU" b="1" dirty="0" err="1" smtClean="0">
                <a:solidFill>
                  <a:schemeClr val="tx2">
                    <a:lumMod val="75000"/>
                  </a:schemeClr>
                </a:solidFill>
              </a:rPr>
              <a:t>прикрепами</a:t>
            </a:r>
            <a:r>
              <a:rPr lang="ru-RU" b="1" dirty="0" smtClean="0">
                <a:solidFill>
                  <a:schemeClr val="tx2">
                    <a:lumMod val="75000"/>
                  </a:schemeClr>
                </a:solidFill>
              </a:rPr>
              <a:t>.</a:t>
            </a:r>
            <a:endParaRPr lang="ru-RU" b="1" dirty="0">
              <a:solidFill>
                <a:schemeClr val="tx2">
                  <a:lumMod val="75000"/>
                </a:schemeClr>
              </a:solidFill>
            </a:endParaRPr>
          </a:p>
        </p:txBody>
      </p:sp>
      <p:sp>
        <p:nvSpPr>
          <p:cNvPr id="4" name="Прямоугольник 3"/>
          <p:cNvSpPr/>
          <p:nvPr/>
        </p:nvSpPr>
        <p:spPr>
          <a:xfrm>
            <a:off x="4067944" y="190381"/>
            <a:ext cx="4699493" cy="646331"/>
          </a:xfrm>
          <a:prstGeom prst="rect">
            <a:avLst/>
          </a:prstGeom>
          <a:noFill/>
        </p:spPr>
        <p:txBody>
          <a:bodyPr wrap="none" lIns="91440" tIns="45720" rIns="91440" bIns="45720">
            <a:spAutoFit/>
          </a:bodyPr>
          <a:lstStyle/>
          <a:p>
            <a:pPr algn="ctr"/>
            <a:r>
              <a:rPr lang="ru-RU" sz="360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Шов </a:t>
            </a:r>
            <a:r>
              <a:rPr lang="ru-RU" sz="3600" dirty="0">
                <a:ln w="18415" cmpd="sng">
                  <a:solidFill>
                    <a:srgbClr val="FFFFFF"/>
                  </a:solidFill>
                  <a:prstDash val="solid"/>
                </a:ln>
                <a:solidFill>
                  <a:srgbClr val="FFFFFF"/>
                </a:solidFill>
                <a:effectLst>
                  <a:outerShdw blurRad="63500" dir="3600000" algn="tl" rotWithShape="0">
                    <a:srgbClr val="000000">
                      <a:alpha val="70000"/>
                    </a:srgbClr>
                  </a:outerShdw>
                </a:effectLst>
              </a:rPr>
              <a:t>«петля </a:t>
            </a:r>
            <a:r>
              <a:rPr lang="ru-RU" sz="3600" dirty="0" err="1">
                <a:ln w="18415" cmpd="sng">
                  <a:solidFill>
                    <a:srgbClr val="FFFFFF"/>
                  </a:solidFill>
                  <a:prstDash val="solid"/>
                </a:ln>
                <a:solidFill>
                  <a:srgbClr val="FFFFFF"/>
                </a:solidFill>
                <a:effectLst>
                  <a:outerShdw blurRad="63500" dir="3600000" algn="tl" rotWithShape="0">
                    <a:srgbClr val="000000">
                      <a:alpha val="70000"/>
                    </a:srgbClr>
                  </a:outerShdw>
                </a:effectLst>
              </a:rPr>
              <a:t>вприкреп</a:t>
            </a:r>
            <a:r>
              <a:rPr lang="ru-RU" sz="3600" dirty="0">
                <a:ln w="18415" cmpd="sng">
                  <a:solidFill>
                    <a:srgbClr val="FFFFFF"/>
                  </a:solidFill>
                  <a:prstDash val="solid"/>
                </a:ln>
                <a:solidFill>
                  <a:srgbClr val="FFFFFF"/>
                </a:solidFill>
                <a:effectLst>
                  <a:outerShdw blurRad="63500" dir="3600000" algn="tl" rotWithShape="0">
                    <a:srgbClr val="000000">
                      <a:alpha val="70000"/>
                    </a:srgbClr>
                  </a:outerShdw>
                </a:effectLst>
              </a:rPr>
              <a:t>»</a:t>
            </a:r>
            <a:endParaRPr lang="ru-RU" sz="360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5400000">
            <a:off x="1253164" y="176812"/>
            <a:ext cx="1724691" cy="3044492"/>
          </a:xfrm>
          <a:prstGeom prst="rect">
            <a:avLst/>
          </a:prstGeom>
          <a:noFill/>
          <a:ln w="25400">
            <a:solidFill>
              <a:schemeClr val="bg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3264" y="2849634"/>
            <a:ext cx="3062788" cy="3531693"/>
          </a:xfrm>
          <a:prstGeom prst="rect">
            <a:avLst/>
          </a:prstGeom>
          <a:noFill/>
          <a:ln w="25400">
            <a:solidFill>
              <a:schemeClr val="bg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9483080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2000"/>
                                        <p:tgtEl>
                                          <p:spTgt spid="4"/>
                                        </p:tgtEl>
                                      </p:cBhvr>
                                    </p:animEffect>
                                  </p:childTnLst>
                                </p:cTn>
                              </p:par>
                            </p:childTnLst>
                          </p:cTn>
                        </p:par>
                        <p:par>
                          <p:cTn id="8" fill="hold">
                            <p:stCondLst>
                              <p:cond delay="2000"/>
                            </p:stCondLst>
                            <p:childTnLst>
                              <p:par>
                                <p:cTn id="9" presetID="22" presetClass="entr" presetSubtype="1" fill="hold" nodeType="after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Effect transition="in" filter="wipe(up)">
                                      <p:cBhvr>
                                        <p:cTn id="11" dur="2000"/>
                                        <p:tgtEl>
                                          <p:spTgt spid="3">
                                            <p:txEl>
                                              <p:pRg st="0" end="0"/>
                                            </p:txEl>
                                          </p:spTgt>
                                        </p:tgtEl>
                                      </p:cBhvr>
                                    </p:animEffect>
                                  </p:childTnLst>
                                </p:cTn>
                              </p:par>
                              <p:par>
                                <p:cTn id="12" presetID="6" presetClass="entr" presetSubtype="32" fill="hold" nodeType="withEffect">
                                  <p:stCondLst>
                                    <p:cond delay="0"/>
                                  </p:stCondLst>
                                  <p:childTnLst>
                                    <p:set>
                                      <p:cBhvr>
                                        <p:cTn id="13" dur="1" fill="hold">
                                          <p:stCondLst>
                                            <p:cond delay="0"/>
                                          </p:stCondLst>
                                        </p:cTn>
                                        <p:tgtEl>
                                          <p:spTgt spid="3074"/>
                                        </p:tgtEl>
                                        <p:attrNameLst>
                                          <p:attrName>style.visibility</p:attrName>
                                        </p:attrNameLst>
                                      </p:cBhvr>
                                      <p:to>
                                        <p:strVal val="visible"/>
                                      </p:to>
                                    </p:set>
                                    <p:animEffect transition="in" filter="circle(out)">
                                      <p:cBhvr>
                                        <p:cTn id="14" dur="2000"/>
                                        <p:tgtEl>
                                          <p:spTgt spid="3074"/>
                                        </p:tgtEl>
                                      </p:cBhvr>
                                    </p:animEffect>
                                  </p:childTnLst>
                                </p:cTn>
                              </p:par>
                            </p:childTnLst>
                          </p:cTn>
                        </p:par>
                        <p:par>
                          <p:cTn id="15" fill="hold">
                            <p:stCondLst>
                              <p:cond delay="4000"/>
                            </p:stCondLst>
                            <p:childTnLst>
                              <p:par>
                                <p:cTn id="16" presetID="22" presetClass="entr" presetSubtype="1" fill="hold" nodeType="after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wipe(up)">
                                      <p:cBhvr>
                                        <p:cTn id="18" dur="2000"/>
                                        <p:tgtEl>
                                          <p:spTgt spid="3">
                                            <p:txEl>
                                              <p:pRg st="3" end="3"/>
                                            </p:txEl>
                                          </p:spTgt>
                                        </p:tgtEl>
                                      </p:cBhvr>
                                    </p:animEffect>
                                  </p:childTnLst>
                                </p:cTn>
                              </p:par>
                              <p:par>
                                <p:cTn id="19" presetID="6" presetClass="entr" presetSubtype="32" fill="hold" nodeType="withEffect">
                                  <p:stCondLst>
                                    <p:cond delay="0"/>
                                  </p:stCondLst>
                                  <p:childTnLst>
                                    <p:set>
                                      <p:cBhvr>
                                        <p:cTn id="20" dur="1" fill="hold">
                                          <p:stCondLst>
                                            <p:cond delay="0"/>
                                          </p:stCondLst>
                                        </p:cTn>
                                        <p:tgtEl>
                                          <p:spTgt spid="3076"/>
                                        </p:tgtEl>
                                        <p:attrNameLst>
                                          <p:attrName>style.visibility</p:attrName>
                                        </p:attrNameLst>
                                      </p:cBhvr>
                                      <p:to>
                                        <p:strVal val="visible"/>
                                      </p:to>
                                    </p:set>
                                    <p:animEffect transition="in" filter="circle(out)">
                                      <p:cBhvr>
                                        <p:cTn id="21" dur="2000"/>
                                        <p:tgtEl>
                                          <p:spTgt spid="30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3594111" y="632335"/>
            <a:ext cx="4890996" cy="6079915"/>
          </a:xfrm>
        </p:spPr>
        <p:txBody>
          <a:bodyPr>
            <a:normAutofit fontScale="70000" lnSpcReduction="20000"/>
          </a:bodyPr>
          <a:lstStyle/>
          <a:p>
            <a:pPr algn="just"/>
            <a:endParaRPr lang="ru-RU" b="1" dirty="0">
              <a:solidFill>
                <a:schemeClr val="tx2">
                  <a:lumMod val="75000"/>
                </a:schemeClr>
              </a:solidFill>
            </a:endParaRPr>
          </a:p>
          <a:p>
            <a:pPr marL="0" indent="0" algn="just">
              <a:buNone/>
            </a:pPr>
            <a:r>
              <a:rPr lang="ru-RU" b="1" dirty="0" smtClean="0">
                <a:solidFill>
                  <a:schemeClr val="tx2">
                    <a:lumMod val="75000"/>
                  </a:schemeClr>
                </a:solidFill>
              </a:rPr>
              <a:t>Стебельчатым </a:t>
            </a:r>
            <a:r>
              <a:rPr lang="ru-RU" b="1" dirty="0">
                <a:solidFill>
                  <a:schemeClr val="tx2">
                    <a:lumMod val="75000"/>
                  </a:schemeClr>
                </a:solidFill>
              </a:rPr>
              <a:t>швом в растительных орнаментах вышивают стебельки цветов, листьев, бутонов. Этим швом можно вышить полностью узор или обшить контур детали, уже выполненный другими швами</a:t>
            </a:r>
            <a:r>
              <a:rPr lang="ru-RU" b="1" dirty="0" smtClean="0">
                <a:solidFill>
                  <a:schemeClr val="tx2">
                    <a:lumMod val="75000"/>
                  </a:schemeClr>
                </a:solidFill>
              </a:rPr>
              <a:t>.</a:t>
            </a:r>
          </a:p>
          <a:p>
            <a:pPr marL="0" indent="0" algn="just">
              <a:buNone/>
            </a:pPr>
            <a:endParaRPr lang="ru-RU" b="1" dirty="0" smtClean="0">
              <a:solidFill>
                <a:schemeClr val="tx2">
                  <a:lumMod val="75000"/>
                </a:schemeClr>
              </a:solidFill>
            </a:endParaRPr>
          </a:p>
          <a:p>
            <a:pPr marL="0" indent="0" algn="just">
              <a:buNone/>
            </a:pPr>
            <a:endParaRPr lang="ru-RU" b="1" dirty="0">
              <a:solidFill>
                <a:schemeClr val="tx2">
                  <a:lumMod val="75000"/>
                </a:schemeClr>
              </a:solidFill>
            </a:endParaRPr>
          </a:p>
          <a:p>
            <a:pPr marL="0" indent="0" algn="just">
              <a:buNone/>
            </a:pPr>
            <a:endParaRPr lang="ru-RU" b="1" dirty="0" smtClean="0">
              <a:solidFill>
                <a:schemeClr val="tx2">
                  <a:lumMod val="75000"/>
                </a:schemeClr>
              </a:solidFill>
            </a:endParaRPr>
          </a:p>
          <a:p>
            <a:pPr marL="0" indent="0" algn="just">
              <a:buNone/>
            </a:pPr>
            <a:r>
              <a:rPr lang="ru-RU" b="1" dirty="0">
                <a:solidFill>
                  <a:schemeClr val="tx2">
                    <a:lumMod val="75000"/>
                  </a:schemeClr>
                </a:solidFill>
              </a:rPr>
              <a:t>Важно: Вышивая стебельчатым швом, надо следить, чтобы рабочая нить на протяжении вышивания всего образца или узора находилась все время снизу или все время сверху от линии вышивки. Нельзя направлять рабочую нить то вниз, то вверх, потому что потеряется стебельчатый вид шва.</a:t>
            </a:r>
          </a:p>
          <a:p>
            <a:endParaRPr lang="ru-RU" dirty="0">
              <a:solidFill>
                <a:schemeClr val="bg1"/>
              </a:solidFill>
            </a:endParaRPr>
          </a:p>
        </p:txBody>
      </p:sp>
      <p:sp>
        <p:nvSpPr>
          <p:cNvPr id="4" name="Прямоугольник 3"/>
          <p:cNvSpPr/>
          <p:nvPr/>
        </p:nvSpPr>
        <p:spPr>
          <a:xfrm>
            <a:off x="3571461" y="102627"/>
            <a:ext cx="3834448" cy="646331"/>
          </a:xfrm>
          <a:prstGeom prst="rect">
            <a:avLst/>
          </a:prstGeom>
          <a:noFill/>
        </p:spPr>
        <p:txBody>
          <a:bodyPr wrap="none" lIns="91440" tIns="45720" rIns="91440" bIns="45720">
            <a:spAutoFit/>
          </a:bodyPr>
          <a:lstStyle/>
          <a:p>
            <a:pPr algn="ctr"/>
            <a:r>
              <a:rPr lang="ru-RU" sz="3600" cap="none" spc="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Стебельчатый шов</a:t>
            </a:r>
            <a:endParaRPr lang="ru-RU" sz="3600" cap="none" spc="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747121"/>
            <a:ext cx="2793141" cy="2151942"/>
          </a:xfrm>
          <a:prstGeom prst="rect">
            <a:avLst/>
          </a:prstGeom>
          <a:noFill/>
          <a:ln w="25400">
            <a:solidFill>
              <a:schemeClr val="bg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69186" y="3448743"/>
            <a:ext cx="3715298" cy="2811715"/>
          </a:xfrm>
          <a:prstGeom prst="rect">
            <a:avLst/>
          </a:prstGeom>
          <a:noFill/>
          <a:ln w="25400">
            <a:solidFill>
              <a:schemeClr val="bg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8003574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up)">
                                      <p:cBhvr>
                                        <p:cTn id="12" dur="2000"/>
                                        <p:tgtEl>
                                          <p:spTgt spid="3">
                                            <p:txEl>
                                              <p:pRg st="1" end="1"/>
                                            </p:txEl>
                                          </p:spTgt>
                                        </p:tgtEl>
                                      </p:cBhvr>
                                    </p:animEffect>
                                  </p:childTnLst>
                                </p:cTn>
                              </p:par>
                              <p:par>
                                <p:cTn id="13" presetID="6" presetClass="entr" presetSubtype="32" fill="hold" nodeType="withEffect">
                                  <p:stCondLst>
                                    <p:cond delay="1000"/>
                                  </p:stCondLst>
                                  <p:childTnLst>
                                    <p:set>
                                      <p:cBhvr>
                                        <p:cTn id="14" dur="1" fill="hold">
                                          <p:stCondLst>
                                            <p:cond delay="0"/>
                                          </p:stCondLst>
                                        </p:cTn>
                                        <p:tgtEl>
                                          <p:spTgt spid="6146"/>
                                        </p:tgtEl>
                                        <p:attrNameLst>
                                          <p:attrName>style.visibility</p:attrName>
                                        </p:attrNameLst>
                                      </p:cBhvr>
                                      <p:to>
                                        <p:strVal val="visible"/>
                                      </p:to>
                                    </p:set>
                                    <p:animEffect transition="in" filter="circle(out)">
                                      <p:cBhvr>
                                        <p:cTn id="15" dur="2000"/>
                                        <p:tgtEl>
                                          <p:spTgt spid="6146"/>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nodeType="clickEffect">
                                  <p:stCondLst>
                                    <p:cond delay="0"/>
                                  </p:stCondLst>
                                  <p:childTnLst>
                                    <p:set>
                                      <p:cBhvr>
                                        <p:cTn id="19" dur="1" fill="hold">
                                          <p:stCondLst>
                                            <p:cond delay="0"/>
                                          </p:stCondLst>
                                        </p:cTn>
                                        <p:tgtEl>
                                          <p:spTgt spid="3">
                                            <p:txEl>
                                              <p:pRg st="5" end="5"/>
                                            </p:txEl>
                                          </p:spTgt>
                                        </p:tgtEl>
                                        <p:attrNameLst>
                                          <p:attrName>style.visibility</p:attrName>
                                        </p:attrNameLst>
                                      </p:cBhvr>
                                      <p:to>
                                        <p:strVal val="visible"/>
                                      </p:to>
                                    </p:set>
                                    <p:animEffect transition="in" filter="wipe(up)">
                                      <p:cBhvr>
                                        <p:cTn id="20" dur="2000"/>
                                        <p:tgtEl>
                                          <p:spTgt spid="3">
                                            <p:txEl>
                                              <p:pRg st="5" end="5"/>
                                            </p:txEl>
                                          </p:spTgt>
                                        </p:tgtEl>
                                      </p:cBhvr>
                                    </p:animEffect>
                                  </p:childTnLst>
                                </p:cTn>
                              </p:par>
                              <p:par>
                                <p:cTn id="21" presetID="6" presetClass="entr" presetSubtype="32" fill="hold" nodeType="withEffect">
                                  <p:stCondLst>
                                    <p:cond delay="1000"/>
                                  </p:stCondLst>
                                  <p:childTnLst>
                                    <p:set>
                                      <p:cBhvr>
                                        <p:cTn id="22" dur="1" fill="hold">
                                          <p:stCondLst>
                                            <p:cond delay="0"/>
                                          </p:stCondLst>
                                        </p:cTn>
                                        <p:tgtEl>
                                          <p:spTgt spid="6149"/>
                                        </p:tgtEl>
                                        <p:attrNameLst>
                                          <p:attrName>style.visibility</p:attrName>
                                        </p:attrNameLst>
                                      </p:cBhvr>
                                      <p:to>
                                        <p:strVal val="visible"/>
                                      </p:to>
                                    </p:set>
                                    <p:animEffect transition="in" filter="circle(out)">
                                      <p:cBhvr>
                                        <p:cTn id="23" dur="2000"/>
                                        <p:tgtEl>
                                          <p:spTgt spid="61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194</TotalTime>
  <Words>487</Words>
  <Application>Microsoft Office PowerPoint</Application>
  <PresentationFormat>Экран (4:3)</PresentationFormat>
  <Paragraphs>43</Paragraphs>
  <Slides>10</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10</vt:i4>
      </vt:variant>
    </vt:vector>
  </HeadingPairs>
  <TitlesOfParts>
    <vt:vector size="11" baseType="lpstr">
      <vt:lpstr>Тема Office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Ольга</dc:creator>
  <cp:lastModifiedBy>Родители</cp:lastModifiedBy>
  <cp:revision>21</cp:revision>
  <dcterms:created xsi:type="dcterms:W3CDTF">2013-02-09T12:50:05Z</dcterms:created>
  <dcterms:modified xsi:type="dcterms:W3CDTF">2013-02-10T14:10:22Z</dcterms:modified>
</cp:coreProperties>
</file>