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6" r:id="rId21"/>
    <p:sldId id="277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70D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226" autoAdjust="0"/>
    <p:restoredTop sz="94660"/>
  </p:normalViewPr>
  <p:slideViewPr>
    <p:cSldViewPr>
      <p:cViewPr varScale="1">
        <p:scale>
          <a:sx n="69" d="100"/>
          <a:sy n="69" d="100"/>
        </p:scale>
        <p:origin x="-147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6274-C556-4386-B0C1-DF3813409E31}" type="datetimeFigureOut">
              <a:rPr lang="ru-RU" smtClean="0"/>
              <a:pPr/>
              <a:t>06.06.2012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D9735-449E-4758-8DBD-CACD4EFE0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6274-C556-4386-B0C1-DF3813409E31}" type="datetimeFigureOut">
              <a:rPr lang="ru-RU" smtClean="0"/>
              <a:pPr/>
              <a:t>06.06.2012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D9735-449E-4758-8DBD-CACD4EFE0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6274-C556-4386-B0C1-DF3813409E31}" type="datetimeFigureOut">
              <a:rPr lang="ru-RU" smtClean="0"/>
              <a:pPr/>
              <a:t>06.06.2012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D9735-449E-4758-8DBD-CACD4EFE0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6274-C556-4386-B0C1-DF3813409E31}" type="datetimeFigureOut">
              <a:rPr lang="ru-RU" smtClean="0"/>
              <a:pPr/>
              <a:t>06.06.2012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D9735-449E-4758-8DBD-CACD4EFE0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6274-C556-4386-B0C1-DF3813409E31}" type="datetimeFigureOut">
              <a:rPr lang="ru-RU" smtClean="0"/>
              <a:pPr/>
              <a:t>06.06.2012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D9735-449E-4758-8DBD-CACD4EFE0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6274-C556-4386-B0C1-DF3813409E31}" type="datetimeFigureOut">
              <a:rPr lang="ru-RU" smtClean="0"/>
              <a:pPr/>
              <a:t>06.06.2012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D9735-449E-4758-8DBD-CACD4EFE0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6274-C556-4386-B0C1-DF3813409E31}" type="datetimeFigureOut">
              <a:rPr lang="ru-RU" smtClean="0"/>
              <a:pPr/>
              <a:t>06.06.2012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D9735-449E-4758-8DBD-CACD4EFE0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6274-C556-4386-B0C1-DF3813409E31}" type="datetimeFigureOut">
              <a:rPr lang="ru-RU" smtClean="0"/>
              <a:pPr/>
              <a:t>06.06.2012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D9735-449E-4758-8DBD-CACD4EFE0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6274-C556-4386-B0C1-DF3813409E31}" type="datetimeFigureOut">
              <a:rPr lang="ru-RU" smtClean="0"/>
              <a:pPr/>
              <a:t>06.06.2012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D9735-449E-4758-8DBD-CACD4EFE0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6274-C556-4386-B0C1-DF3813409E31}" type="datetimeFigureOut">
              <a:rPr lang="ru-RU" smtClean="0"/>
              <a:pPr/>
              <a:t>06.06.2012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D9735-449E-4758-8DBD-CACD4EFE0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76274-C556-4386-B0C1-DF3813409E31}" type="datetimeFigureOut">
              <a:rPr lang="ru-RU" smtClean="0"/>
              <a:pPr/>
              <a:t>06.06.2012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7D9735-449E-4758-8DBD-CACD4EFE0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76274-C556-4386-B0C1-DF3813409E31}" type="datetimeFigureOut">
              <a:rPr lang="ru-RU" smtClean="0"/>
              <a:pPr/>
              <a:t>06.06.2012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7D9735-449E-4758-8DBD-CACD4EFE04C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85852" y="142852"/>
            <a:ext cx="61436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Проект</a:t>
            </a:r>
            <a:endParaRPr lang="ru-RU" sz="4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2844" y="1000108"/>
            <a:ext cx="8358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Создание сказки на тему: « Маленькие служащие»</a:t>
            </a:r>
            <a:endParaRPr lang="ru-RU" sz="28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1571612"/>
            <a:ext cx="807249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Цель проекта: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систематизация и обобщение знаний по теме «Служебные части речи». Знать теоретические особенности служебных частей речи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 уметь использовать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составлении разного вида </a:t>
            </a:r>
            <a:r>
              <a:rPr lang="ru-RU" sz="2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текста.</a:t>
            </a:r>
            <a:endParaRPr lang="ru-RU" sz="2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28992" y="6150114"/>
            <a:ext cx="592932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Работу выполнили: </a:t>
            </a:r>
            <a:r>
              <a:rPr lang="ru-RU" sz="20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Заволодько</a:t>
            </a:r>
            <a:r>
              <a:rPr 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Александра и Хакимова Арина. СОШ №4. 7 «В» класс.</a:t>
            </a:r>
            <a:endParaRPr 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857356" y="3214686"/>
            <a:ext cx="1357322" cy="2714644"/>
            <a:chOff x="2714612" y="1000108"/>
            <a:chExt cx="1357322" cy="2714644"/>
          </a:xfrm>
        </p:grpSpPr>
        <p:cxnSp>
          <p:nvCxnSpPr>
            <p:cNvPr id="7" name="Прямая соединительная линия 6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" name="Улыбающееся лицо 8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Прямоугольник 11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0" y="3429000"/>
            <a:ext cx="1428760" cy="2643206"/>
            <a:chOff x="1928794" y="1285860"/>
            <a:chExt cx="1428760" cy="2643206"/>
          </a:xfrm>
        </p:grpSpPr>
        <p:sp>
          <p:nvSpPr>
            <p:cNvPr id="14" name="Равнобедренный треугольник 13"/>
            <p:cNvSpPr/>
            <p:nvPr/>
          </p:nvSpPr>
          <p:spPr>
            <a:xfrm>
              <a:off x="1928794" y="1928802"/>
              <a:ext cx="1428760" cy="1285884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2428860" y="2357430"/>
              <a:ext cx="142876" cy="21431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Овал 15"/>
            <p:cNvSpPr/>
            <p:nvPr/>
          </p:nvSpPr>
          <p:spPr>
            <a:xfrm>
              <a:off x="2714612" y="2357430"/>
              <a:ext cx="142876" cy="21431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олилиния 16"/>
            <p:cNvSpPr/>
            <p:nvPr/>
          </p:nvSpPr>
          <p:spPr>
            <a:xfrm>
              <a:off x="2231571" y="2841171"/>
              <a:ext cx="762000" cy="195944"/>
            </a:xfrm>
            <a:custGeom>
              <a:avLst/>
              <a:gdLst>
                <a:gd name="connsiteX0" fmla="*/ 0 w 762000"/>
                <a:gd name="connsiteY0" fmla="*/ 76200 h 195944"/>
                <a:gd name="connsiteX1" fmla="*/ 195943 w 762000"/>
                <a:gd name="connsiteY1" fmla="*/ 119743 h 195944"/>
                <a:gd name="connsiteX2" fmla="*/ 381000 w 762000"/>
                <a:gd name="connsiteY2" fmla="*/ 185058 h 195944"/>
                <a:gd name="connsiteX3" fmla="*/ 566058 w 762000"/>
                <a:gd name="connsiteY3" fmla="*/ 185058 h 195944"/>
                <a:gd name="connsiteX4" fmla="*/ 685800 w 762000"/>
                <a:gd name="connsiteY4" fmla="*/ 119743 h 195944"/>
                <a:gd name="connsiteX5" fmla="*/ 718458 w 762000"/>
                <a:gd name="connsiteY5" fmla="*/ 43543 h 195944"/>
                <a:gd name="connsiteX6" fmla="*/ 762000 w 762000"/>
                <a:gd name="connsiteY6" fmla="*/ 0 h 1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195944">
                  <a:moveTo>
                    <a:pt x="0" y="76200"/>
                  </a:moveTo>
                  <a:cubicBezTo>
                    <a:pt x="66221" y="88900"/>
                    <a:pt x="132443" y="101600"/>
                    <a:pt x="195943" y="119743"/>
                  </a:cubicBezTo>
                  <a:cubicBezTo>
                    <a:pt x="259443" y="137886"/>
                    <a:pt x="319314" y="174172"/>
                    <a:pt x="381000" y="185058"/>
                  </a:cubicBezTo>
                  <a:cubicBezTo>
                    <a:pt x="442686" y="195944"/>
                    <a:pt x="515258" y="195944"/>
                    <a:pt x="566058" y="185058"/>
                  </a:cubicBezTo>
                  <a:cubicBezTo>
                    <a:pt x="616858" y="174172"/>
                    <a:pt x="660400" y="143329"/>
                    <a:pt x="685800" y="119743"/>
                  </a:cubicBezTo>
                  <a:cubicBezTo>
                    <a:pt x="711200" y="96157"/>
                    <a:pt x="705758" y="63500"/>
                    <a:pt x="718458" y="43543"/>
                  </a:cubicBezTo>
                  <a:cubicBezTo>
                    <a:pt x="731158" y="23586"/>
                    <a:pt x="746579" y="11793"/>
                    <a:pt x="762000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 rot="5400000">
              <a:off x="1714083" y="2143513"/>
              <a:ext cx="1144596" cy="79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rot="16200000" flipH="1">
              <a:off x="2536017" y="3536157"/>
              <a:ext cx="714380" cy="7143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5400000">
              <a:off x="2357025" y="2143513"/>
              <a:ext cx="1144596" cy="79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Прямоугольник 20"/>
            <p:cNvSpPr/>
            <p:nvPr/>
          </p:nvSpPr>
          <p:spPr>
            <a:xfrm>
              <a:off x="2143108" y="1285860"/>
              <a:ext cx="1000132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rgbClr val="FFFF00"/>
                  </a:solidFill>
                </a:rPr>
                <a:t>СОЮЗ</a:t>
              </a:r>
              <a:endParaRPr lang="ru-RU" b="1" i="1" u="sng" dirty="0">
                <a:solidFill>
                  <a:srgbClr val="FFFF00"/>
                </a:solidFill>
              </a:endParaRPr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 rot="5400000">
              <a:off x="2071670" y="3500438"/>
              <a:ext cx="642942" cy="7143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3" name="Группа 22"/>
          <p:cNvGrpSpPr/>
          <p:nvPr/>
        </p:nvGrpSpPr>
        <p:grpSpPr>
          <a:xfrm>
            <a:off x="3643306" y="3286124"/>
            <a:ext cx="2357454" cy="2643206"/>
            <a:chOff x="3500430" y="2571744"/>
            <a:chExt cx="2357454" cy="2643206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3500430" y="3286124"/>
              <a:ext cx="2357454" cy="1071570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3857620" y="3571876"/>
              <a:ext cx="571504" cy="285752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4714876" y="3571876"/>
              <a:ext cx="571504" cy="285752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олилиния 26"/>
            <p:cNvSpPr/>
            <p:nvPr/>
          </p:nvSpPr>
          <p:spPr>
            <a:xfrm>
              <a:off x="3940629" y="3875314"/>
              <a:ext cx="1338942" cy="310243"/>
            </a:xfrm>
            <a:custGeom>
              <a:avLst/>
              <a:gdLst>
                <a:gd name="connsiteX0" fmla="*/ 0 w 1338942"/>
                <a:gd name="connsiteY0" fmla="*/ 76200 h 310243"/>
                <a:gd name="connsiteX1" fmla="*/ 228600 w 1338942"/>
                <a:gd name="connsiteY1" fmla="*/ 217715 h 310243"/>
                <a:gd name="connsiteX2" fmla="*/ 729342 w 1338942"/>
                <a:gd name="connsiteY2" fmla="*/ 304800 h 310243"/>
                <a:gd name="connsiteX3" fmla="*/ 1219200 w 1338942"/>
                <a:gd name="connsiteY3" fmla="*/ 185057 h 310243"/>
                <a:gd name="connsiteX4" fmla="*/ 1338942 w 1338942"/>
                <a:gd name="connsiteY4" fmla="*/ 0 h 310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8942" h="310243">
                  <a:moveTo>
                    <a:pt x="0" y="76200"/>
                  </a:moveTo>
                  <a:cubicBezTo>
                    <a:pt x="53521" y="127907"/>
                    <a:pt x="107043" y="179615"/>
                    <a:pt x="228600" y="217715"/>
                  </a:cubicBezTo>
                  <a:cubicBezTo>
                    <a:pt x="350157" y="255815"/>
                    <a:pt x="564242" y="310243"/>
                    <a:pt x="729342" y="304800"/>
                  </a:cubicBezTo>
                  <a:cubicBezTo>
                    <a:pt x="894442" y="299357"/>
                    <a:pt x="1117600" y="235857"/>
                    <a:pt x="1219200" y="185057"/>
                  </a:cubicBezTo>
                  <a:cubicBezTo>
                    <a:pt x="1320800" y="134257"/>
                    <a:pt x="1324428" y="38100"/>
                    <a:pt x="1338942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 rot="5400000">
              <a:off x="3607587" y="4679165"/>
              <a:ext cx="857256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rot="16200000" flipH="1">
              <a:off x="4679157" y="4679165"/>
              <a:ext cx="857256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rot="5400000" flipH="1" flipV="1">
              <a:off x="3178959" y="3250405"/>
              <a:ext cx="1071570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rot="5400000" flipH="1" flipV="1">
              <a:off x="5037141" y="3250405"/>
              <a:ext cx="1071570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Прямоугольник 31"/>
            <p:cNvSpPr/>
            <p:nvPr/>
          </p:nvSpPr>
          <p:spPr>
            <a:xfrm>
              <a:off x="3571868" y="2571744"/>
              <a:ext cx="221457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/>
                <a:t>ЧАСТИЦА</a:t>
              </a:r>
              <a:endParaRPr lang="ru-RU" b="1" i="1" u="sng" dirty="0"/>
            </a:p>
          </p:txBody>
        </p:sp>
      </p:grpSp>
    </p:spTree>
  </p:cSld>
  <p:clrMapOvr>
    <a:masterClrMapping/>
  </p:clrMapOvr>
  <p:transition spd="slow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2786050" y="2214554"/>
            <a:ext cx="2357454" cy="2428892"/>
          </a:xfrm>
          <a:prstGeom prst="bevel">
            <a:avLst/>
          </a:prstGeom>
          <a:scene3d>
            <a:camera prst="perspectiveHeroicExtremeRightFacing"/>
            <a:lightRig rig="threePt" dir="t"/>
          </a:scene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ГЛАГОЛ</a:t>
            </a:r>
            <a:endParaRPr lang="ru-RU" sz="2400" dirty="0"/>
          </a:p>
        </p:txBody>
      </p:sp>
      <p:sp>
        <p:nvSpPr>
          <p:cNvPr id="3" name="Правильный пятиугольник 2"/>
          <p:cNvSpPr/>
          <p:nvPr/>
        </p:nvSpPr>
        <p:spPr>
          <a:xfrm>
            <a:off x="214282" y="0"/>
            <a:ext cx="2571736" cy="3000396"/>
          </a:xfrm>
          <a:prstGeom prst="pentagon">
            <a:avLst/>
          </a:prstGeom>
          <a:scene3d>
            <a:camera prst="isometricOffAxis1Right"/>
            <a:lightRig rig="threePt" dir="t"/>
          </a:scene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Деепричастие</a:t>
            </a:r>
            <a:endParaRPr lang="ru-RU" dirty="0"/>
          </a:p>
        </p:txBody>
      </p:sp>
      <p:sp>
        <p:nvSpPr>
          <p:cNvPr id="4" name="Блок-схема: память с прямым доступом 3"/>
          <p:cNvSpPr/>
          <p:nvPr/>
        </p:nvSpPr>
        <p:spPr>
          <a:xfrm>
            <a:off x="2571736" y="214290"/>
            <a:ext cx="3429024" cy="1571636"/>
          </a:xfrm>
          <a:prstGeom prst="flowChartMagneticDrum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u="sng" dirty="0" smtClean="0"/>
              <a:t>ПРИЧАСТИЕ</a:t>
            </a:r>
            <a:endParaRPr lang="ru-RU" sz="2000" b="1" i="1" u="sng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5357818" y="285728"/>
            <a:ext cx="3500462" cy="2714644"/>
            <a:chOff x="4286248" y="928670"/>
            <a:chExt cx="3500462" cy="2714644"/>
          </a:xfrm>
        </p:grpSpPr>
        <p:grpSp>
          <p:nvGrpSpPr>
            <p:cNvPr id="6" name="Группа 21"/>
            <p:cNvGrpSpPr/>
            <p:nvPr/>
          </p:nvGrpSpPr>
          <p:grpSpPr>
            <a:xfrm>
              <a:off x="4286248" y="928670"/>
              <a:ext cx="3500462" cy="2714644"/>
              <a:chOff x="5000628" y="571480"/>
              <a:chExt cx="3500462" cy="2714644"/>
            </a:xfrm>
          </p:grpSpPr>
          <p:sp>
            <p:nvSpPr>
              <p:cNvPr id="9" name="Улыбающееся лицо 8"/>
              <p:cNvSpPr/>
              <p:nvPr/>
            </p:nvSpPr>
            <p:spPr>
              <a:xfrm>
                <a:off x="5000628" y="1214422"/>
                <a:ext cx="1785950" cy="1928826"/>
              </a:xfrm>
              <a:prstGeom prst="smileyFac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  <a:scene3d>
                <a:camera prst="perspectiveHeroicExtremeLeftFacing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1 </a:t>
                </a:r>
                <a:endParaRPr lang="ru-RU" dirty="0"/>
              </a:p>
            </p:txBody>
          </p:sp>
          <p:sp>
            <p:nvSpPr>
              <p:cNvPr id="10" name="Улыбающееся лицо 9"/>
              <p:cNvSpPr/>
              <p:nvPr/>
            </p:nvSpPr>
            <p:spPr>
              <a:xfrm>
                <a:off x="6215074" y="1214422"/>
                <a:ext cx="2286016" cy="2071702"/>
              </a:xfrm>
              <a:prstGeom prst="smileyFac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  <a:scene3d>
                <a:camera prst="perspectiveHeroicExtremeLeftFacing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2</a:t>
                </a:r>
                <a:endParaRPr lang="ru-RU" dirty="0"/>
              </a:p>
            </p:txBody>
          </p:sp>
          <p:sp>
            <p:nvSpPr>
              <p:cNvPr id="11" name="Блок-схема: альтернативный процесс 10"/>
              <p:cNvSpPr/>
              <p:nvPr/>
            </p:nvSpPr>
            <p:spPr>
              <a:xfrm>
                <a:off x="5715008" y="571480"/>
                <a:ext cx="1928826" cy="928694"/>
              </a:xfrm>
              <a:prstGeom prst="flowChartAlternateProcess">
                <a:avLst/>
              </a:prstGeom>
              <a:scene3d>
                <a:camera prst="perspectiveHeroicExtremeLeftFacing"/>
                <a:lightRig rig="threePt" dir="t"/>
              </a:scene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Наречия</a:t>
                </a:r>
                <a:endParaRPr lang="ru-RU" dirty="0"/>
              </a:p>
            </p:txBody>
          </p:sp>
        </p:grpSp>
        <p:cxnSp>
          <p:nvCxnSpPr>
            <p:cNvPr id="7" name="Прямая соединительная линия 6"/>
            <p:cNvCxnSpPr/>
            <p:nvPr/>
          </p:nvCxnSpPr>
          <p:spPr>
            <a:xfrm rot="5400000" flipH="1" flipV="1">
              <a:off x="4786314" y="1214422"/>
              <a:ext cx="928694" cy="78581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16200000" flipV="1">
              <a:off x="6393669" y="1821645"/>
              <a:ext cx="1143008" cy="50006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" name="Группа 11"/>
          <p:cNvGrpSpPr/>
          <p:nvPr/>
        </p:nvGrpSpPr>
        <p:grpSpPr>
          <a:xfrm>
            <a:off x="928662" y="2571744"/>
            <a:ext cx="1714512" cy="2571768"/>
            <a:chOff x="5143504" y="857232"/>
            <a:chExt cx="1714512" cy="2571768"/>
          </a:xfrm>
          <a:scene3d>
            <a:camera prst="perspectiveContrastingRightFacing"/>
            <a:lightRig rig="threePt" dir="t"/>
          </a:scene3d>
        </p:grpSpPr>
        <p:sp>
          <p:nvSpPr>
            <p:cNvPr id="13" name="Блок-схема: ссылка на другую страницу 12"/>
            <p:cNvSpPr/>
            <p:nvPr/>
          </p:nvSpPr>
          <p:spPr>
            <a:xfrm>
              <a:off x="5143504" y="857232"/>
              <a:ext cx="1714512" cy="2571768"/>
            </a:xfrm>
            <a:prstGeom prst="flowChartOffpageConnector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/>
                <a:t>Местоимения</a:t>
              </a:r>
              <a:endParaRPr lang="ru-RU" b="1" i="1" u="sng" dirty="0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5572132" y="1214422"/>
              <a:ext cx="285752" cy="500066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6000760" y="1214422"/>
              <a:ext cx="285752" cy="500066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5551714" y="2558143"/>
              <a:ext cx="870857" cy="379186"/>
            </a:xfrm>
            <a:custGeom>
              <a:avLst/>
              <a:gdLst>
                <a:gd name="connsiteX0" fmla="*/ 0 w 870857"/>
                <a:gd name="connsiteY0" fmla="*/ 195943 h 379186"/>
                <a:gd name="connsiteX1" fmla="*/ 381000 w 870857"/>
                <a:gd name="connsiteY1" fmla="*/ 348343 h 379186"/>
                <a:gd name="connsiteX2" fmla="*/ 576943 w 870857"/>
                <a:gd name="connsiteY2" fmla="*/ 10886 h 379186"/>
                <a:gd name="connsiteX3" fmla="*/ 870857 w 870857"/>
                <a:gd name="connsiteY3" fmla="*/ 283028 h 379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857" h="379186">
                  <a:moveTo>
                    <a:pt x="0" y="195943"/>
                  </a:moveTo>
                  <a:cubicBezTo>
                    <a:pt x="142421" y="287564"/>
                    <a:pt x="284843" y="379186"/>
                    <a:pt x="381000" y="348343"/>
                  </a:cubicBezTo>
                  <a:cubicBezTo>
                    <a:pt x="477157" y="317500"/>
                    <a:pt x="495300" y="21772"/>
                    <a:pt x="576943" y="10886"/>
                  </a:cubicBezTo>
                  <a:cubicBezTo>
                    <a:pt x="658586" y="0"/>
                    <a:pt x="821871" y="250371"/>
                    <a:pt x="870857" y="283028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500826" y="2428868"/>
            <a:ext cx="2928958" cy="2357454"/>
            <a:chOff x="5615675" y="1214422"/>
            <a:chExt cx="2928958" cy="2357454"/>
          </a:xfrm>
        </p:grpSpPr>
        <p:sp>
          <p:nvSpPr>
            <p:cNvPr id="18" name="6-конечная звезда 17"/>
            <p:cNvSpPr/>
            <p:nvPr/>
          </p:nvSpPr>
          <p:spPr>
            <a:xfrm>
              <a:off x="5615675" y="1214422"/>
              <a:ext cx="2928958" cy="2357454"/>
            </a:xfrm>
            <a:prstGeom prst="star6">
              <a:avLst/>
            </a:prstGeom>
            <a:scene3d>
              <a:camera prst="perspectiveHeroicExtremeLeftFacing"/>
              <a:lightRig rig="threePt" dir="t"/>
            </a:scene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Прилагательное</a:t>
              </a:r>
              <a:endParaRPr lang="ru-RU" dirty="0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6615807" y="1928802"/>
              <a:ext cx="428628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scene3d>
              <a:camera prst="perspectiveHeroicExtreme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7115872" y="1928802"/>
              <a:ext cx="428629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/>
            <a:scene3d>
              <a:camera prst="perspectiveHeroicExtreme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олилиния 20"/>
            <p:cNvSpPr/>
            <p:nvPr/>
          </p:nvSpPr>
          <p:spPr>
            <a:xfrm>
              <a:off x="6705600" y="2696029"/>
              <a:ext cx="825500" cy="297541"/>
            </a:xfrm>
            <a:custGeom>
              <a:avLst/>
              <a:gdLst>
                <a:gd name="connsiteX0" fmla="*/ 0 w 825500"/>
                <a:gd name="connsiteY0" fmla="*/ 145142 h 297542"/>
                <a:gd name="connsiteX1" fmla="*/ 718457 w 825500"/>
                <a:gd name="connsiteY1" fmla="*/ 25400 h 297542"/>
                <a:gd name="connsiteX2" fmla="*/ 642257 w 825500"/>
                <a:gd name="connsiteY2" fmla="*/ 297542 h 297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5500" h="297542">
                  <a:moveTo>
                    <a:pt x="0" y="145142"/>
                  </a:moveTo>
                  <a:cubicBezTo>
                    <a:pt x="305707" y="72571"/>
                    <a:pt x="611414" y="0"/>
                    <a:pt x="718457" y="25400"/>
                  </a:cubicBezTo>
                  <a:cubicBezTo>
                    <a:pt x="825500" y="50800"/>
                    <a:pt x="680357" y="272142"/>
                    <a:pt x="642257" y="297542"/>
                  </a:cubicBezTo>
                </a:path>
              </a:pathLst>
            </a:custGeom>
            <a:scene3d>
              <a:camera prst="perspectiveHeroicExtremeLeftFacing"/>
              <a:lightRig rig="threePt" dir="t"/>
            </a:scene3d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072066" y="3214686"/>
            <a:ext cx="2000264" cy="2500330"/>
            <a:chOff x="4071934" y="500042"/>
            <a:chExt cx="2000264" cy="2500330"/>
          </a:xfrm>
        </p:grpSpPr>
        <p:sp>
          <p:nvSpPr>
            <p:cNvPr id="23" name="Блок-схема: магнитный диск 22"/>
            <p:cNvSpPr/>
            <p:nvPr/>
          </p:nvSpPr>
          <p:spPr>
            <a:xfrm>
              <a:off x="4071934" y="500042"/>
              <a:ext cx="2000264" cy="2500330"/>
            </a:xfrm>
            <a:prstGeom prst="flowChartMagneticDisk">
              <a:avLst/>
            </a:prstGeom>
            <a:scene3d>
              <a:camera prst="perspectiveHeroicExtremeLeftFacing"/>
              <a:lightRig rig="threePt" dir="t"/>
            </a:scene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Существительное</a:t>
              </a:r>
              <a:endParaRPr lang="ru-RU" dirty="0"/>
            </a:p>
          </p:txBody>
        </p:sp>
        <p:sp>
          <p:nvSpPr>
            <p:cNvPr id="24" name="Овал 23"/>
            <p:cNvSpPr/>
            <p:nvPr/>
          </p:nvSpPr>
          <p:spPr>
            <a:xfrm>
              <a:off x="4572000" y="1357298"/>
              <a:ext cx="428628" cy="428628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Овал 24"/>
            <p:cNvSpPr/>
            <p:nvPr/>
          </p:nvSpPr>
          <p:spPr>
            <a:xfrm>
              <a:off x="5072066" y="1357298"/>
              <a:ext cx="428628" cy="428628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олилиния 25"/>
            <p:cNvSpPr/>
            <p:nvPr/>
          </p:nvSpPr>
          <p:spPr>
            <a:xfrm>
              <a:off x="4561114" y="2340429"/>
              <a:ext cx="894443" cy="475343"/>
            </a:xfrm>
            <a:custGeom>
              <a:avLst/>
              <a:gdLst>
                <a:gd name="connsiteX0" fmla="*/ 0 w 894443"/>
                <a:gd name="connsiteY0" fmla="*/ 0 h 475343"/>
                <a:gd name="connsiteX1" fmla="*/ 762000 w 894443"/>
                <a:gd name="connsiteY1" fmla="*/ 152400 h 475343"/>
                <a:gd name="connsiteX2" fmla="*/ 794657 w 894443"/>
                <a:gd name="connsiteY2" fmla="*/ 337457 h 475343"/>
                <a:gd name="connsiteX3" fmla="*/ 794657 w 894443"/>
                <a:gd name="connsiteY3" fmla="*/ 457200 h 47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443" h="475343">
                  <a:moveTo>
                    <a:pt x="0" y="0"/>
                  </a:moveTo>
                  <a:cubicBezTo>
                    <a:pt x="314778" y="48078"/>
                    <a:pt x="629557" y="96157"/>
                    <a:pt x="762000" y="152400"/>
                  </a:cubicBezTo>
                  <a:cubicBezTo>
                    <a:pt x="894443" y="208643"/>
                    <a:pt x="789214" y="286657"/>
                    <a:pt x="794657" y="337457"/>
                  </a:cubicBezTo>
                  <a:cubicBezTo>
                    <a:pt x="800100" y="388257"/>
                    <a:pt x="756557" y="475343"/>
                    <a:pt x="794657" y="457200"/>
                  </a:cubicBezTo>
                </a:path>
              </a:pathLst>
            </a:cu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143636" y="1000108"/>
            <a:ext cx="2000264" cy="2500330"/>
            <a:chOff x="4071934" y="500042"/>
            <a:chExt cx="2000264" cy="2500330"/>
          </a:xfrm>
        </p:grpSpPr>
        <p:sp>
          <p:nvSpPr>
            <p:cNvPr id="3" name="Блок-схема: магнитный диск 2"/>
            <p:cNvSpPr/>
            <p:nvPr/>
          </p:nvSpPr>
          <p:spPr>
            <a:xfrm>
              <a:off x="4071934" y="500042"/>
              <a:ext cx="2000264" cy="2500330"/>
            </a:xfrm>
            <a:prstGeom prst="flowChartMagneticDisk">
              <a:avLst/>
            </a:prstGeom>
            <a:scene3d>
              <a:camera prst="perspectiveHeroicExtremeLeftFacing"/>
              <a:lightRig rig="threePt" dir="t"/>
            </a:scene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Существительное</a:t>
              </a:r>
              <a:endParaRPr lang="ru-RU" dirty="0"/>
            </a:p>
          </p:txBody>
        </p:sp>
        <p:sp>
          <p:nvSpPr>
            <p:cNvPr id="4" name="Овал 3"/>
            <p:cNvSpPr/>
            <p:nvPr/>
          </p:nvSpPr>
          <p:spPr>
            <a:xfrm>
              <a:off x="4572000" y="1357298"/>
              <a:ext cx="428628" cy="428628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5072066" y="1357298"/>
              <a:ext cx="428628" cy="428628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4561114" y="2340429"/>
              <a:ext cx="894443" cy="475343"/>
            </a:xfrm>
            <a:custGeom>
              <a:avLst/>
              <a:gdLst>
                <a:gd name="connsiteX0" fmla="*/ 0 w 894443"/>
                <a:gd name="connsiteY0" fmla="*/ 0 h 475343"/>
                <a:gd name="connsiteX1" fmla="*/ 762000 w 894443"/>
                <a:gd name="connsiteY1" fmla="*/ 152400 h 475343"/>
                <a:gd name="connsiteX2" fmla="*/ 794657 w 894443"/>
                <a:gd name="connsiteY2" fmla="*/ 337457 h 475343"/>
                <a:gd name="connsiteX3" fmla="*/ 794657 w 894443"/>
                <a:gd name="connsiteY3" fmla="*/ 457200 h 47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443" h="475343">
                  <a:moveTo>
                    <a:pt x="0" y="0"/>
                  </a:moveTo>
                  <a:cubicBezTo>
                    <a:pt x="314778" y="48078"/>
                    <a:pt x="629557" y="96157"/>
                    <a:pt x="762000" y="152400"/>
                  </a:cubicBezTo>
                  <a:cubicBezTo>
                    <a:pt x="894443" y="208643"/>
                    <a:pt x="789214" y="286657"/>
                    <a:pt x="794657" y="337457"/>
                  </a:cubicBezTo>
                  <a:cubicBezTo>
                    <a:pt x="800100" y="388257"/>
                    <a:pt x="756557" y="475343"/>
                    <a:pt x="794657" y="457200"/>
                  </a:cubicBezTo>
                </a:path>
              </a:pathLst>
            </a:cu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857224" y="3000372"/>
            <a:ext cx="857256" cy="1928826"/>
            <a:chOff x="1928794" y="1285860"/>
            <a:chExt cx="1428760" cy="2643206"/>
          </a:xfrm>
          <a:scene3d>
            <a:camera prst="perspectiveHeroicExtremeLeftFacing"/>
            <a:lightRig rig="threePt" dir="t"/>
          </a:scene3d>
        </p:grpSpPr>
        <p:sp>
          <p:nvSpPr>
            <p:cNvPr id="8" name="Равнобедренный треугольник 7"/>
            <p:cNvSpPr/>
            <p:nvPr/>
          </p:nvSpPr>
          <p:spPr>
            <a:xfrm>
              <a:off x="1928794" y="1928802"/>
              <a:ext cx="1428760" cy="1285884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Овал 8"/>
            <p:cNvSpPr/>
            <p:nvPr/>
          </p:nvSpPr>
          <p:spPr>
            <a:xfrm>
              <a:off x="2428860" y="2357430"/>
              <a:ext cx="142876" cy="21431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Овал 9"/>
            <p:cNvSpPr/>
            <p:nvPr/>
          </p:nvSpPr>
          <p:spPr>
            <a:xfrm>
              <a:off x="2714612" y="2357430"/>
              <a:ext cx="142876" cy="21431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2231571" y="2841171"/>
              <a:ext cx="762000" cy="195944"/>
            </a:xfrm>
            <a:custGeom>
              <a:avLst/>
              <a:gdLst>
                <a:gd name="connsiteX0" fmla="*/ 0 w 762000"/>
                <a:gd name="connsiteY0" fmla="*/ 76200 h 195944"/>
                <a:gd name="connsiteX1" fmla="*/ 195943 w 762000"/>
                <a:gd name="connsiteY1" fmla="*/ 119743 h 195944"/>
                <a:gd name="connsiteX2" fmla="*/ 381000 w 762000"/>
                <a:gd name="connsiteY2" fmla="*/ 185058 h 195944"/>
                <a:gd name="connsiteX3" fmla="*/ 566058 w 762000"/>
                <a:gd name="connsiteY3" fmla="*/ 185058 h 195944"/>
                <a:gd name="connsiteX4" fmla="*/ 685800 w 762000"/>
                <a:gd name="connsiteY4" fmla="*/ 119743 h 195944"/>
                <a:gd name="connsiteX5" fmla="*/ 718458 w 762000"/>
                <a:gd name="connsiteY5" fmla="*/ 43543 h 195944"/>
                <a:gd name="connsiteX6" fmla="*/ 762000 w 762000"/>
                <a:gd name="connsiteY6" fmla="*/ 0 h 1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195944">
                  <a:moveTo>
                    <a:pt x="0" y="76200"/>
                  </a:moveTo>
                  <a:cubicBezTo>
                    <a:pt x="66221" y="88900"/>
                    <a:pt x="132443" y="101600"/>
                    <a:pt x="195943" y="119743"/>
                  </a:cubicBezTo>
                  <a:cubicBezTo>
                    <a:pt x="259443" y="137886"/>
                    <a:pt x="319314" y="174172"/>
                    <a:pt x="381000" y="185058"/>
                  </a:cubicBezTo>
                  <a:cubicBezTo>
                    <a:pt x="442686" y="195944"/>
                    <a:pt x="515258" y="195944"/>
                    <a:pt x="566058" y="185058"/>
                  </a:cubicBezTo>
                  <a:cubicBezTo>
                    <a:pt x="616858" y="174172"/>
                    <a:pt x="660400" y="143329"/>
                    <a:pt x="685800" y="119743"/>
                  </a:cubicBezTo>
                  <a:cubicBezTo>
                    <a:pt x="711200" y="96157"/>
                    <a:pt x="705758" y="63500"/>
                    <a:pt x="718458" y="43543"/>
                  </a:cubicBezTo>
                  <a:cubicBezTo>
                    <a:pt x="731158" y="23586"/>
                    <a:pt x="746579" y="11793"/>
                    <a:pt x="762000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 rot="5400000">
              <a:off x="1714083" y="2143513"/>
              <a:ext cx="1144596" cy="79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16200000" flipH="1">
              <a:off x="2536017" y="3536157"/>
              <a:ext cx="714380" cy="7143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5400000">
              <a:off x="2357025" y="2143513"/>
              <a:ext cx="1144596" cy="79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Прямоугольник 14"/>
            <p:cNvSpPr/>
            <p:nvPr/>
          </p:nvSpPr>
          <p:spPr>
            <a:xfrm>
              <a:off x="2143108" y="1285860"/>
              <a:ext cx="1000132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rgbClr val="FFFF00"/>
                  </a:solidFill>
                </a:rPr>
                <a:t>А</a:t>
              </a:r>
              <a:endParaRPr lang="ru-RU" b="1" i="1" u="sng" dirty="0">
                <a:solidFill>
                  <a:srgbClr val="FFFF00"/>
                </a:solidFill>
              </a:endParaRPr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>
            <a:xfrm rot="5400000">
              <a:off x="2071670" y="3500438"/>
              <a:ext cx="642942" cy="7143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5626 -0.08843 L -0.27066 0.52037 " pathEditMode="relative" ptsTypes="AA">
                                      <p:cBhvr>
                                        <p:cTn id="6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5357818" y="285728"/>
            <a:ext cx="3500462" cy="2714644"/>
            <a:chOff x="4286248" y="928670"/>
            <a:chExt cx="3500462" cy="2714644"/>
          </a:xfrm>
        </p:grpSpPr>
        <p:grpSp>
          <p:nvGrpSpPr>
            <p:cNvPr id="3" name="Группа 21"/>
            <p:cNvGrpSpPr/>
            <p:nvPr/>
          </p:nvGrpSpPr>
          <p:grpSpPr>
            <a:xfrm>
              <a:off x="4286248" y="928670"/>
              <a:ext cx="3500462" cy="2714644"/>
              <a:chOff x="5000628" y="571480"/>
              <a:chExt cx="3500462" cy="2714644"/>
            </a:xfrm>
          </p:grpSpPr>
          <p:sp>
            <p:nvSpPr>
              <p:cNvPr id="6" name="Улыбающееся лицо 5"/>
              <p:cNvSpPr/>
              <p:nvPr/>
            </p:nvSpPr>
            <p:spPr>
              <a:xfrm>
                <a:off x="5000628" y="1214422"/>
                <a:ext cx="1785950" cy="1928826"/>
              </a:xfrm>
              <a:prstGeom prst="smileyFac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  <a:scene3d>
                <a:camera prst="perspectiveHeroicExtremeLeftFacing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1 </a:t>
                </a:r>
                <a:endParaRPr lang="ru-RU" dirty="0"/>
              </a:p>
            </p:txBody>
          </p:sp>
          <p:sp>
            <p:nvSpPr>
              <p:cNvPr id="7" name="Улыбающееся лицо 6"/>
              <p:cNvSpPr/>
              <p:nvPr/>
            </p:nvSpPr>
            <p:spPr>
              <a:xfrm>
                <a:off x="6215074" y="1214422"/>
                <a:ext cx="2286016" cy="2071702"/>
              </a:xfrm>
              <a:prstGeom prst="smileyFac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  <a:scene3d>
                <a:camera prst="perspectiveHeroicExtremeLeftFacing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2</a:t>
                </a:r>
                <a:endParaRPr lang="ru-RU" dirty="0"/>
              </a:p>
            </p:txBody>
          </p:sp>
          <p:sp>
            <p:nvSpPr>
              <p:cNvPr id="8" name="Блок-схема: альтернативный процесс 7"/>
              <p:cNvSpPr/>
              <p:nvPr/>
            </p:nvSpPr>
            <p:spPr>
              <a:xfrm>
                <a:off x="5715008" y="571480"/>
                <a:ext cx="1928826" cy="928694"/>
              </a:xfrm>
              <a:prstGeom prst="flowChartAlternateProcess">
                <a:avLst/>
              </a:prstGeom>
              <a:scene3d>
                <a:camera prst="perspectiveHeroicExtremeLeftFacing"/>
                <a:lightRig rig="threePt" dir="t"/>
              </a:scene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Наречия</a:t>
                </a:r>
                <a:endParaRPr lang="ru-RU" dirty="0"/>
              </a:p>
            </p:txBody>
          </p:sp>
        </p:grpSp>
        <p:cxnSp>
          <p:nvCxnSpPr>
            <p:cNvPr id="4" name="Прямая соединительная линия 3"/>
            <p:cNvCxnSpPr/>
            <p:nvPr/>
          </p:nvCxnSpPr>
          <p:spPr>
            <a:xfrm rot="5400000" flipH="1" flipV="1">
              <a:off x="4786314" y="1214422"/>
              <a:ext cx="928694" cy="78581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" name="Прямая соединительная линия 4"/>
            <p:cNvCxnSpPr/>
            <p:nvPr/>
          </p:nvCxnSpPr>
          <p:spPr>
            <a:xfrm rot="16200000" flipV="1">
              <a:off x="6393669" y="1821645"/>
              <a:ext cx="1143008" cy="50006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9" name="Группа 8"/>
          <p:cNvGrpSpPr/>
          <p:nvPr/>
        </p:nvGrpSpPr>
        <p:grpSpPr>
          <a:xfrm>
            <a:off x="1000100" y="1500174"/>
            <a:ext cx="857256" cy="1928826"/>
            <a:chOff x="1928794" y="1285860"/>
            <a:chExt cx="1428760" cy="2643206"/>
          </a:xfrm>
          <a:scene3d>
            <a:camera prst="perspectiveHeroicExtremeLeftFacing"/>
            <a:lightRig rig="threePt" dir="t"/>
          </a:scene3d>
        </p:grpSpPr>
        <p:sp>
          <p:nvSpPr>
            <p:cNvPr id="10" name="Равнобедренный треугольник 9"/>
            <p:cNvSpPr/>
            <p:nvPr/>
          </p:nvSpPr>
          <p:spPr>
            <a:xfrm>
              <a:off x="1928794" y="1928802"/>
              <a:ext cx="1428760" cy="1285884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Овал 10"/>
            <p:cNvSpPr/>
            <p:nvPr/>
          </p:nvSpPr>
          <p:spPr>
            <a:xfrm>
              <a:off x="2428860" y="2357430"/>
              <a:ext cx="142876" cy="21431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Овал 11"/>
            <p:cNvSpPr/>
            <p:nvPr/>
          </p:nvSpPr>
          <p:spPr>
            <a:xfrm>
              <a:off x="2714612" y="2357430"/>
              <a:ext cx="142876" cy="21431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олилиния 12"/>
            <p:cNvSpPr/>
            <p:nvPr/>
          </p:nvSpPr>
          <p:spPr>
            <a:xfrm>
              <a:off x="2231571" y="2841171"/>
              <a:ext cx="762000" cy="195944"/>
            </a:xfrm>
            <a:custGeom>
              <a:avLst/>
              <a:gdLst>
                <a:gd name="connsiteX0" fmla="*/ 0 w 762000"/>
                <a:gd name="connsiteY0" fmla="*/ 76200 h 195944"/>
                <a:gd name="connsiteX1" fmla="*/ 195943 w 762000"/>
                <a:gd name="connsiteY1" fmla="*/ 119743 h 195944"/>
                <a:gd name="connsiteX2" fmla="*/ 381000 w 762000"/>
                <a:gd name="connsiteY2" fmla="*/ 185058 h 195944"/>
                <a:gd name="connsiteX3" fmla="*/ 566058 w 762000"/>
                <a:gd name="connsiteY3" fmla="*/ 185058 h 195944"/>
                <a:gd name="connsiteX4" fmla="*/ 685800 w 762000"/>
                <a:gd name="connsiteY4" fmla="*/ 119743 h 195944"/>
                <a:gd name="connsiteX5" fmla="*/ 718458 w 762000"/>
                <a:gd name="connsiteY5" fmla="*/ 43543 h 195944"/>
                <a:gd name="connsiteX6" fmla="*/ 762000 w 762000"/>
                <a:gd name="connsiteY6" fmla="*/ 0 h 1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195944">
                  <a:moveTo>
                    <a:pt x="0" y="76200"/>
                  </a:moveTo>
                  <a:cubicBezTo>
                    <a:pt x="66221" y="88900"/>
                    <a:pt x="132443" y="101600"/>
                    <a:pt x="195943" y="119743"/>
                  </a:cubicBezTo>
                  <a:cubicBezTo>
                    <a:pt x="259443" y="137886"/>
                    <a:pt x="319314" y="174172"/>
                    <a:pt x="381000" y="185058"/>
                  </a:cubicBezTo>
                  <a:cubicBezTo>
                    <a:pt x="442686" y="195944"/>
                    <a:pt x="515258" y="195944"/>
                    <a:pt x="566058" y="185058"/>
                  </a:cubicBezTo>
                  <a:cubicBezTo>
                    <a:pt x="616858" y="174172"/>
                    <a:pt x="660400" y="143329"/>
                    <a:pt x="685800" y="119743"/>
                  </a:cubicBezTo>
                  <a:cubicBezTo>
                    <a:pt x="711200" y="96157"/>
                    <a:pt x="705758" y="63500"/>
                    <a:pt x="718458" y="43543"/>
                  </a:cubicBezTo>
                  <a:cubicBezTo>
                    <a:pt x="731158" y="23586"/>
                    <a:pt x="746579" y="11793"/>
                    <a:pt x="762000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4" name="Прямая соединительная линия 13"/>
            <p:cNvCxnSpPr/>
            <p:nvPr/>
          </p:nvCxnSpPr>
          <p:spPr>
            <a:xfrm rot="5400000">
              <a:off x="1714083" y="2143513"/>
              <a:ext cx="1144596" cy="79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 rot="16200000" flipH="1">
              <a:off x="2536017" y="3536157"/>
              <a:ext cx="714380" cy="7143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5400000">
              <a:off x="2357025" y="2143513"/>
              <a:ext cx="1144596" cy="79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Прямоугольник 16"/>
            <p:cNvSpPr/>
            <p:nvPr/>
          </p:nvSpPr>
          <p:spPr>
            <a:xfrm>
              <a:off x="2143108" y="1285860"/>
              <a:ext cx="1000132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rgbClr val="FFFF00"/>
                  </a:solidFill>
                </a:rPr>
                <a:t>А</a:t>
              </a:r>
              <a:endParaRPr lang="ru-RU" b="1" i="1" u="sng" dirty="0">
                <a:solidFill>
                  <a:srgbClr val="FFFF00"/>
                </a:solidFill>
              </a:endParaRP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 rot="5400000">
              <a:off x="2071670" y="3500438"/>
              <a:ext cx="642942" cy="7143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Блок-схема: альтернативный процесс 18"/>
          <p:cNvSpPr/>
          <p:nvPr/>
        </p:nvSpPr>
        <p:spPr>
          <a:xfrm>
            <a:off x="2000232" y="3857628"/>
            <a:ext cx="1214446" cy="571504"/>
          </a:xfrm>
          <a:prstGeom prst="flowChartAlternateProcess">
            <a:avLst/>
          </a:prstGeom>
          <a:scene3d>
            <a:camera prst="perspectiveHeroicExtremeLeftFacing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Вовсе</a:t>
            </a:r>
            <a:endParaRPr lang="ru-RU" dirty="0"/>
          </a:p>
        </p:txBody>
      </p:sp>
      <p:sp>
        <p:nvSpPr>
          <p:cNvPr id="20" name="Блок-схема: альтернативный процесс 19"/>
          <p:cNvSpPr/>
          <p:nvPr/>
        </p:nvSpPr>
        <p:spPr>
          <a:xfrm>
            <a:off x="2928926" y="4429132"/>
            <a:ext cx="1214446" cy="571504"/>
          </a:xfrm>
          <a:prstGeom prst="flowChartAlternateProcess">
            <a:avLst/>
          </a:prstGeom>
          <a:scene3d>
            <a:camera prst="perspectiveHeroicExtremeLeftFacing"/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Никогда</a:t>
            </a:r>
            <a:endParaRPr lang="ru-RU" dirty="0"/>
          </a:p>
        </p:txBody>
      </p:sp>
      <p:sp>
        <p:nvSpPr>
          <p:cNvPr id="21" name="Блок-схема: альтернативный процесс 20"/>
          <p:cNvSpPr/>
          <p:nvPr/>
        </p:nvSpPr>
        <p:spPr>
          <a:xfrm>
            <a:off x="3000364" y="5072074"/>
            <a:ext cx="1214446" cy="571504"/>
          </a:xfrm>
          <a:prstGeom prst="flowChartAlternateProcess">
            <a:avLst/>
          </a:prstGeom>
          <a:scene3d>
            <a:camera prst="perspectiveHeroicExtremeLeftFacing"/>
            <a:lightRig rig="threePt" dir="t"/>
          </a:scene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Ничуть</a:t>
            </a:r>
            <a:endParaRPr lang="ru-RU" dirty="0"/>
          </a:p>
        </p:txBody>
      </p:sp>
      <p:sp>
        <p:nvSpPr>
          <p:cNvPr id="22" name="Блок-схема: альтернативный процесс 21"/>
          <p:cNvSpPr/>
          <p:nvPr/>
        </p:nvSpPr>
        <p:spPr>
          <a:xfrm>
            <a:off x="1500166" y="4429132"/>
            <a:ext cx="1214446" cy="571504"/>
          </a:xfrm>
          <a:prstGeom prst="flowChartAlternateProcess">
            <a:avLst/>
          </a:prstGeom>
          <a:scene3d>
            <a:camera prst="perspectiveHeroicExtremeLeftFacing"/>
            <a:lightRig rig="threePt" dir="t"/>
          </a:scene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Далеко</a:t>
            </a:r>
            <a:endParaRPr lang="ru-RU" dirty="0"/>
          </a:p>
        </p:txBody>
      </p:sp>
      <p:sp>
        <p:nvSpPr>
          <p:cNvPr id="23" name="Блок-схема: альтернативный процесс 22"/>
          <p:cNvSpPr/>
          <p:nvPr/>
        </p:nvSpPr>
        <p:spPr>
          <a:xfrm>
            <a:off x="857224" y="3714752"/>
            <a:ext cx="1214446" cy="571504"/>
          </a:xfrm>
          <a:prstGeom prst="flowChartAlternateProcess">
            <a:avLst/>
          </a:prstGeom>
          <a:scene3d>
            <a:camera prst="perspectiveHeroicExtremeLeftFacing"/>
            <a:lightRig rig="threePt" dir="t"/>
          </a:scene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Совсем</a:t>
            </a:r>
            <a:endParaRPr lang="ru-RU" dirty="0"/>
          </a:p>
        </p:txBody>
      </p:sp>
      <p:sp>
        <p:nvSpPr>
          <p:cNvPr id="24" name="Блок-схема: альтернативный процесс 23"/>
          <p:cNvSpPr/>
          <p:nvPr/>
        </p:nvSpPr>
        <p:spPr>
          <a:xfrm>
            <a:off x="1785918" y="5286388"/>
            <a:ext cx="1214446" cy="571504"/>
          </a:xfrm>
          <a:prstGeom prst="flowChartAlternateProcess">
            <a:avLst/>
          </a:prstGeom>
          <a:scene3d>
            <a:camera prst="perspectiveHeroicExtremeLeftFacing"/>
            <a:lightRig rig="threePt" dir="t"/>
          </a:scene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Нисколько</a:t>
            </a:r>
            <a:endParaRPr lang="ru-RU" sz="1600" dirty="0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98438 0.73495 " pathEditMode="relative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98438 0.73495 " pathEditMode="relative" ptsTypes="AA">
                                      <p:cBhvr>
                                        <p:cTn id="8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98438 0.73495 " pathEditMode="relative" ptsTypes="AA">
                                      <p:cBhvr>
                                        <p:cTn id="10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98438 0.73495 " pathEditMode="relative" ptsTypes="AA">
                                      <p:cBhvr>
                                        <p:cTn id="12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98438 0.73495 " pathEditMode="relative" ptsTypes="AA">
                                      <p:cBhvr>
                                        <p:cTn id="14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98438 0.73495 " pathEditMode="relative" ptsTypes="AA">
                                      <p:cBhvr>
                                        <p:cTn id="1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98438 0.73495 " pathEditMode="relative" ptsTypes="AA">
                                      <p:cBhvr>
                                        <p:cTn id="1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000760" y="1357298"/>
            <a:ext cx="2357454" cy="2643206"/>
            <a:chOff x="3500430" y="2571744"/>
            <a:chExt cx="2357454" cy="2643206"/>
          </a:xfrm>
          <a:scene3d>
            <a:camera prst="perspectiveHeroicExtremeLeftFacing"/>
            <a:lightRig rig="threePt" dir="t"/>
          </a:scene3d>
        </p:grpSpPr>
        <p:sp>
          <p:nvSpPr>
            <p:cNvPr id="3" name="Прямоугольник 2"/>
            <p:cNvSpPr/>
            <p:nvPr/>
          </p:nvSpPr>
          <p:spPr>
            <a:xfrm>
              <a:off x="3500430" y="3286124"/>
              <a:ext cx="2357454" cy="1071570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Овал 3"/>
            <p:cNvSpPr/>
            <p:nvPr/>
          </p:nvSpPr>
          <p:spPr>
            <a:xfrm>
              <a:off x="3857620" y="3571876"/>
              <a:ext cx="571504" cy="285752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4714876" y="3571876"/>
              <a:ext cx="571504" cy="285752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3940629" y="3875314"/>
              <a:ext cx="1338942" cy="310243"/>
            </a:xfrm>
            <a:custGeom>
              <a:avLst/>
              <a:gdLst>
                <a:gd name="connsiteX0" fmla="*/ 0 w 1338942"/>
                <a:gd name="connsiteY0" fmla="*/ 76200 h 310243"/>
                <a:gd name="connsiteX1" fmla="*/ 228600 w 1338942"/>
                <a:gd name="connsiteY1" fmla="*/ 217715 h 310243"/>
                <a:gd name="connsiteX2" fmla="*/ 729342 w 1338942"/>
                <a:gd name="connsiteY2" fmla="*/ 304800 h 310243"/>
                <a:gd name="connsiteX3" fmla="*/ 1219200 w 1338942"/>
                <a:gd name="connsiteY3" fmla="*/ 185057 h 310243"/>
                <a:gd name="connsiteX4" fmla="*/ 1338942 w 1338942"/>
                <a:gd name="connsiteY4" fmla="*/ 0 h 310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8942" h="310243">
                  <a:moveTo>
                    <a:pt x="0" y="76200"/>
                  </a:moveTo>
                  <a:cubicBezTo>
                    <a:pt x="53521" y="127907"/>
                    <a:pt x="107043" y="179615"/>
                    <a:pt x="228600" y="217715"/>
                  </a:cubicBezTo>
                  <a:cubicBezTo>
                    <a:pt x="350157" y="255815"/>
                    <a:pt x="564242" y="310243"/>
                    <a:pt x="729342" y="304800"/>
                  </a:cubicBezTo>
                  <a:cubicBezTo>
                    <a:pt x="894442" y="299357"/>
                    <a:pt x="1117600" y="235857"/>
                    <a:pt x="1219200" y="185057"/>
                  </a:cubicBezTo>
                  <a:cubicBezTo>
                    <a:pt x="1320800" y="134257"/>
                    <a:pt x="1324428" y="38100"/>
                    <a:pt x="1338942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 rot="5400000">
              <a:off x="3607587" y="4679165"/>
              <a:ext cx="857256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16200000" flipH="1">
              <a:off x="4679157" y="4679165"/>
              <a:ext cx="857256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5400000" flipH="1" flipV="1">
              <a:off x="3178959" y="3250405"/>
              <a:ext cx="1071570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 flipH="1" flipV="1">
              <a:off x="5037141" y="3250405"/>
              <a:ext cx="1071570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Прямоугольник 10"/>
            <p:cNvSpPr/>
            <p:nvPr/>
          </p:nvSpPr>
          <p:spPr>
            <a:xfrm>
              <a:off x="3571868" y="2571744"/>
              <a:ext cx="221457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/>
                <a:t>ЧАСТИЦА НЕ</a:t>
              </a:r>
              <a:endParaRPr lang="ru-RU" b="1" i="1" u="sng" dirty="0"/>
            </a:p>
          </p:txBody>
        </p:sp>
      </p:grpSp>
      <p:sp>
        <p:nvSpPr>
          <p:cNvPr id="12" name="Блок-схема: альтернативный процесс 11"/>
          <p:cNvSpPr/>
          <p:nvPr/>
        </p:nvSpPr>
        <p:spPr>
          <a:xfrm>
            <a:off x="3929058" y="2643182"/>
            <a:ext cx="1214446" cy="571504"/>
          </a:xfrm>
          <a:prstGeom prst="flowChartAlternateProcess">
            <a:avLst/>
          </a:prstGeom>
          <a:scene3d>
            <a:camera prst="perspectiveContrastingRightFacing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Вовсе</a:t>
            </a:r>
            <a:endParaRPr lang="ru-RU" dirty="0"/>
          </a:p>
        </p:txBody>
      </p:sp>
      <p:sp>
        <p:nvSpPr>
          <p:cNvPr id="13" name="Блок-схема: альтернативный процесс 12"/>
          <p:cNvSpPr/>
          <p:nvPr/>
        </p:nvSpPr>
        <p:spPr>
          <a:xfrm>
            <a:off x="4857752" y="3214686"/>
            <a:ext cx="1214446" cy="571504"/>
          </a:xfrm>
          <a:prstGeom prst="flowChartAlternateProcess">
            <a:avLst/>
          </a:prstGeom>
          <a:scene3d>
            <a:camera prst="perspectiveContrastingRightFacing"/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Никогда</a:t>
            </a:r>
            <a:endParaRPr lang="ru-RU" dirty="0"/>
          </a:p>
        </p:txBody>
      </p:sp>
      <p:sp>
        <p:nvSpPr>
          <p:cNvPr id="14" name="Блок-схема: альтернативный процесс 13"/>
          <p:cNvSpPr/>
          <p:nvPr/>
        </p:nvSpPr>
        <p:spPr>
          <a:xfrm>
            <a:off x="4929190" y="3857628"/>
            <a:ext cx="1214446" cy="571504"/>
          </a:xfrm>
          <a:prstGeom prst="flowChartAlternateProcess">
            <a:avLst/>
          </a:prstGeom>
          <a:scene3d>
            <a:camera prst="perspectiveContrastingRightFacing"/>
            <a:lightRig rig="threePt" dir="t"/>
          </a:scene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Ничуть</a:t>
            </a:r>
            <a:endParaRPr lang="ru-RU" dirty="0"/>
          </a:p>
        </p:txBody>
      </p:sp>
      <p:sp>
        <p:nvSpPr>
          <p:cNvPr id="15" name="Блок-схема: альтернативный процесс 14"/>
          <p:cNvSpPr/>
          <p:nvPr/>
        </p:nvSpPr>
        <p:spPr>
          <a:xfrm>
            <a:off x="3428992" y="3214686"/>
            <a:ext cx="1214446" cy="571504"/>
          </a:xfrm>
          <a:prstGeom prst="flowChartAlternateProcess">
            <a:avLst/>
          </a:prstGeom>
          <a:scene3d>
            <a:camera prst="perspectiveContrastingRightFacing"/>
            <a:lightRig rig="threePt" dir="t"/>
          </a:scene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Далеко</a:t>
            </a:r>
            <a:endParaRPr lang="ru-RU" dirty="0"/>
          </a:p>
        </p:txBody>
      </p:sp>
      <p:sp>
        <p:nvSpPr>
          <p:cNvPr id="16" name="Блок-схема: альтернативный процесс 15"/>
          <p:cNvSpPr/>
          <p:nvPr/>
        </p:nvSpPr>
        <p:spPr>
          <a:xfrm>
            <a:off x="2786050" y="2500306"/>
            <a:ext cx="1214446" cy="571504"/>
          </a:xfrm>
          <a:prstGeom prst="flowChartAlternateProcess">
            <a:avLst/>
          </a:prstGeom>
          <a:scene3d>
            <a:camera prst="perspectiveContrastingRightFacing"/>
            <a:lightRig rig="threePt" dir="t"/>
          </a:scene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Совсем</a:t>
            </a:r>
            <a:endParaRPr lang="ru-RU" dirty="0"/>
          </a:p>
        </p:txBody>
      </p:sp>
      <p:sp>
        <p:nvSpPr>
          <p:cNvPr id="17" name="Блок-схема: альтернативный процесс 16"/>
          <p:cNvSpPr/>
          <p:nvPr/>
        </p:nvSpPr>
        <p:spPr>
          <a:xfrm>
            <a:off x="3714744" y="4071942"/>
            <a:ext cx="1214446" cy="571504"/>
          </a:xfrm>
          <a:prstGeom prst="flowChartAlternateProcess">
            <a:avLst/>
          </a:prstGeom>
          <a:scene3d>
            <a:camera prst="perspectiveContrastingRightFacing"/>
            <a:lightRig rig="threePt" dir="t"/>
          </a:scene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Нисколько</a:t>
            </a:r>
            <a:endParaRPr lang="ru-RU" sz="1600" dirty="0"/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6500826" y="928670"/>
            <a:ext cx="1714512" cy="2571768"/>
            <a:chOff x="5143504" y="857232"/>
            <a:chExt cx="1714512" cy="2571768"/>
          </a:xfrm>
          <a:scene3d>
            <a:camera prst="perspectiveHeroicExtremeLeftFacing"/>
            <a:lightRig rig="threePt" dir="t"/>
          </a:scene3d>
        </p:grpSpPr>
        <p:sp>
          <p:nvSpPr>
            <p:cNvPr id="3" name="Блок-схема: ссылка на другую страницу 2"/>
            <p:cNvSpPr/>
            <p:nvPr/>
          </p:nvSpPr>
          <p:spPr>
            <a:xfrm>
              <a:off x="5143504" y="857232"/>
              <a:ext cx="1714512" cy="2571768"/>
            </a:xfrm>
            <a:prstGeom prst="flowChartOffpageConnector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/>
                <a:t>Местоимения</a:t>
              </a:r>
              <a:endParaRPr lang="ru-RU" b="1" i="1" u="sng" dirty="0"/>
            </a:p>
          </p:txBody>
        </p:sp>
        <p:sp>
          <p:nvSpPr>
            <p:cNvPr id="4" name="Овал 3"/>
            <p:cNvSpPr/>
            <p:nvPr/>
          </p:nvSpPr>
          <p:spPr>
            <a:xfrm>
              <a:off x="5572132" y="1214422"/>
              <a:ext cx="285752" cy="500066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6000760" y="1214422"/>
              <a:ext cx="285752" cy="500066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5551714" y="2558143"/>
              <a:ext cx="870857" cy="379186"/>
            </a:xfrm>
            <a:custGeom>
              <a:avLst/>
              <a:gdLst>
                <a:gd name="connsiteX0" fmla="*/ 0 w 870857"/>
                <a:gd name="connsiteY0" fmla="*/ 195943 h 379186"/>
                <a:gd name="connsiteX1" fmla="*/ 381000 w 870857"/>
                <a:gd name="connsiteY1" fmla="*/ 348343 h 379186"/>
                <a:gd name="connsiteX2" fmla="*/ 576943 w 870857"/>
                <a:gd name="connsiteY2" fmla="*/ 10886 h 379186"/>
                <a:gd name="connsiteX3" fmla="*/ 870857 w 870857"/>
                <a:gd name="connsiteY3" fmla="*/ 283028 h 379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857" h="379186">
                  <a:moveTo>
                    <a:pt x="0" y="195943"/>
                  </a:moveTo>
                  <a:cubicBezTo>
                    <a:pt x="142421" y="287564"/>
                    <a:pt x="284843" y="379186"/>
                    <a:pt x="381000" y="348343"/>
                  </a:cubicBezTo>
                  <a:cubicBezTo>
                    <a:pt x="477157" y="317500"/>
                    <a:pt x="495300" y="21772"/>
                    <a:pt x="576943" y="10886"/>
                  </a:cubicBezTo>
                  <a:cubicBezTo>
                    <a:pt x="658586" y="0"/>
                    <a:pt x="821871" y="250371"/>
                    <a:pt x="870857" y="283028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500034" y="2928934"/>
            <a:ext cx="1500198" cy="2643206"/>
            <a:chOff x="2714612" y="1000108"/>
            <a:chExt cx="1357322" cy="2714644"/>
          </a:xfrm>
          <a:scene3d>
            <a:camera prst="perspectiveHeroicExtremeLeftFacing"/>
            <a:lightRig rig="threePt" dir="t"/>
          </a:scene3d>
        </p:grpSpPr>
        <p:cxnSp>
          <p:nvCxnSpPr>
            <p:cNvPr id="8" name="Прямая соединительная линия 7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Улыбающееся лицо 9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Прямоугольник 12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8386 -0.10926 L -0.04618 0.26875 " pathEditMode="relative" ptsTypes="AA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2714612" y="3929066"/>
            <a:ext cx="1928826" cy="1428760"/>
          </a:xfrm>
          <a:prstGeom prst="ellipse">
            <a:avLst/>
          </a:prstGeom>
          <a:scene3d>
            <a:camera prst="perspectiveHeroicExtremeLef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/>
              <a:t>полные</a:t>
            </a:r>
            <a:endParaRPr lang="ru-RU" sz="2400" b="1" u="sng" dirty="0"/>
          </a:p>
        </p:txBody>
      </p:sp>
      <p:sp>
        <p:nvSpPr>
          <p:cNvPr id="3" name="Овал 2"/>
          <p:cNvSpPr/>
          <p:nvPr/>
        </p:nvSpPr>
        <p:spPr>
          <a:xfrm>
            <a:off x="1000100" y="3714752"/>
            <a:ext cx="1928826" cy="1428760"/>
          </a:xfrm>
          <a:prstGeom prst="ellipse">
            <a:avLst/>
          </a:prstGeom>
          <a:scene3d>
            <a:camera prst="perspectiveHeroicExtremeLef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/>
              <a:t>КРАТКИЕ</a:t>
            </a:r>
            <a:endParaRPr lang="ru-RU" sz="2400" b="1" u="sng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2500298" y="2071678"/>
            <a:ext cx="857256" cy="1928826"/>
            <a:chOff x="1928794" y="1285860"/>
            <a:chExt cx="1428760" cy="2643206"/>
          </a:xfrm>
          <a:scene3d>
            <a:camera prst="perspectiveHeroicExtremeLeftFacing"/>
            <a:lightRig rig="threePt" dir="t"/>
          </a:scene3d>
        </p:grpSpPr>
        <p:sp>
          <p:nvSpPr>
            <p:cNvPr id="5" name="Равнобедренный треугольник 4"/>
            <p:cNvSpPr/>
            <p:nvPr/>
          </p:nvSpPr>
          <p:spPr>
            <a:xfrm>
              <a:off x="1928794" y="1928802"/>
              <a:ext cx="1428760" cy="1285884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Овал 5"/>
            <p:cNvSpPr/>
            <p:nvPr/>
          </p:nvSpPr>
          <p:spPr>
            <a:xfrm>
              <a:off x="2428860" y="2357430"/>
              <a:ext cx="142876" cy="21431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Овал 6"/>
            <p:cNvSpPr/>
            <p:nvPr/>
          </p:nvSpPr>
          <p:spPr>
            <a:xfrm>
              <a:off x="2714612" y="2357430"/>
              <a:ext cx="142876" cy="21431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олилиния 7"/>
            <p:cNvSpPr/>
            <p:nvPr/>
          </p:nvSpPr>
          <p:spPr>
            <a:xfrm>
              <a:off x="2231571" y="2841171"/>
              <a:ext cx="762000" cy="195944"/>
            </a:xfrm>
            <a:custGeom>
              <a:avLst/>
              <a:gdLst>
                <a:gd name="connsiteX0" fmla="*/ 0 w 762000"/>
                <a:gd name="connsiteY0" fmla="*/ 76200 h 195944"/>
                <a:gd name="connsiteX1" fmla="*/ 195943 w 762000"/>
                <a:gd name="connsiteY1" fmla="*/ 119743 h 195944"/>
                <a:gd name="connsiteX2" fmla="*/ 381000 w 762000"/>
                <a:gd name="connsiteY2" fmla="*/ 185058 h 195944"/>
                <a:gd name="connsiteX3" fmla="*/ 566058 w 762000"/>
                <a:gd name="connsiteY3" fmla="*/ 185058 h 195944"/>
                <a:gd name="connsiteX4" fmla="*/ 685800 w 762000"/>
                <a:gd name="connsiteY4" fmla="*/ 119743 h 195944"/>
                <a:gd name="connsiteX5" fmla="*/ 718458 w 762000"/>
                <a:gd name="connsiteY5" fmla="*/ 43543 h 195944"/>
                <a:gd name="connsiteX6" fmla="*/ 762000 w 762000"/>
                <a:gd name="connsiteY6" fmla="*/ 0 h 1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195944">
                  <a:moveTo>
                    <a:pt x="0" y="76200"/>
                  </a:moveTo>
                  <a:cubicBezTo>
                    <a:pt x="66221" y="88900"/>
                    <a:pt x="132443" y="101600"/>
                    <a:pt x="195943" y="119743"/>
                  </a:cubicBezTo>
                  <a:cubicBezTo>
                    <a:pt x="259443" y="137886"/>
                    <a:pt x="319314" y="174172"/>
                    <a:pt x="381000" y="185058"/>
                  </a:cubicBezTo>
                  <a:cubicBezTo>
                    <a:pt x="442686" y="195944"/>
                    <a:pt x="515258" y="195944"/>
                    <a:pt x="566058" y="185058"/>
                  </a:cubicBezTo>
                  <a:cubicBezTo>
                    <a:pt x="616858" y="174172"/>
                    <a:pt x="660400" y="143329"/>
                    <a:pt x="685800" y="119743"/>
                  </a:cubicBezTo>
                  <a:cubicBezTo>
                    <a:pt x="711200" y="96157"/>
                    <a:pt x="705758" y="63500"/>
                    <a:pt x="718458" y="43543"/>
                  </a:cubicBezTo>
                  <a:cubicBezTo>
                    <a:pt x="731158" y="23586"/>
                    <a:pt x="746579" y="11793"/>
                    <a:pt x="762000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" name="Прямая соединительная линия 8"/>
            <p:cNvCxnSpPr/>
            <p:nvPr/>
          </p:nvCxnSpPr>
          <p:spPr>
            <a:xfrm rot="5400000">
              <a:off x="1714083" y="2143513"/>
              <a:ext cx="1144596" cy="79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16200000" flipH="1">
              <a:off x="2536017" y="3536157"/>
              <a:ext cx="714380" cy="7143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5400000">
              <a:off x="2357025" y="2143513"/>
              <a:ext cx="1144596" cy="79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Прямоугольник 11"/>
            <p:cNvSpPr/>
            <p:nvPr/>
          </p:nvSpPr>
          <p:spPr>
            <a:xfrm>
              <a:off x="2143108" y="1285860"/>
              <a:ext cx="1000132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rgbClr val="FFFF00"/>
                  </a:solidFill>
                </a:rPr>
                <a:t>А</a:t>
              </a:r>
              <a:endParaRPr lang="ru-RU" b="1" i="1" u="sng" dirty="0">
                <a:solidFill>
                  <a:srgbClr val="FFFF00"/>
                </a:solidFill>
              </a:endParaRPr>
            </a:p>
          </p:txBody>
        </p:sp>
        <p:cxnSp>
          <p:nvCxnSpPr>
            <p:cNvPr id="13" name="Прямая соединительная линия 12"/>
            <p:cNvCxnSpPr/>
            <p:nvPr/>
          </p:nvCxnSpPr>
          <p:spPr>
            <a:xfrm rot="5400000">
              <a:off x="2071670" y="3500438"/>
              <a:ext cx="642942" cy="7143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5" name="Группа 14"/>
          <p:cNvGrpSpPr/>
          <p:nvPr/>
        </p:nvGrpSpPr>
        <p:grpSpPr>
          <a:xfrm>
            <a:off x="5143504" y="500042"/>
            <a:ext cx="3429024" cy="1571636"/>
            <a:chOff x="4143372" y="285728"/>
            <a:chExt cx="3429024" cy="1571636"/>
          </a:xfrm>
        </p:grpSpPr>
        <p:sp>
          <p:nvSpPr>
            <p:cNvPr id="16" name="Блок-схема: память с прямым доступом 15"/>
            <p:cNvSpPr/>
            <p:nvPr/>
          </p:nvSpPr>
          <p:spPr>
            <a:xfrm>
              <a:off x="4143372" y="285728"/>
              <a:ext cx="3429024" cy="1571636"/>
            </a:xfrm>
            <a:prstGeom prst="flowChartMagneticDrum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i="1" u="sng" dirty="0" smtClean="0"/>
                <a:t>ПРИЧАСТИЕ</a:t>
              </a:r>
              <a:endParaRPr lang="ru-RU" sz="2000" b="1" i="1" u="sng" dirty="0"/>
            </a:p>
          </p:txBody>
        </p:sp>
        <p:sp>
          <p:nvSpPr>
            <p:cNvPr id="17" name="Овал 16"/>
            <p:cNvSpPr/>
            <p:nvPr/>
          </p:nvSpPr>
          <p:spPr>
            <a:xfrm>
              <a:off x="4786314" y="571480"/>
              <a:ext cx="571504" cy="2857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Овал 17"/>
            <p:cNvSpPr/>
            <p:nvPr/>
          </p:nvSpPr>
          <p:spPr>
            <a:xfrm>
              <a:off x="5643570" y="571480"/>
              <a:ext cx="571504" cy="2857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олилиния 18"/>
            <p:cNvSpPr/>
            <p:nvPr/>
          </p:nvSpPr>
          <p:spPr>
            <a:xfrm>
              <a:off x="4833257" y="1426029"/>
              <a:ext cx="1491343" cy="304800"/>
            </a:xfrm>
            <a:custGeom>
              <a:avLst/>
              <a:gdLst>
                <a:gd name="connsiteX0" fmla="*/ 0 w 1491343"/>
                <a:gd name="connsiteY0" fmla="*/ 0 h 304800"/>
                <a:gd name="connsiteX1" fmla="*/ 424543 w 1491343"/>
                <a:gd name="connsiteY1" fmla="*/ 261257 h 304800"/>
                <a:gd name="connsiteX2" fmla="*/ 729343 w 1491343"/>
                <a:gd name="connsiteY2" fmla="*/ 76200 h 304800"/>
                <a:gd name="connsiteX3" fmla="*/ 1219200 w 1491343"/>
                <a:gd name="connsiteY3" fmla="*/ 304800 h 304800"/>
                <a:gd name="connsiteX4" fmla="*/ 1491343 w 1491343"/>
                <a:gd name="connsiteY4" fmla="*/ 762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1343" h="304800">
                  <a:moveTo>
                    <a:pt x="0" y="0"/>
                  </a:moveTo>
                  <a:cubicBezTo>
                    <a:pt x="151493" y="124278"/>
                    <a:pt x="302986" y="248557"/>
                    <a:pt x="424543" y="261257"/>
                  </a:cubicBezTo>
                  <a:cubicBezTo>
                    <a:pt x="546100" y="273957"/>
                    <a:pt x="596900" y="68943"/>
                    <a:pt x="729343" y="76200"/>
                  </a:cubicBezTo>
                  <a:cubicBezTo>
                    <a:pt x="861786" y="83457"/>
                    <a:pt x="1092200" y="304800"/>
                    <a:pt x="1219200" y="304800"/>
                  </a:cubicBezTo>
                  <a:cubicBezTo>
                    <a:pt x="1346200" y="304800"/>
                    <a:pt x="1445986" y="132443"/>
                    <a:pt x="1491343" y="7620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8427 0.64051 " pathEditMode="relative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8427 0.64051 " pathEditMode="relative" ptsTypes="AA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8427 0.64051 " pathEditMode="relative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агетная рамка 1"/>
          <p:cNvSpPr/>
          <p:nvPr/>
        </p:nvSpPr>
        <p:spPr>
          <a:xfrm>
            <a:off x="3143240" y="2214554"/>
            <a:ext cx="2357454" cy="2428892"/>
          </a:xfrm>
          <a:prstGeom prst="bevel">
            <a:avLst/>
          </a:prstGeom>
          <a:scene3d>
            <a:camera prst="perspectiveHeroicExtremeRightFacing"/>
            <a:lightRig rig="threePt" dir="t"/>
          </a:scene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ГЛАГОЛ</a:t>
            </a:r>
            <a:endParaRPr lang="ru-RU" sz="2400" dirty="0"/>
          </a:p>
        </p:txBody>
      </p:sp>
      <p:sp>
        <p:nvSpPr>
          <p:cNvPr id="3" name="Правильный пятиугольник 2"/>
          <p:cNvSpPr/>
          <p:nvPr/>
        </p:nvSpPr>
        <p:spPr>
          <a:xfrm>
            <a:off x="571472" y="0"/>
            <a:ext cx="2571736" cy="3000396"/>
          </a:xfrm>
          <a:prstGeom prst="pentagon">
            <a:avLst/>
          </a:prstGeom>
          <a:scene3d>
            <a:camera prst="isometricOffAxis1Right"/>
            <a:lightRig rig="threePt" dir="t"/>
          </a:scene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Деепричастие</a:t>
            </a:r>
            <a:endParaRPr lang="ru-RU" dirty="0"/>
          </a:p>
        </p:txBody>
      </p:sp>
      <p:sp>
        <p:nvSpPr>
          <p:cNvPr id="4" name="Блок-схема: память с прямым доступом 3"/>
          <p:cNvSpPr/>
          <p:nvPr/>
        </p:nvSpPr>
        <p:spPr>
          <a:xfrm>
            <a:off x="2928926" y="214290"/>
            <a:ext cx="3429024" cy="1571636"/>
          </a:xfrm>
          <a:prstGeom prst="flowChartMagneticDrum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i="1" u="sng" dirty="0" smtClean="0"/>
              <a:t>ПРИЧАСТИЕ</a:t>
            </a:r>
            <a:endParaRPr lang="ru-RU" sz="2000" b="1" i="1" u="sng" dirty="0"/>
          </a:p>
        </p:txBody>
      </p:sp>
      <p:sp>
        <p:nvSpPr>
          <p:cNvPr id="5" name="Полилиния 4"/>
          <p:cNvSpPr/>
          <p:nvPr/>
        </p:nvSpPr>
        <p:spPr>
          <a:xfrm>
            <a:off x="1436914" y="2289628"/>
            <a:ext cx="792843" cy="286658"/>
          </a:xfrm>
          <a:custGeom>
            <a:avLst/>
            <a:gdLst>
              <a:gd name="connsiteX0" fmla="*/ 0 w 792843"/>
              <a:gd name="connsiteY0" fmla="*/ 170543 h 286658"/>
              <a:gd name="connsiteX1" fmla="*/ 685800 w 792843"/>
              <a:gd name="connsiteY1" fmla="*/ 18143 h 286658"/>
              <a:gd name="connsiteX2" fmla="*/ 642257 w 792843"/>
              <a:gd name="connsiteY2" fmla="*/ 279401 h 286658"/>
              <a:gd name="connsiteX3" fmla="*/ 762000 w 792843"/>
              <a:gd name="connsiteY3" fmla="*/ 61686 h 286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2843" h="286658">
                <a:moveTo>
                  <a:pt x="0" y="170543"/>
                </a:moveTo>
                <a:cubicBezTo>
                  <a:pt x="289378" y="85271"/>
                  <a:pt x="578757" y="0"/>
                  <a:pt x="685800" y="18143"/>
                </a:cubicBezTo>
                <a:cubicBezTo>
                  <a:pt x="792843" y="36286"/>
                  <a:pt x="629557" y="272144"/>
                  <a:pt x="642257" y="279401"/>
                </a:cubicBezTo>
                <a:cubicBezTo>
                  <a:pt x="654957" y="286658"/>
                  <a:pt x="762000" y="61686"/>
                  <a:pt x="762000" y="61686"/>
                </a:cubicBez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олилиния 5"/>
          <p:cNvSpPr/>
          <p:nvPr/>
        </p:nvSpPr>
        <p:spPr>
          <a:xfrm>
            <a:off x="3995057" y="3895271"/>
            <a:ext cx="751114" cy="241300"/>
          </a:xfrm>
          <a:custGeom>
            <a:avLst/>
            <a:gdLst>
              <a:gd name="connsiteX0" fmla="*/ 0 w 751114"/>
              <a:gd name="connsiteY0" fmla="*/ 241300 h 241300"/>
              <a:gd name="connsiteX1" fmla="*/ 261257 w 751114"/>
              <a:gd name="connsiteY1" fmla="*/ 12700 h 241300"/>
              <a:gd name="connsiteX2" fmla="*/ 446314 w 751114"/>
              <a:gd name="connsiteY2" fmla="*/ 165100 h 241300"/>
              <a:gd name="connsiteX3" fmla="*/ 642257 w 751114"/>
              <a:gd name="connsiteY3" fmla="*/ 197758 h 241300"/>
              <a:gd name="connsiteX4" fmla="*/ 751114 w 751114"/>
              <a:gd name="connsiteY4" fmla="*/ 56243 h 241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51114" h="241300">
                <a:moveTo>
                  <a:pt x="0" y="241300"/>
                </a:moveTo>
                <a:cubicBezTo>
                  <a:pt x="93435" y="133350"/>
                  <a:pt x="186871" y="25400"/>
                  <a:pt x="261257" y="12700"/>
                </a:cubicBezTo>
                <a:cubicBezTo>
                  <a:pt x="335643" y="0"/>
                  <a:pt x="382814" y="134257"/>
                  <a:pt x="446314" y="165100"/>
                </a:cubicBezTo>
                <a:cubicBezTo>
                  <a:pt x="509814" y="195943"/>
                  <a:pt x="591457" y="215901"/>
                  <a:pt x="642257" y="197758"/>
                </a:cubicBezTo>
                <a:cubicBezTo>
                  <a:pt x="693057" y="179615"/>
                  <a:pt x="718457" y="112486"/>
                  <a:pt x="751114" y="56243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илиния 6"/>
          <p:cNvSpPr/>
          <p:nvPr/>
        </p:nvSpPr>
        <p:spPr>
          <a:xfrm>
            <a:off x="3722914" y="1462314"/>
            <a:ext cx="914400" cy="268515"/>
          </a:xfrm>
          <a:custGeom>
            <a:avLst/>
            <a:gdLst>
              <a:gd name="connsiteX0" fmla="*/ 0 w 914400"/>
              <a:gd name="connsiteY0" fmla="*/ 127000 h 268515"/>
              <a:gd name="connsiteX1" fmla="*/ 228600 w 914400"/>
              <a:gd name="connsiteY1" fmla="*/ 7257 h 268515"/>
              <a:gd name="connsiteX2" fmla="*/ 457200 w 914400"/>
              <a:gd name="connsiteY2" fmla="*/ 116115 h 268515"/>
              <a:gd name="connsiteX3" fmla="*/ 685800 w 914400"/>
              <a:gd name="connsiteY3" fmla="*/ 7257 h 268515"/>
              <a:gd name="connsiteX4" fmla="*/ 838200 w 914400"/>
              <a:gd name="connsiteY4" fmla="*/ 159657 h 268515"/>
              <a:gd name="connsiteX5" fmla="*/ 914400 w 914400"/>
              <a:gd name="connsiteY5" fmla="*/ 268515 h 2685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0" h="268515">
                <a:moveTo>
                  <a:pt x="0" y="127000"/>
                </a:moveTo>
                <a:cubicBezTo>
                  <a:pt x="76200" y="68035"/>
                  <a:pt x="152400" y="9071"/>
                  <a:pt x="228600" y="7257"/>
                </a:cubicBezTo>
                <a:cubicBezTo>
                  <a:pt x="304800" y="5443"/>
                  <a:pt x="381000" y="116115"/>
                  <a:pt x="457200" y="116115"/>
                </a:cubicBezTo>
                <a:cubicBezTo>
                  <a:pt x="533400" y="116115"/>
                  <a:pt x="622300" y="0"/>
                  <a:pt x="685800" y="7257"/>
                </a:cubicBezTo>
                <a:cubicBezTo>
                  <a:pt x="749300" y="14514"/>
                  <a:pt x="800100" y="116114"/>
                  <a:pt x="838200" y="159657"/>
                </a:cubicBezTo>
                <a:cubicBezTo>
                  <a:pt x="876300" y="203200"/>
                  <a:pt x="901700" y="250372"/>
                  <a:pt x="914400" y="268515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3571868" y="428604"/>
            <a:ext cx="571504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4429124" y="428604"/>
            <a:ext cx="571504" cy="2857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push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/>
          <p:cNvGrpSpPr/>
          <p:nvPr/>
        </p:nvGrpSpPr>
        <p:grpSpPr>
          <a:xfrm>
            <a:off x="3500430" y="928670"/>
            <a:ext cx="2428892" cy="2857520"/>
            <a:chOff x="3286116" y="1000108"/>
            <a:chExt cx="2428892" cy="2857520"/>
          </a:xfrm>
        </p:grpSpPr>
        <p:sp>
          <p:nvSpPr>
            <p:cNvPr id="3" name="Блок-схема: процесс 2"/>
            <p:cNvSpPr/>
            <p:nvPr/>
          </p:nvSpPr>
          <p:spPr>
            <a:xfrm>
              <a:off x="3357554" y="2428868"/>
              <a:ext cx="2286016" cy="1428760"/>
            </a:xfrm>
            <a:prstGeom prst="flowChartProcess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3500430" y="2571744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4429124" y="2571744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4429124" y="3071810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500430" y="3071810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Равнобедренный треугольник 17"/>
            <p:cNvSpPr/>
            <p:nvPr/>
          </p:nvSpPr>
          <p:spPr>
            <a:xfrm>
              <a:off x="3286116" y="1000108"/>
              <a:ext cx="2428892" cy="1428760"/>
            </a:xfrm>
            <a:prstGeom prst="triangl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215074" y="1071546"/>
            <a:ext cx="2428892" cy="2857520"/>
            <a:chOff x="6143636" y="1000108"/>
            <a:chExt cx="2428892" cy="2857520"/>
          </a:xfrm>
        </p:grpSpPr>
        <p:sp>
          <p:nvSpPr>
            <p:cNvPr id="4" name="Блок-схема: процесс 3"/>
            <p:cNvSpPr/>
            <p:nvPr/>
          </p:nvSpPr>
          <p:spPr>
            <a:xfrm>
              <a:off x="6286512" y="2428868"/>
              <a:ext cx="2286016" cy="1428760"/>
            </a:xfrm>
            <a:prstGeom prst="flowChartProcess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6357950" y="2571744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7286644" y="2571744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7286644" y="3143248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357950" y="3143248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Равнобедренный треугольник 18"/>
            <p:cNvSpPr/>
            <p:nvPr/>
          </p:nvSpPr>
          <p:spPr>
            <a:xfrm>
              <a:off x="6143636" y="1000108"/>
              <a:ext cx="2428892" cy="1428760"/>
            </a:xfrm>
            <a:prstGeom prst="triangl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28596" y="1000108"/>
            <a:ext cx="2428892" cy="2857520"/>
            <a:chOff x="428596" y="1000108"/>
            <a:chExt cx="2428892" cy="2857520"/>
          </a:xfrm>
        </p:grpSpPr>
        <p:sp>
          <p:nvSpPr>
            <p:cNvPr id="2" name="Блок-схема: процесс 1"/>
            <p:cNvSpPr/>
            <p:nvPr/>
          </p:nvSpPr>
          <p:spPr>
            <a:xfrm>
              <a:off x="500034" y="2428868"/>
              <a:ext cx="2286016" cy="1428760"/>
            </a:xfrm>
            <a:prstGeom prst="flowChartProcess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714348" y="2571744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1643042" y="2571744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643042" y="3071810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714348" y="3071810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Равнобедренный треугольник 16"/>
            <p:cNvSpPr/>
            <p:nvPr/>
          </p:nvSpPr>
          <p:spPr>
            <a:xfrm>
              <a:off x="428596" y="1000108"/>
              <a:ext cx="2428892" cy="1428760"/>
            </a:xfrm>
            <a:prstGeom prst="triangl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8" name="Группа 27"/>
          <p:cNvGrpSpPr/>
          <p:nvPr/>
        </p:nvGrpSpPr>
        <p:grpSpPr>
          <a:xfrm>
            <a:off x="1428728" y="3929066"/>
            <a:ext cx="1276360" cy="1366846"/>
            <a:chOff x="2714612" y="1000108"/>
            <a:chExt cx="1357322" cy="2714644"/>
          </a:xfrm>
          <a:scene3d>
            <a:camera prst="isometricOffAxis2Right"/>
            <a:lightRig rig="threePt" dir="t"/>
          </a:scene3d>
        </p:grpSpPr>
        <p:cxnSp>
          <p:nvCxnSpPr>
            <p:cNvPr id="29" name="Прямая соединительная линия 28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Улыбающееся лицо 30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Прямоугольник 33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6429388" y="4500570"/>
            <a:ext cx="1428760" cy="1285884"/>
            <a:chOff x="2714612" y="1000108"/>
            <a:chExt cx="1357322" cy="2714644"/>
          </a:xfrm>
          <a:scene3d>
            <a:camera prst="isometricOffAxis1Left"/>
            <a:lightRig rig="threePt" dir="t"/>
          </a:scene3d>
        </p:grpSpPr>
        <p:cxnSp>
          <p:nvCxnSpPr>
            <p:cNvPr id="36" name="Прямая соединительная линия 35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7" name="Прямая соединительная линия 36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8" name="Улыбающееся лицо 37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9" name="Прямая соединительная линия 38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Прямоугольник 40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>
            <a:off x="4929190" y="3500438"/>
            <a:ext cx="1143008" cy="938218"/>
            <a:chOff x="2714612" y="1000108"/>
            <a:chExt cx="1357322" cy="2714644"/>
          </a:xfrm>
          <a:scene3d>
            <a:camera prst="perspectiveContrastingLeftFacing"/>
            <a:lightRig rig="threePt" dir="t"/>
          </a:scene3d>
        </p:grpSpPr>
        <p:cxnSp>
          <p:nvCxnSpPr>
            <p:cNvPr id="43" name="Прямая соединительная линия 42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4" name="Прямая соединительная линия 43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Улыбающееся лицо 44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6" name="Прямая соединительная линия 45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Прямоугольник 47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7929554" y="4071942"/>
            <a:ext cx="1214446" cy="1081094"/>
            <a:chOff x="2714612" y="1000108"/>
            <a:chExt cx="1357322" cy="2714644"/>
          </a:xfrm>
          <a:scene3d>
            <a:camera prst="isometricOffAxis2Top"/>
            <a:lightRig rig="threePt" dir="t"/>
          </a:scene3d>
        </p:grpSpPr>
        <p:cxnSp>
          <p:nvCxnSpPr>
            <p:cNvPr id="50" name="Прямая соединительная линия 49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1" name="Прямая соединительная линия 50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Улыбающееся лицо 51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3" name="Прямая соединительная линия 52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5" name="Прямоугольник 54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6500826" y="4000504"/>
            <a:ext cx="1357322" cy="938218"/>
            <a:chOff x="2714612" y="1000108"/>
            <a:chExt cx="1357322" cy="2714644"/>
          </a:xfrm>
        </p:grpSpPr>
        <p:cxnSp>
          <p:nvCxnSpPr>
            <p:cNvPr id="57" name="Прямая соединительная линия 56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9" name="Улыбающееся лицо 58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0" name="Прямая соединительная линия 59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2" name="Прямоугольник 61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142844" y="3857628"/>
            <a:ext cx="1357322" cy="1152532"/>
            <a:chOff x="2714612" y="1000108"/>
            <a:chExt cx="1357322" cy="2714644"/>
          </a:xfrm>
          <a:scene3d>
            <a:camera prst="isometricLeftDown"/>
            <a:lightRig rig="threePt" dir="t"/>
          </a:scene3d>
        </p:grpSpPr>
        <p:cxnSp>
          <p:nvCxnSpPr>
            <p:cNvPr id="64" name="Прямая соединительная линия 63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6" name="Улыбающееся лицо 65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7" name="Прямая соединительная линия 66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9" name="Прямоугольник 68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0" name="Группа 69"/>
          <p:cNvGrpSpPr/>
          <p:nvPr/>
        </p:nvGrpSpPr>
        <p:grpSpPr>
          <a:xfrm>
            <a:off x="0" y="4714884"/>
            <a:ext cx="1285884" cy="1143008"/>
            <a:chOff x="2714612" y="1000108"/>
            <a:chExt cx="1357322" cy="2714644"/>
          </a:xfrm>
          <a:scene3d>
            <a:camera prst="isometricOffAxis2Right"/>
            <a:lightRig rig="threePt" dir="t"/>
          </a:scene3d>
        </p:grpSpPr>
        <p:cxnSp>
          <p:nvCxnSpPr>
            <p:cNvPr id="71" name="Прямая соединительная линия 70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2" name="Прямая соединительная линия 71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3" name="Улыбающееся лицо 72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4" name="Прямая соединительная линия 73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6" name="Прямоугольник 75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7" name="Группа 76"/>
          <p:cNvGrpSpPr/>
          <p:nvPr/>
        </p:nvGrpSpPr>
        <p:grpSpPr>
          <a:xfrm>
            <a:off x="3714744" y="3500438"/>
            <a:ext cx="1285884" cy="1214446"/>
            <a:chOff x="2714612" y="1000108"/>
            <a:chExt cx="1357322" cy="2714644"/>
          </a:xfrm>
          <a:scene3d>
            <a:camera prst="perspectiveContrastingRightFacing"/>
            <a:lightRig rig="threePt" dir="t"/>
          </a:scene3d>
        </p:grpSpPr>
        <p:cxnSp>
          <p:nvCxnSpPr>
            <p:cNvPr id="78" name="Прямая соединительная линия 77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9" name="Прямая соединительная линия 78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80" name="Улыбающееся лицо 79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1" name="Прямая соединительная линия 80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83" name="Прямоугольник 82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4" name="Группа 83"/>
          <p:cNvGrpSpPr/>
          <p:nvPr/>
        </p:nvGrpSpPr>
        <p:grpSpPr>
          <a:xfrm>
            <a:off x="2857488" y="3786190"/>
            <a:ext cx="1143008" cy="857256"/>
            <a:chOff x="2714612" y="1000108"/>
            <a:chExt cx="1357322" cy="2714644"/>
          </a:xfrm>
        </p:grpSpPr>
        <p:cxnSp>
          <p:nvCxnSpPr>
            <p:cNvPr id="85" name="Прямая соединительная линия 84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6" name="Прямая соединительная линия 85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87" name="Улыбающееся лицо 86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8" name="Прямая соединительная линия 87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0" name="Прямоугольник 89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sp>
        <p:nvSpPr>
          <p:cNvPr id="110" name="Полилиния 109"/>
          <p:cNvSpPr/>
          <p:nvPr/>
        </p:nvSpPr>
        <p:spPr>
          <a:xfrm>
            <a:off x="2643174" y="4572008"/>
            <a:ext cx="457200" cy="197758"/>
          </a:xfrm>
          <a:custGeom>
            <a:avLst/>
            <a:gdLst>
              <a:gd name="connsiteX0" fmla="*/ 0 w 457200"/>
              <a:gd name="connsiteY0" fmla="*/ 76200 h 197758"/>
              <a:gd name="connsiteX1" fmla="*/ 228600 w 457200"/>
              <a:gd name="connsiteY1" fmla="*/ 185058 h 197758"/>
              <a:gd name="connsiteX2" fmla="*/ 457200 w 457200"/>
              <a:gd name="connsiteY2" fmla="*/ 0 h 197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200" h="197758">
                <a:moveTo>
                  <a:pt x="0" y="76200"/>
                </a:moveTo>
                <a:cubicBezTo>
                  <a:pt x="76200" y="136979"/>
                  <a:pt x="152400" y="197758"/>
                  <a:pt x="228600" y="185058"/>
                </a:cubicBezTo>
                <a:cubicBezTo>
                  <a:pt x="304800" y="172358"/>
                  <a:pt x="381000" y="86179"/>
                  <a:pt x="457200" y="0"/>
                </a:cubicBezTo>
              </a:path>
            </a:pathLst>
          </a:cu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8" name="Группа 117"/>
          <p:cNvGrpSpPr/>
          <p:nvPr/>
        </p:nvGrpSpPr>
        <p:grpSpPr>
          <a:xfrm>
            <a:off x="6500794" y="-857280"/>
            <a:ext cx="2643206" cy="4000528"/>
            <a:chOff x="1571604" y="2214554"/>
            <a:chExt cx="2643206" cy="4000528"/>
          </a:xfrm>
        </p:grpSpPr>
        <p:sp>
          <p:nvSpPr>
            <p:cNvPr id="114" name="Солнце 113"/>
            <p:cNvSpPr/>
            <p:nvPr/>
          </p:nvSpPr>
          <p:spPr>
            <a:xfrm>
              <a:off x="1571604" y="2214554"/>
              <a:ext cx="2643206" cy="4000528"/>
            </a:xfrm>
            <a:prstGeom prst="sun">
              <a:avLst/>
            </a:prstGeom>
            <a:scene3d>
              <a:camera prst="perspectiveRelaxedModerately"/>
              <a:lightRig rig="threePt" dir="t"/>
            </a:scene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Царица </a:t>
              </a:r>
            </a:p>
            <a:p>
              <a:pPr algn="ctr"/>
              <a:r>
                <a:rPr lang="ru-RU" dirty="0" err="1" smtClean="0"/>
                <a:t>Морфо-логия</a:t>
              </a:r>
              <a:endParaRPr lang="ru-RU" dirty="0"/>
            </a:p>
          </p:txBody>
        </p:sp>
        <p:sp>
          <p:nvSpPr>
            <p:cNvPr id="115" name="Полилиния 114"/>
            <p:cNvSpPr/>
            <p:nvPr/>
          </p:nvSpPr>
          <p:spPr>
            <a:xfrm>
              <a:off x="2643174" y="4643446"/>
              <a:ext cx="457200" cy="197758"/>
            </a:xfrm>
            <a:custGeom>
              <a:avLst/>
              <a:gdLst>
                <a:gd name="connsiteX0" fmla="*/ 0 w 457200"/>
                <a:gd name="connsiteY0" fmla="*/ 76200 h 197758"/>
                <a:gd name="connsiteX1" fmla="*/ 228600 w 457200"/>
                <a:gd name="connsiteY1" fmla="*/ 185058 h 197758"/>
                <a:gd name="connsiteX2" fmla="*/ 457200 w 457200"/>
                <a:gd name="connsiteY2" fmla="*/ 0 h 19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200" h="197758">
                  <a:moveTo>
                    <a:pt x="0" y="76200"/>
                  </a:moveTo>
                  <a:cubicBezTo>
                    <a:pt x="76200" y="136979"/>
                    <a:pt x="152400" y="197758"/>
                    <a:pt x="228600" y="185058"/>
                  </a:cubicBezTo>
                  <a:cubicBezTo>
                    <a:pt x="304800" y="172358"/>
                    <a:pt x="381000" y="86179"/>
                    <a:pt x="457200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6" name="Овал 115"/>
            <p:cNvSpPr/>
            <p:nvPr/>
          </p:nvSpPr>
          <p:spPr>
            <a:xfrm>
              <a:off x="2857488" y="3571876"/>
              <a:ext cx="285752" cy="285752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7" name="Овал 116"/>
            <p:cNvSpPr/>
            <p:nvPr/>
          </p:nvSpPr>
          <p:spPr>
            <a:xfrm>
              <a:off x="2571736" y="3571876"/>
              <a:ext cx="285752" cy="285752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19" name="Прямоугольник 118"/>
          <p:cNvSpPr/>
          <p:nvPr/>
        </p:nvSpPr>
        <p:spPr>
          <a:xfrm>
            <a:off x="0" y="500042"/>
            <a:ext cx="2571736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1область: Производная</a:t>
            </a:r>
            <a:endParaRPr lang="ru-RU" dirty="0"/>
          </a:p>
        </p:txBody>
      </p:sp>
      <p:sp>
        <p:nvSpPr>
          <p:cNvPr id="120" name="Прямоугольник 119"/>
          <p:cNvSpPr/>
          <p:nvPr/>
        </p:nvSpPr>
        <p:spPr>
          <a:xfrm>
            <a:off x="3428992" y="500042"/>
            <a:ext cx="2571736" cy="42862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2 область: непроизводная</a:t>
            </a:r>
            <a:endParaRPr lang="ru-RU" sz="1600" dirty="0"/>
          </a:p>
        </p:txBody>
      </p:sp>
      <p:grpSp>
        <p:nvGrpSpPr>
          <p:cNvPr id="129" name="Группа 128"/>
          <p:cNvGrpSpPr/>
          <p:nvPr/>
        </p:nvGrpSpPr>
        <p:grpSpPr>
          <a:xfrm>
            <a:off x="2287907" y="4786322"/>
            <a:ext cx="1445618" cy="1357322"/>
            <a:chOff x="2287907" y="4786322"/>
            <a:chExt cx="1445618" cy="1357322"/>
          </a:xfrm>
        </p:grpSpPr>
        <p:sp>
          <p:nvSpPr>
            <p:cNvPr id="123" name="Овал 122"/>
            <p:cNvSpPr/>
            <p:nvPr/>
          </p:nvSpPr>
          <p:spPr>
            <a:xfrm>
              <a:off x="2928926" y="4786322"/>
              <a:ext cx="214314" cy="64294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4" name="Овал 123"/>
            <p:cNvSpPr/>
            <p:nvPr/>
          </p:nvSpPr>
          <p:spPr>
            <a:xfrm rot="20172075" flipH="1">
              <a:off x="3087708" y="5192684"/>
              <a:ext cx="642942" cy="2143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5" name="Овал 124"/>
            <p:cNvSpPr/>
            <p:nvPr/>
          </p:nvSpPr>
          <p:spPr>
            <a:xfrm rot="14950141" flipH="1">
              <a:off x="2526075" y="5241547"/>
              <a:ext cx="256288" cy="73262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6" name="Овал 125"/>
            <p:cNvSpPr/>
            <p:nvPr/>
          </p:nvSpPr>
          <p:spPr>
            <a:xfrm>
              <a:off x="2928926" y="5500702"/>
              <a:ext cx="214314" cy="64294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7" name="Овал 126"/>
            <p:cNvSpPr/>
            <p:nvPr/>
          </p:nvSpPr>
          <p:spPr>
            <a:xfrm rot="18741744" flipH="1">
              <a:off x="2651652" y="4884898"/>
              <a:ext cx="181714" cy="683256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8" name="Овал 127"/>
            <p:cNvSpPr/>
            <p:nvPr/>
          </p:nvSpPr>
          <p:spPr>
            <a:xfrm rot="1008996" flipV="1">
              <a:off x="3162021" y="5507352"/>
              <a:ext cx="571504" cy="214314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2" name="Овал 121"/>
            <p:cNvSpPr/>
            <p:nvPr/>
          </p:nvSpPr>
          <p:spPr>
            <a:xfrm>
              <a:off x="2928926" y="5357826"/>
              <a:ext cx="285752" cy="214314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Прошло много лет… Произошел как то один случай…</a:t>
            </a:r>
            <a:endParaRPr lang="ru-RU" sz="2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3428992" y="1071546"/>
            <a:ext cx="2428892" cy="2857520"/>
            <a:chOff x="3286116" y="1000108"/>
            <a:chExt cx="2428892" cy="2857520"/>
          </a:xfrm>
        </p:grpSpPr>
        <p:sp>
          <p:nvSpPr>
            <p:cNvPr id="4" name="Блок-схема: процесс 3"/>
            <p:cNvSpPr/>
            <p:nvPr/>
          </p:nvSpPr>
          <p:spPr>
            <a:xfrm>
              <a:off x="3357554" y="2428868"/>
              <a:ext cx="2286016" cy="1428760"/>
            </a:xfrm>
            <a:prstGeom prst="flowChartProcess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500430" y="2571744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4429124" y="2571744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429124" y="3071810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3500430" y="3071810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Равнобедренный треугольник 8"/>
            <p:cNvSpPr/>
            <p:nvPr/>
          </p:nvSpPr>
          <p:spPr>
            <a:xfrm>
              <a:off x="3286116" y="1000108"/>
              <a:ext cx="2428892" cy="1428760"/>
            </a:xfrm>
            <a:prstGeom prst="triangl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6215074" y="1071546"/>
            <a:ext cx="2428892" cy="2857520"/>
            <a:chOff x="6143636" y="1000108"/>
            <a:chExt cx="2428892" cy="2857520"/>
          </a:xfrm>
        </p:grpSpPr>
        <p:sp>
          <p:nvSpPr>
            <p:cNvPr id="11" name="Блок-схема: процесс 10"/>
            <p:cNvSpPr/>
            <p:nvPr/>
          </p:nvSpPr>
          <p:spPr>
            <a:xfrm>
              <a:off x="6286512" y="2428868"/>
              <a:ext cx="2286016" cy="1428760"/>
            </a:xfrm>
            <a:prstGeom prst="flowChartProcess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357950" y="2571744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7286644" y="2571744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7286644" y="3143248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6357950" y="3143248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>
              <a:off x="6143636" y="1000108"/>
              <a:ext cx="2428892" cy="1428760"/>
            </a:xfrm>
            <a:prstGeom prst="triangl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28596" y="1000108"/>
            <a:ext cx="2428892" cy="2857520"/>
            <a:chOff x="428596" y="1000108"/>
            <a:chExt cx="2428892" cy="2857520"/>
          </a:xfrm>
        </p:grpSpPr>
        <p:sp>
          <p:nvSpPr>
            <p:cNvPr id="18" name="Блок-схема: процесс 17"/>
            <p:cNvSpPr/>
            <p:nvPr/>
          </p:nvSpPr>
          <p:spPr>
            <a:xfrm>
              <a:off x="500034" y="2428868"/>
              <a:ext cx="2286016" cy="1428760"/>
            </a:xfrm>
            <a:prstGeom prst="flowChartProcess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714348" y="2571744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1643042" y="2571744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1643042" y="3071810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714348" y="3071810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Равнобедренный треугольник 22"/>
            <p:cNvSpPr/>
            <p:nvPr/>
          </p:nvSpPr>
          <p:spPr>
            <a:xfrm>
              <a:off x="428596" y="1000108"/>
              <a:ext cx="2428892" cy="1428760"/>
            </a:xfrm>
            <a:prstGeom prst="triangl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1071538" y="4714884"/>
            <a:ext cx="1276360" cy="1366846"/>
            <a:chOff x="2714612" y="1000108"/>
            <a:chExt cx="1357322" cy="2714644"/>
          </a:xfrm>
          <a:scene3d>
            <a:camera prst="isometricOffAxis2Right"/>
            <a:lightRig rig="threePt" dir="t"/>
          </a:scene3d>
        </p:grpSpPr>
        <p:cxnSp>
          <p:nvCxnSpPr>
            <p:cNvPr id="25" name="Прямая соединительная линия 24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7" name="Улыбающееся лицо 26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8" name="Прямая соединительная линия 27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Прямоугольник 29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6429388" y="4500570"/>
            <a:ext cx="1428760" cy="1285884"/>
            <a:chOff x="2714612" y="1000108"/>
            <a:chExt cx="1357322" cy="2714644"/>
          </a:xfrm>
          <a:scene3d>
            <a:camera prst="isometricOffAxis1Left"/>
            <a:lightRig rig="threePt" dir="t"/>
          </a:scene3d>
        </p:grpSpPr>
        <p:cxnSp>
          <p:nvCxnSpPr>
            <p:cNvPr id="32" name="Прямая соединительная линия 31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Улыбающееся лицо 33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Прямоугольник 36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4929190" y="3500438"/>
            <a:ext cx="1143008" cy="938218"/>
            <a:chOff x="2714612" y="1000108"/>
            <a:chExt cx="1357322" cy="2714644"/>
          </a:xfrm>
          <a:scene3d>
            <a:camera prst="perspectiveContrastingLeftFacing"/>
            <a:lightRig rig="threePt" dir="t"/>
          </a:scene3d>
        </p:grpSpPr>
        <p:cxnSp>
          <p:nvCxnSpPr>
            <p:cNvPr id="39" name="Прямая соединительная линия 38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Улыбающееся лицо 40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2" name="Прямая соединительная линия 41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Прямоугольник 43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7929554" y="4071942"/>
            <a:ext cx="1214446" cy="1081094"/>
            <a:chOff x="2714612" y="1000108"/>
            <a:chExt cx="1357322" cy="2714644"/>
          </a:xfrm>
          <a:scene3d>
            <a:camera prst="isometricOffAxis2Top"/>
            <a:lightRig rig="threePt" dir="t"/>
          </a:scene3d>
        </p:grpSpPr>
        <p:cxnSp>
          <p:nvCxnSpPr>
            <p:cNvPr id="46" name="Прямая соединительная линия 45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Улыбающееся лицо 47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9" name="Прямая соединительная линия 48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1" name="Прямоугольник 50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6500826" y="4000504"/>
            <a:ext cx="1357322" cy="938218"/>
            <a:chOff x="2714612" y="1000108"/>
            <a:chExt cx="1357322" cy="2714644"/>
          </a:xfrm>
        </p:grpSpPr>
        <p:cxnSp>
          <p:nvCxnSpPr>
            <p:cNvPr id="53" name="Прямая соединительная линия 52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5" name="Улыбающееся лицо 54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6" name="Прямая соединительная линия 55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8" name="Прямоугольник 57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0" y="4714884"/>
            <a:ext cx="1285884" cy="1143008"/>
            <a:chOff x="2714612" y="1000108"/>
            <a:chExt cx="1357322" cy="2714644"/>
          </a:xfrm>
          <a:scene3d>
            <a:camera prst="isometricOffAxis2Right"/>
            <a:lightRig rig="threePt" dir="t"/>
          </a:scene3d>
        </p:grpSpPr>
        <p:cxnSp>
          <p:nvCxnSpPr>
            <p:cNvPr id="67" name="Прямая соединительная линия 66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9" name="Улыбающееся лицо 68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2" name="Прямоугольник 71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3714744" y="3500438"/>
            <a:ext cx="1285884" cy="1214446"/>
            <a:chOff x="2714612" y="1000108"/>
            <a:chExt cx="1357322" cy="2714644"/>
          </a:xfrm>
          <a:scene3d>
            <a:camera prst="perspectiveContrastingRightFacing"/>
            <a:lightRig rig="threePt" dir="t"/>
          </a:scene3d>
        </p:grpSpPr>
        <p:cxnSp>
          <p:nvCxnSpPr>
            <p:cNvPr id="74" name="Прямая соединительная линия 73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6" name="Улыбающееся лицо 75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7" name="Прямая соединительная линия 76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9" name="Прямоугольник 78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2000232" y="5072074"/>
            <a:ext cx="1143008" cy="857256"/>
            <a:chOff x="2714612" y="1000108"/>
            <a:chExt cx="1357322" cy="2714644"/>
          </a:xfrm>
        </p:grpSpPr>
        <p:cxnSp>
          <p:nvCxnSpPr>
            <p:cNvPr id="81" name="Прямая соединительная линия 80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83" name="Улыбающееся лицо 82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4" name="Прямая соединительная линия 83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Прямоугольник 85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err="1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7" name="Группа 86"/>
          <p:cNvGrpSpPr/>
          <p:nvPr/>
        </p:nvGrpSpPr>
        <p:grpSpPr>
          <a:xfrm>
            <a:off x="0" y="1285860"/>
            <a:ext cx="2643206" cy="4000528"/>
            <a:chOff x="1571604" y="2214554"/>
            <a:chExt cx="2643206" cy="4000528"/>
          </a:xfrm>
        </p:grpSpPr>
        <p:sp>
          <p:nvSpPr>
            <p:cNvPr id="88" name="Солнце 87"/>
            <p:cNvSpPr/>
            <p:nvPr/>
          </p:nvSpPr>
          <p:spPr>
            <a:xfrm>
              <a:off x="1571604" y="2214554"/>
              <a:ext cx="2643206" cy="4000528"/>
            </a:xfrm>
            <a:prstGeom prst="sun">
              <a:avLst/>
            </a:prstGeom>
            <a:scene3d>
              <a:camera prst="perspectiveRelaxedModerately"/>
              <a:lightRig rig="threePt" dir="t"/>
            </a:scene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Царица </a:t>
              </a:r>
            </a:p>
            <a:p>
              <a:pPr algn="ctr"/>
              <a:r>
                <a:rPr lang="ru-RU" dirty="0" err="1" smtClean="0"/>
                <a:t>Морфо-логия</a:t>
              </a:r>
              <a:endParaRPr lang="ru-RU" dirty="0"/>
            </a:p>
          </p:txBody>
        </p:sp>
        <p:sp>
          <p:nvSpPr>
            <p:cNvPr id="89" name="Полилиния 88"/>
            <p:cNvSpPr/>
            <p:nvPr/>
          </p:nvSpPr>
          <p:spPr>
            <a:xfrm>
              <a:off x="2643174" y="4643446"/>
              <a:ext cx="457200" cy="197758"/>
            </a:xfrm>
            <a:custGeom>
              <a:avLst/>
              <a:gdLst>
                <a:gd name="connsiteX0" fmla="*/ 0 w 457200"/>
                <a:gd name="connsiteY0" fmla="*/ 76200 h 197758"/>
                <a:gd name="connsiteX1" fmla="*/ 228600 w 457200"/>
                <a:gd name="connsiteY1" fmla="*/ 185058 h 197758"/>
                <a:gd name="connsiteX2" fmla="*/ 457200 w 457200"/>
                <a:gd name="connsiteY2" fmla="*/ 0 h 19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200" h="197758">
                  <a:moveTo>
                    <a:pt x="0" y="76200"/>
                  </a:moveTo>
                  <a:cubicBezTo>
                    <a:pt x="76200" y="136979"/>
                    <a:pt x="152400" y="197758"/>
                    <a:pt x="228600" y="185058"/>
                  </a:cubicBezTo>
                  <a:cubicBezTo>
                    <a:pt x="304800" y="172358"/>
                    <a:pt x="381000" y="86179"/>
                    <a:pt x="457200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Овал 89"/>
            <p:cNvSpPr/>
            <p:nvPr/>
          </p:nvSpPr>
          <p:spPr>
            <a:xfrm>
              <a:off x="2857488" y="3571876"/>
              <a:ext cx="285752" cy="285752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Овал 90"/>
            <p:cNvSpPr/>
            <p:nvPr/>
          </p:nvSpPr>
          <p:spPr>
            <a:xfrm>
              <a:off x="2571736" y="3571876"/>
              <a:ext cx="285752" cy="285752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07" name="Выноска-облако 106"/>
          <p:cNvSpPr/>
          <p:nvPr/>
        </p:nvSpPr>
        <p:spPr>
          <a:xfrm>
            <a:off x="7072330" y="2786058"/>
            <a:ext cx="1500198" cy="1000132"/>
          </a:xfrm>
          <a:prstGeom prst="cloud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Как тебя зовут?</a:t>
            </a:r>
            <a:endParaRPr lang="ru-RU" dirty="0"/>
          </a:p>
        </p:txBody>
      </p:sp>
      <p:sp>
        <p:nvSpPr>
          <p:cNvPr id="108" name="Выноска-облако 107"/>
          <p:cNvSpPr/>
          <p:nvPr/>
        </p:nvSpPr>
        <p:spPr>
          <a:xfrm flipH="1">
            <a:off x="1785918" y="4071942"/>
            <a:ext cx="2214578" cy="785818"/>
          </a:xfrm>
          <a:prstGeom prst="cloudCallou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Меня зовут БЛАГОДАРЯ!</a:t>
            </a:r>
            <a:endParaRPr lang="ru-RU" dirty="0"/>
          </a:p>
        </p:txBody>
      </p:sp>
      <p:sp>
        <p:nvSpPr>
          <p:cNvPr id="109" name="Выноска-облако 108"/>
          <p:cNvSpPr/>
          <p:nvPr/>
        </p:nvSpPr>
        <p:spPr>
          <a:xfrm flipH="1">
            <a:off x="285720" y="0"/>
            <a:ext cx="4500594" cy="2071702"/>
          </a:xfrm>
          <a:prstGeom prst="cloudCallout">
            <a:avLst>
              <a:gd name="adj1" fmla="val -36071"/>
              <a:gd name="adj2" fmla="val 44109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Мне очень понравился этот молодой человек! Принесите книгу, в которой записаны наши жители страны, и с красной строки запишите: «Благодаря».</a:t>
            </a:r>
            <a:endParaRPr lang="ru-RU" dirty="0"/>
          </a:p>
        </p:txBody>
      </p:sp>
      <p:grpSp>
        <p:nvGrpSpPr>
          <p:cNvPr id="110" name="Группа 109"/>
          <p:cNvGrpSpPr/>
          <p:nvPr/>
        </p:nvGrpSpPr>
        <p:grpSpPr>
          <a:xfrm>
            <a:off x="3500430" y="1214422"/>
            <a:ext cx="3071834" cy="1176847"/>
            <a:chOff x="2714612" y="1000108"/>
            <a:chExt cx="1357322" cy="2630599"/>
          </a:xfrm>
          <a:scene3d>
            <a:camera prst="orthographicFront"/>
            <a:lightRig rig="threePt" dir="t"/>
          </a:scene3d>
        </p:grpSpPr>
        <p:cxnSp>
          <p:nvCxnSpPr>
            <p:cNvPr id="111" name="Прямая соединительная линия 110"/>
            <p:cNvCxnSpPr/>
            <p:nvPr/>
          </p:nvCxnSpPr>
          <p:spPr>
            <a:xfrm rot="5400000">
              <a:off x="2807648" y="3202079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2" name="Прямая соединительная линия 111"/>
            <p:cNvCxnSpPr/>
            <p:nvPr/>
          </p:nvCxnSpPr>
          <p:spPr>
            <a:xfrm rot="16200000" flipH="1">
              <a:off x="3249566" y="3202079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3" name="Улыбающееся лицо 112"/>
            <p:cNvSpPr/>
            <p:nvPr/>
          </p:nvSpPr>
          <p:spPr>
            <a:xfrm>
              <a:off x="2714612" y="1479163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14" name="Прямая соединительная линия 113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15" name="Прямая соединительная линия 114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6" name="Прямоугольник 115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 ИЗ!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124" name="Группа 123"/>
          <p:cNvGrpSpPr/>
          <p:nvPr/>
        </p:nvGrpSpPr>
        <p:grpSpPr>
          <a:xfrm>
            <a:off x="3500430" y="4714884"/>
            <a:ext cx="2643206" cy="1500198"/>
            <a:chOff x="3357554" y="4714884"/>
            <a:chExt cx="2643206" cy="1500198"/>
          </a:xfrm>
        </p:grpSpPr>
        <p:cxnSp>
          <p:nvCxnSpPr>
            <p:cNvPr id="95" name="Прямая соединительная линия 94"/>
            <p:cNvCxnSpPr/>
            <p:nvPr/>
          </p:nvCxnSpPr>
          <p:spPr>
            <a:xfrm rot="5400000">
              <a:off x="3571868" y="5500702"/>
              <a:ext cx="714380" cy="285752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6" name="Прямая соединительная линия 95"/>
            <p:cNvCxnSpPr/>
            <p:nvPr/>
          </p:nvCxnSpPr>
          <p:spPr>
            <a:xfrm rot="16200000" flipH="1">
              <a:off x="4607719" y="5679297"/>
              <a:ext cx="857256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3" name="Волна 92"/>
            <p:cNvSpPr/>
            <p:nvPr/>
          </p:nvSpPr>
          <p:spPr>
            <a:xfrm>
              <a:off x="3357554" y="4714884"/>
              <a:ext cx="2643206" cy="928694"/>
            </a:xfrm>
            <a:prstGeom prst="wav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102" name="Прямая соединительная линия 101"/>
            <p:cNvCxnSpPr/>
            <p:nvPr/>
          </p:nvCxnSpPr>
          <p:spPr>
            <a:xfrm>
              <a:off x="3571868" y="5143512"/>
              <a:ext cx="1000132" cy="642942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8" name="Овал 97"/>
            <p:cNvSpPr/>
            <p:nvPr/>
          </p:nvSpPr>
          <p:spPr>
            <a:xfrm>
              <a:off x="4857752" y="4929198"/>
              <a:ext cx="142876" cy="3571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9" name="Овал 98"/>
            <p:cNvSpPr/>
            <p:nvPr/>
          </p:nvSpPr>
          <p:spPr>
            <a:xfrm>
              <a:off x="4214810" y="4857760"/>
              <a:ext cx="142876" cy="3571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0" name="Дуга 99"/>
            <p:cNvSpPr/>
            <p:nvPr/>
          </p:nvSpPr>
          <p:spPr>
            <a:xfrm>
              <a:off x="4286248" y="5357826"/>
              <a:ext cx="500066" cy="214314"/>
            </a:xfrm>
            <a:prstGeom prst="arc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cxnSp>
        <p:nvCxnSpPr>
          <p:cNvPr id="103" name="Прямая соединительная линия 102"/>
          <p:cNvCxnSpPr/>
          <p:nvPr/>
        </p:nvCxnSpPr>
        <p:spPr>
          <a:xfrm rot="5400000">
            <a:off x="4786314" y="5143512"/>
            <a:ext cx="642942" cy="642942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70" decel="100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770" decel="100000"/>
                                        <p:tgtEl>
                                          <p:spTgt spid="11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8" dur="77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0" dur="77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 animBg="1"/>
      <p:bldP spid="108" grpId="0" animBg="1"/>
      <p:bldP spid="10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3286116" y="4429132"/>
            <a:ext cx="2643206" cy="1500198"/>
            <a:chOff x="3357554" y="4714884"/>
            <a:chExt cx="2643206" cy="1500198"/>
          </a:xfrm>
        </p:grpSpPr>
        <p:cxnSp>
          <p:nvCxnSpPr>
            <p:cNvPr id="3" name="Прямая соединительная линия 2"/>
            <p:cNvCxnSpPr/>
            <p:nvPr/>
          </p:nvCxnSpPr>
          <p:spPr>
            <a:xfrm rot="5400000">
              <a:off x="3571868" y="5500702"/>
              <a:ext cx="714380" cy="285752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" name="Прямая соединительная линия 3"/>
            <p:cNvCxnSpPr/>
            <p:nvPr/>
          </p:nvCxnSpPr>
          <p:spPr>
            <a:xfrm rot="16200000" flipH="1">
              <a:off x="4607719" y="5679297"/>
              <a:ext cx="857256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" name="Волна 4"/>
            <p:cNvSpPr/>
            <p:nvPr/>
          </p:nvSpPr>
          <p:spPr>
            <a:xfrm>
              <a:off x="3357554" y="4714884"/>
              <a:ext cx="2643206" cy="928694"/>
            </a:xfrm>
            <a:prstGeom prst="wave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" name="Прямая соединительная линия 5"/>
            <p:cNvCxnSpPr/>
            <p:nvPr/>
          </p:nvCxnSpPr>
          <p:spPr>
            <a:xfrm>
              <a:off x="3571868" y="5143512"/>
              <a:ext cx="1000132" cy="642942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" name="Овал 6"/>
            <p:cNvSpPr/>
            <p:nvPr/>
          </p:nvSpPr>
          <p:spPr>
            <a:xfrm>
              <a:off x="4857752" y="4929198"/>
              <a:ext cx="142876" cy="3571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4214810" y="4857760"/>
              <a:ext cx="142876" cy="35719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Дуга 8"/>
            <p:cNvSpPr/>
            <p:nvPr/>
          </p:nvSpPr>
          <p:spPr>
            <a:xfrm flipV="1">
              <a:off x="4214810" y="5286388"/>
              <a:ext cx="571504" cy="142876"/>
            </a:xfrm>
            <a:prstGeom prst="arc">
              <a:avLst/>
            </a:pr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9"/>
          <p:cNvGrpSpPr/>
          <p:nvPr/>
        </p:nvGrpSpPr>
        <p:grpSpPr>
          <a:xfrm>
            <a:off x="3428992" y="1071546"/>
            <a:ext cx="2428892" cy="2857520"/>
            <a:chOff x="3286116" y="1000108"/>
            <a:chExt cx="2428892" cy="2857520"/>
          </a:xfrm>
        </p:grpSpPr>
        <p:sp>
          <p:nvSpPr>
            <p:cNvPr id="11" name="Блок-схема: процесс 10"/>
            <p:cNvSpPr/>
            <p:nvPr/>
          </p:nvSpPr>
          <p:spPr>
            <a:xfrm>
              <a:off x="3357554" y="2428868"/>
              <a:ext cx="2286016" cy="1428760"/>
            </a:xfrm>
            <a:prstGeom prst="flowChartProcess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3500430" y="2571744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4429124" y="2571744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429124" y="3071810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500430" y="3071810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Равнобедренный треугольник 15"/>
            <p:cNvSpPr/>
            <p:nvPr/>
          </p:nvSpPr>
          <p:spPr>
            <a:xfrm>
              <a:off x="3286116" y="1000108"/>
              <a:ext cx="2428892" cy="1428760"/>
            </a:xfrm>
            <a:prstGeom prst="triangle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6215074" y="1071546"/>
            <a:ext cx="2428892" cy="2857520"/>
            <a:chOff x="6143636" y="1000108"/>
            <a:chExt cx="2428892" cy="2857520"/>
          </a:xfrm>
        </p:grpSpPr>
        <p:sp>
          <p:nvSpPr>
            <p:cNvPr id="18" name="Блок-схема: процесс 17"/>
            <p:cNvSpPr/>
            <p:nvPr/>
          </p:nvSpPr>
          <p:spPr>
            <a:xfrm>
              <a:off x="6286512" y="2428868"/>
              <a:ext cx="2286016" cy="1428760"/>
            </a:xfrm>
            <a:prstGeom prst="flowChartProcess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6357950" y="2571744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7286644" y="2571744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7286644" y="3143248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6357950" y="3143248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Равнобедренный треугольник 22"/>
            <p:cNvSpPr/>
            <p:nvPr/>
          </p:nvSpPr>
          <p:spPr>
            <a:xfrm>
              <a:off x="6143636" y="1000108"/>
              <a:ext cx="2428892" cy="1428760"/>
            </a:xfrm>
            <a:prstGeom prst="triangl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28596" y="1000108"/>
            <a:ext cx="2428892" cy="2857520"/>
            <a:chOff x="428596" y="1000108"/>
            <a:chExt cx="2428892" cy="2857520"/>
          </a:xfrm>
        </p:grpSpPr>
        <p:sp>
          <p:nvSpPr>
            <p:cNvPr id="25" name="Блок-схема: процесс 24"/>
            <p:cNvSpPr/>
            <p:nvPr/>
          </p:nvSpPr>
          <p:spPr>
            <a:xfrm>
              <a:off x="500034" y="2428868"/>
              <a:ext cx="2286016" cy="1428760"/>
            </a:xfrm>
            <a:prstGeom prst="flowChartProcess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714348" y="2571744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1643042" y="2571744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1643042" y="3071810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714348" y="3071810"/>
              <a:ext cx="714380" cy="357190"/>
            </a:xfrm>
            <a:prstGeom prst="rect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Равнобедренный треугольник 29"/>
            <p:cNvSpPr/>
            <p:nvPr/>
          </p:nvSpPr>
          <p:spPr>
            <a:xfrm>
              <a:off x="428596" y="1000108"/>
              <a:ext cx="2428892" cy="1428760"/>
            </a:xfrm>
            <a:prstGeom prst="triangl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1071538" y="4714884"/>
            <a:ext cx="1276360" cy="1366846"/>
            <a:chOff x="2714612" y="1000108"/>
            <a:chExt cx="1357322" cy="2714644"/>
          </a:xfrm>
          <a:scene3d>
            <a:camera prst="isometricOffAxis2Right"/>
            <a:lightRig rig="threePt" dir="t"/>
          </a:scene3d>
        </p:grpSpPr>
        <p:cxnSp>
          <p:nvCxnSpPr>
            <p:cNvPr id="32" name="Прямая соединительная линия 31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4" name="Улыбающееся лицо 33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7" name="Прямоугольник 36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6429388" y="4500570"/>
            <a:ext cx="1428760" cy="1285884"/>
            <a:chOff x="2714612" y="1000108"/>
            <a:chExt cx="1357322" cy="2714644"/>
          </a:xfrm>
          <a:scene3d>
            <a:camera prst="isometricOffAxis1Left"/>
            <a:lightRig rig="threePt" dir="t"/>
          </a:scene3d>
        </p:grpSpPr>
        <p:cxnSp>
          <p:nvCxnSpPr>
            <p:cNvPr id="39" name="Прямая соединительная линия 38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0" name="Прямая соединительная линия 39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1" name="Улыбающееся лицо 40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2" name="Прямая соединительная линия 41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3" name="Прямая соединительная линия 42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4" name="Прямоугольник 43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>
            <a:off x="4929190" y="3500438"/>
            <a:ext cx="1143008" cy="938218"/>
            <a:chOff x="2714612" y="1000108"/>
            <a:chExt cx="1357322" cy="2714644"/>
          </a:xfrm>
          <a:scene3d>
            <a:camera prst="perspectiveContrastingLeftFacing"/>
            <a:lightRig rig="threePt" dir="t"/>
          </a:scene3d>
        </p:grpSpPr>
        <p:cxnSp>
          <p:nvCxnSpPr>
            <p:cNvPr id="46" name="Прямая соединительная линия 45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47" name="Прямая соединительная линия 46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8" name="Улыбающееся лицо 47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49" name="Прямая соединительная линия 48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0" name="Прямая соединительная линия 49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1" name="Прямоугольник 50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2" name="Группа 51"/>
          <p:cNvGrpSpPr/>
          <p:nvPr/>
        </p:nvGrpSpPr>
        <p:grpSpPr>
          <a:xfrm>
            <a:off x="7929554" y="4071942"/>
            <a:ext cx="1214446" cy="1081094"/>
            <a:chOff x="2714612" y="1000108"/>
            <a:chExt cx="1357322" cy="2714644"/>
          </a:xfrm>
          <a:scene3d>
            <a:camera prst="isometricOffAxis2Top"/>
            <a:lightRig rig="threePt" dir="t"/>
          </a:scene3d>
        </p:grpSpPr>
        <p:cxnSp>
          <p:nvCxnSpPr>
            <p:cNvPr id="53" name="Прямая соединительная линия 52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4" name="Прямая соединительная линия 53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5" name="Улыбающееся лицо 54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6" name="Прямая соединительная линия 55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8" name="Прямоугольник 57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6500826" y="4000504"/>
            <a:ext cx="1357322" cy="938218"/>
            <a:chOff x="2714612" y="1000108"/>
            <a:chExt cx="1357322" cy="2714644"/>
          </a:xfrm>
        </p:grpSpPr>
        <p:cxnSp>
          <p:nvCxnSpPr>
            <p:cNvPr id="60" name="Прямая соединительная линия 59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1" name="Прямая соединительная линия 60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2" name="Улыбающееся лицо 61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63" name="Прямая соединительная линия 62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4" name="Прямая соединительная линия 63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5" name="Прямоугольник 64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0" y="4714884"/>
            <a:ext cx="1285884" cy="1143008"/>
            <a:chOff x="2714612" y="1000108"/>
            <a:chExt cx="1357322" cy="2714644"/>
          </a:xfrm>
          <a:scene3d>
            <a:camera prst="isometricOffAxis2Right"/>
            <a:lightRig rig="threePt" dir="t"/>
          </a:scene3d>
        </p:grpSpPr>
        <p:cxnSp>
          <p:nvCxnSpPr>
            <p:cNvPr id="67" name="Прямая соединительная линия 66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68" name="Прямая соединительная линия 67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69" name="Улыбающееся лицо 68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0" name="Прямая соединительная линия 69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1" name="Прямая соединительная линия 70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2" name="Прямоугольник 71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73" name="Группа 72"/>
          <p:cNvGrpSpPr/>
          <p:nvPr/>
        </p:nvGrpSpPr>
        <p:grpSpPr>
          <a:xfrm>
            <a:off x="3714744" y="3500438"/>
            <a:ext cx="1285884" cy="1214446"/>
            <a:chOff x="2714612" y="1000108"/>
            <a:chExt cx="1357322" cy="2714644"/>
          </a:xfrm>
          <a:scene3d>
            <a:camera prst="perspectiveContrastingRightFacing"/>
            <a:lightRig rig="threePt" dir="t"/>
          </a:scene3d>
        </p:grpSpPr>
        <p:cxnSp>
          <p:nvCxnSpPr>
            <p:cNvPr id="74" name="Прямая соединительная линия 73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5" name="Прямая соединительная линия 74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6" name="Улыбающееся лицо 75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7" name="Прямая соединительная линия 76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78" name="Прямая соединительная линия 77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79" name="Прямоугольник 78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0" name="Группа 79"/>
          <p:cNvGrpSpPr/>
          <p:nvPr/>
        </p:nvGrpSpPr>
        <p:grpSpPr>
          <a:xfrm>
            <a:off x="2000232" y="5072074"/>
            <a:ext cx="1143008" cy="857256"/>
            <a:chOff x="2714612" y="1000108"/>
            <a:chExt cx="1357322" cy="2714644"/>
          </a:xfrm>
        </p:grpSpPr>
        <p:cxnSp>
          <p:nvCxnSpPr>
            <p:cNvPr id="81" name="Прямая соединительная линия 80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2" name="Прямая соединительная линия 81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83" name="Улыбающееся лицо 82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84" name="Прямая соединительная линия 83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5" name="Прямая соединительная линия 84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Прямоугольник 85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err="1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87" name="Группа 86"/>
          <p:cNvGrpSpPr/>
          <p:nvPr/>
        </p:nvGrpSpPr>
        <p:grpSpPr>
          <a:xfrm>
            <a:off x="6500794" y="-857280"/>
            <a:ext cx="2643206" cy="4000528"/>
            <a:chOff x="1571604" y="2214554"/>
            <a:chExt cx="2643206" cy="4000528"/>
          </a:xfrm>
        </p:grpSpPr>
        <p:sp>
          <p:nvSpPr>
            <p:cNvPr id="88" name="Солнце 87"/>
            <p:cNvSpPr/>
            <p:nvPr/>
          </p:nvSpPr>
          <p:spPr>
            <a:xfrm>
              <a:off x="1571604" y="2214554"/>
              <a:ext cx="2643206" cy="4000528"/>
            </a:xfrm>
            <a:prstGeom prst="sun">
              <a:avLst/>
            </a:prstGeom>
            <a:scene3d>
              <a:camera prst="perspectiveRelaxedModerately"/>
              <a:lightRig rig="threePt" dir="t"/>
            </a:scene3d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Царица </a:t>
              </a:r>
            </a:p>
            <a:p>
              <a:pPr algn="ctr"/>
              <a:r>
                <a:rPr lang="ru-RU" dirty="0" err="1" smtClean="0"/>
                <a:t>Морфо-логия</a:t>
              </a:r>
              <a:endParaRPr lang="ru-RU" dirty="0"/>
            </a:p>
          </p:txBody>
        </p:sp>
        <p:sp>
          <p:nvSpPr>
            <p:cNvPr id="89" name="Полилиния 88"/>
            <p:cNvSpPr/>
            <p:nvPr/>
          </p:nvSpPr>
          <p:spPr>
            <a:xfrm>
              <a:off x="2643174" y="4643446"/>
              <a:ext cx="457200" cy="197758"/>
            </a:xfrm>
            <a:custGeom>
              <a:avLst/>
              <a:gdLst>
                <a:gd name="connsiteX0" fmla="*/ 0 w 457200"/>
                <a:gd name="connsiteY0" fmla="*/ 76200 h 197758"/>
                <a:gd name="connsiteX1" fmla="*/ 228600 w 457200"/>
                <a:gd name="connsiteY1" fmla="*/ 185058 h 197758"/>
                <a:gd name="connsiteX2" fmla="*/ 457200 w 457200"/>
                <a:gd name="connsiteY2" fmla="*/ 0 h 197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57200" h="197758">
                  <a:moveTo>
                    <a:pt x="0" y="76200"/>
                  </a:moveTo>
                  <a:cubicBezTo>
                    <a:pt x="76200" y="136979"/>
                    <a:pt x="152400" y="197758"/>
                    <a:pt x="228600" y="185058"/>
                  </a:cubicBezTo>
                  <a:cubicBezTo>
                    <a:pt x="304800" y="172358"/>
                    <a:pt x="381000" y="86179"/>
                    <a:pt x="457200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0" name="Овал 89"/>
            <p:cNvSpPr/>
            <p:nvPr/>
          </p:nvSpPr>
          <p:spPr>
            <a:xfrm>
              <a:off x="2857488" y="3571876"/>
              <a:ext cx="285752" cy="285752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1" name="Овал 90"/>
            <p:cNvSpPr/>
            <p:nvPr/>
          </p:nvSpPr>
          <p:spPr>
            <a:xfrm>
              <a:off x="2571736" y="3571876"/>
              <a:ext cx="285752" cy="285752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2357422" y="357166"/>
            <a:ext cx="3071834" cy="1176847"/>
            <a:chOff x="2714612" y="1000108"/>
            <a:chExt cx="1357322" cy="2630599"/>
          </a:xfrm>
          <a:scene3d>
            <a:camera prst="orthographicFront"/>
            <a:lightRig rig="threePt" dir="t"/>
          </a:scene3d>
        </p:grpSpPr>
        <p:cxnSp>
          <p:nvCxnSpPr>
            <p:cNvPr id="93" name="Прямая соединительная линия 92"/>
            <p:cNvCxnSpPr/>
            <p:nvPr/>
          </p:nvCxnSpPr>
          <p:spPr>
            <a:xfrm rot="5400000">
              <a:off x="2807648" y="3202079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4" name="Прямая соединительная линия 93"/>
            <p:cNvCxnSpPr/>
            <p:nvPr/>
          </p:nvCxnSpPr>
          <p:spPr>
            <a:xfrm rot="16200000" flipH="1">
              <a:off x="3249566" y="3202079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5" name="Улыбающееся лицо 94"/>
            <p:cNvSpPr/>
            <p:nvPr/>
          </p:nvSpPr>
          <p:spPr>
            <a:xfrm>
              <a:off x="2714612" y="1479163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96" name="Прямая соединительная линия 95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7" name="Прямая соединительная линия 96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98" name="Прямоугольник 97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 ИЗ!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sp>
        <p:nvSpPr>
          <p:cNvPr id="99" name="Пятно 1 98"/>
          <p:cNvSpPr/>
          <p:nvPr/>
        </p:nvSpPr>
        <p:spPr>
          <a:xfrm>
            <a:off x="3714744" y="4572008"/>
            <a:ext cx="5072098" cy="2500306"/>
          </a:xfrm>
          <a:prstGeom prst="irregularSeal1">
            <a:avLst/>
          </a:prstGeom>
          <a:scene3d>
            <a:camera prst="isometricOffAxis2Top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 употребляюсь только с Д.п. и в тех случаях, когда говорится о положительных результатах.</a:t>
            </a:r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9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уб 1"/>
          <p:cNvSpPr/>
          <p:nvPr/>
        </p:nvSpPr>
        <p:spPr>
          <a:xfrm>
            <a:off x="6143636" y="0"/>
            <a:ext cx="3000364" cy="4286256"/>
          </a:xfrm>
          <a:prstGeom prst="cub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357950" y="928670"/>
            <a:ext cx="714380" cy="92869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b="1" u="sng" dirty="0" smtClean="0"/>
              <a:t>ГЛАГОЛ</a:t>
            </a:r>
            <a:endParaRPr lang="ru-RU" sz="1200" b="1" u="sng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072330" y="928670"/>
            <a:ext cx="1214446" cy="92869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200" b="1" dirty="0" err="1" smtClean="0">
                <a:solidFill>
                  <a:schemeClr val="tx1"/>
                </a:solidFill>
              </a:rPr>
              <a:t>Существитель</a:t>
            </a:r>
            <a:r>
              <a:rPr lang="ru-RU" sz="1200" b="1" dirty="0" smtClean="0">
                <a:solidFill>
                  <a:schemeClr val="tx1"/>
                </a:solidFill>
              </a:rPr>
              <a:t>-</a:t>
            </a:r>
          </a:p>
          <a:p>
            <a:pPr algn="ctr"/>
            <a:r>
              <a:rPr lang="ru-RU" sz="1200" b="1" dirty="0" err="1" smtClean="0">
                <a:solidFill>
                  <a:schemeClr val="tx1"/>
                </a:solidFill>
              </a:rPr>
              <a:t>ное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358082" y="2071678"/>
            <a:ext cx="714380" cy="928694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b="1" u="sng" dirty="0" smtClean="0"/>
              <a:t>Наречие</a:t>
            </a:r>
            <a:endParaRPr lang="ru-RU" sz="1100" b="1" u="sng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43636" y="2143116"/>
            <a:ext cx="1143008" cy="78581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100" u="sng" dirty="0" smtClean="0"/>
              <a:t>прилагательное</a:t>
            </a:r>
            <a:endParaRPr lang="ru-RU" sz="1100" u="sng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286512" y="3286124"/>
            <a:ext cx="1785950" cy="42862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solidFill>
                  <a:srgbClr val="FFFF00"/>
                </a:solidFill>
              </a:rPr>
              <a:t>ЗДЕСЬ ЖИВУТ ЧАСТИ РЕЧИ</a:t>
            </a:r>
            <a:endParaRPr lang="ru-RU" sz="1600" b="1" dirty="0">
              <a:solidFill>
                <a:srgbClr val="FFFF00"/>
              </a:solidFill>
            </a:endParaRPr>
          </a:p>
        </p:txBody>
      </p:sp>
      <p:grpSp>
        <p:nvGrpSpPr>
          <p:cNvPr id="24" name="Группа 23"/>
          <p:cNvGrpSpPr/>
          <p:nvPr/>
        </p:nvGrpSpPr>
        <p:grpSpPr>
          <a:xfrm>
            <a:off x="1857356" y="2786058"/>
            <a:ext cx="1357322" cy="2714644"/>
            <a:chOff x="2714612" y="1000108"/>
            <a:chExt cx="1357322" cy="2714644"/>
          </a:xfrm>
        </p:grpSpPr>
        <p:cxnSp>
          <p:nvCxnSpPr>
            <p:cNvPr id="16" name="Прямая соединительная линия 15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3" name="Улыбающееся лицо 12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1" name="Прямая соединительная линия 20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Прямоугольник 22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0" y="3000372"/>
            <a:ext cx="1428760" cy="2643206"/>
            <a:chOff x="1928794" y="1285860"/>
            <a:chExt cx="1428760" cy="2643206"/>
          </a:xfrm>
        </p:grpSpPr>
        <p:sp>
          <p:nvSpPr>
            <p:cNvPr id="25" name="Равнобедренный треугольник 24"/>
            <p:cNvSpPr/>
            <p:nvPr/>
          </p:nvSpPr>
          <p:spPr>
            <a:xfrm>
              <a:off x="1928794" y="1928802"/>
              <a:ext cx="1428760" cy="1285884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2428860" y="2357430"/>
              <a:ext cx="142876" cy="21431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2714612" y="2357430"/>
              <a:ext cx="142876" cy="21431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0" name="Полилиния 29"/>
            <p:cNvSpPr/>
            <p:nvPr/>
          </p:nvSpPr>
          <p:spPr>
            <a:xfrm>
              <a:off x="2231571" y="2841171"/>
              <a:ext cx="762000" cy="195944"/>
            </a:xfrm>
            <a:custGeom>
              <a:avLst/>
              <a:gdLst>
                <a:gd name="connsiteX0" fmla="*/ 0 w 762000"/>
                <a:gd name="connsiteY0" fmla="*/ 76200 h 195944"/>
                <a:gd name="connsiteX1" fmla="*/ 195943 w 762000"/>
                <a:gd name="connsiteY1" fmla="*/ 119743 h 195944"/>
                <a:gd name="connsiteX2" fmla="*/ 381000 w 762000"/>
                <a:gd name="connsiteY2" fmla="*/ 185058 h 195944"/>
                <a:gd name="connsiteX3" fmla="*/ 566058 w 762000"/>
                <a:gd name="connsiteY3" fmla="*/ 185058 h 195944"/>
                <a:gd name="connsiteX4" fmla="*/ 685800 w 762000"/>
                <a:gd name="connsiteY4" fmla="*/ 119743 h 195944"/>
                <a:gd name="connsiteX5" fmla="*/ 718458 w 762000"/>
                <a:gd name="connsiteY5" fmla="*/ 43543 h 195944"/>
                <a:gd name="connsiteX6" fmla="*/ 762000 w 762000"/>
                <a:gd name="connsiteY6" fmla="*/ 0 h 1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195944">
                  <a:moveTo>
                    <a:pt x="0" y="76200"/>
                  </a:moveTo>
                  <a:cubicBezTo>
                    <a:pt x="66221" y="88900"/>
                    <a:pt x="132443" y="101600"/>
                    <a:pt x="195943" y="119743"/>
                  </a:cubicBezTo>
                  <a:cubicBezTo>
                    <a:pt x="259443" y="137886"/>
                    <a:pt x="319314" y="174172"/>
                    <a:pt x="381000" y="185058"/>
                  </a:cubicBezTo>
                  <a:cubicBezTo>
                    <a:pt x="442686" y="195944"/>
                    <a:pt x="515258" y="195944"/>
                    <a:pt x="566058" y="185058"/>
                  </a:cubicBezTo>
                  <a:cubicBezTo>
                    <a:pt x="616858" y="174172"/>
                    <a:pt x="660400" y="143329"/>
                    <a:pt x="685800" y="119743"/>
                  </a:cubicBezTo>
                  <a:cubicBezTo>
                    <a:pt x="711200" y="96157"/>
                    <a:pt x="705758" y="63500"/>
                    <a:pt x="718458" y="43543"/>
                  </a:cubicBezTo>
                  <a:cubicBezTo>
                    <a:pt x="731158" y="23586"/>
                    <a:pt x="746579" y="11793"/>
                    <a:pt x="762000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32" name="Прямая соединительная линия 31"/>
            <p:cNvCxnSpPr/>
            <p:nvPr/>
          </p:nvCxnSpPr>
          <p:spPr>
            <a:xfrm rot="5400000">
              <a:off x="1714083" y="2143513"/>
              <a:ext cx="1144596" cy="79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3" name="Прямая соединительная линия 32"/>
            <p:cNvCxnSpPr/>
            <p:nvPr/>
          </p:nvCxnSpPr>
          <p:spPr>
            <a:xfrm rot="16200000" flipH="1">
              <a:off x="2536017" y="3536157"/>
              <a:ext cx="714380" cy="7143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Прямая соединительная линия 38"/>
            <p:cNvCxnSpPr/>
            <p:nvPr/>
          </p:nvCxnSpPr>
          <p:spPr>
            <a:xfrm rot="5400000">
              <a:off x="2357025" y="2143513"/>
              <a:ext cx="1144596" cy="79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40" name="Прямоугольник 39"/>
            <p:cNvSpPr/>
            <p:nvPr/>
          </p:nvSpPr>
          <p:spPr>
            <a:xfrm>
              <a:off x="2143108" y="1285860"/>
              <a:ext cx="1000132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rgbClr val="FFFF00"/>
                  </a:solidFill>
                </a:rPr>
                <a:t>СОЮЗ</a:t>
              </a:r>
              <a:endParaRPr lang="ru-RU" b="1" i="1" u="sng" dirty="0">
                <a:solidFill>
                  <a:srgbClr val="FFFF00"/>
                </a:solidFill>
              </a:endParaRPr>
            </a:p>
          </p:txBody>
        </p:sp>
        <p:cxnSp>
          <p:nvCxnSpPr>
            <p:cNvPr id="41" name="Прямая соединительная линия 40"/>
            <p:cNvCxnSpPr/>
            <p:nvPr/>
          </p:nvCxnSpPr>
          <p:spPr>
            <a:xfrm rot="5400000">
              <a:off x="2071670" y="3500438"/>
              <a:ext cx="642942" cy="7143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60" name="Группа 59"/>
          <p:cNvGrpSpPr/>
          <p:nvPr/>
        </p:nvGrpSpPr>
        <p:grpSpPr>
          <a:xfrm>
            <a:off x="3643306" y="2786058"/>
            <a:ext cx="2357454" cy="2643206"/>
            <a:chOff x="3500430" y="2571744"/>
            <a:chExt cx="2357454" cy="2643206"/>
          </a:xfrm>
        </p:grpSpPr>
        <p:sp>
          <p:nvSpPr>
            <p:cNvPr id="47" name="Прямоугольник 46"/>
            <p:cNvSpPr/>
            <p:nvPr/>
          </p:nvSpPr>
          <p:spPr>
            <a:xfrm>
              <a:off x="3500430" y="3286124"/>
              <a:ext cx="2357454" cy="1071570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8" name="Овал 47"/>
            <p:cNvSpPr/>
            <p:nvPr/>
          </p:nvSpPr>
          <p:spPr>
            <a:xfrm>
              <a:off x="3857620" y="3571876"/>
              <a:ext cx="571504" cy="285752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9" name="Овал 48"/>
            <p:cNvSpPr/>
            <p:nvPr/>
          </p:nvSpPr>
          <p:spPr>
            <a:xfrm>
              <a:off x="4714876" y="3571876"/>
              <a:ext cx="571504" cy="285752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Полилиния 49"/>
            <p:cNvSpPr/>
            <p:nvPr/>
          </p:nvSpPr>
          <p:spPr>
            <a:xfrm>
              <a:off x="3940629" y="3875314"/>
              <a:ext cx="1338942" cy="310243"/>
            </a:xfrm>
            <a:custGeom>
              <a:avLst/>
              <a:gdLst>
                <a:gd name="connsiteX0" fmla="*/ 0 w 1338942"/>
                <a:gd name="connsiteY0" fmla="*/ 76200 h 310243"/>
                <a:gd name="connsiteX1" fmla="*/ 228600 w 1338942"/>
                <a:gd name="connsiteY1" fmla="*/ 217715 h 310243"/>
                <a:gd name="connsiteX2" fmla="*/ 729342 w 1338942"/>
                <a:gd name="connsiteY2" fmla="*/ 304800 h 310243"/>
                <a:gd name="connsiteX3" fmla="*/ 1219200 w 1338942"/>
                <a:gd name="connsiteY3" fmla="*/ 185057 h 310243"/>
                <a:gd name="connsiteX4" fmla="*/ 1338942 w 1338942"/>
                <a:gd name="connsiteY4" fmla="*/ 0 h 310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8942" h="310243">
                  <a:moveTo>
                    <a:pt x="0" y="76200"/>
                  </a:moveTo>
                  <a:cubicBezTo>
                    <a:pt x="53521" y="127907"/>
                    <a:pt x="107043" y="179615"/>
                    <a:pt x="228600" y="217715"/>
                  </a:cubicBezTo>
                  <a:cubicBezTo>
                    <a:pt x="350157" y="255815"/>
                    <a:pt x="564242" y="310243"/>
                    <a:pt x="729342" y="304800"/>
                  </a:cubicBezTo>
                  <a:cubicBezTo>
                    <a:pt x="894442" y="299357"/>
                    <a:pt x="1117600" y="235857"/>
                    <a:pt x="1219200" y="185057"/>
                  </a:cubicBezTo>
                  <a:cubicBezTo>
                    <a:pt x="1320800" y="134257"/>
                    <a:pt x="1324428" y="38100"/>
                    <a:pt x="1338942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52" name="Прямая соединительная линия 51"/>
            <p:cNvCxnSpPr/>
            <p:nvPr/>
          </p:nvCxnSpPr>
          <p:spPr>
            <a:xfrm rot="5400000">
              <a:off x="3607587" y="4679165"/>
              <a:ext cx="857256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3" name="Прямая соединительная линия 52"/>
            <p:cNvCxnSpPr/>
            <p:nvPr/>
          </p:nvCxnSpPr>
          <p:spPr>
            <a:xfrm rot="16200000" flipH="1">
              <a:off x="4679157" y="4679165"/>
              <a:ext cx="857256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7" name="Прямая соединительная линия 56"/>
            <p:cNvCxnSpPr/>
            <p:nvPr/>
          </p:nvCxnSpPr>
          <p:spPr>
            <a:xfrm rot="5400000" flipH="1" flipV="1">
              <a:off x="3178959" y="3250405"/>
              <a:ext cx="1071570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58" name="Прямая соединительная линия 57"/>
            <p:cNvCxnSpPr/>
            <p:nvPr/>
          </p:nvCxnSpPr>
          <p:spPr>
            <a:xfrm rot="5400000" flipH="1" flipV="1">
              <a:off x="5037141" y="3250405"/>
              <a:ext cx="1071570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59" name="Прямоугольник 58"/>
            <p:cNvSpPr/>
            <p:nvPr/>
          </p:nvSpPr>
          <p:spPr>
            <a:xfrm>
              <a:off x="3571868" y="2571744"/>
              <a:ext cx="221457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/>
                <a:t>ЧАСТИЦА</a:t>
              </a:r>
              <a:endParaRPr lang="ru-RU" b="1" i="1" u="sng" dirty="0"/>
            </a:p>
          </p:txBody>
        </p:sp>
      </p:grpSp>
    </p:spTree>
  </p:cSld>
  <p:clrMapOvr>
    <a:masterClrMapping/>
  </p:clrMapOvr>
  <p:transition spd="slow">
    <p:wheel spokes="1"/>
    <p:sndAc>
      <p:stSnd>
        <p:snd r:embed="rId2" name="chimes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143116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ВНИМАНИЕ!!!</a:t>
            </a:r>
            <a:endParaRPr lang="ru-RU" sz="5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642918"/>
            <a:ext cx="7715304" cy="3429024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Использованная литература</a:t>
            </a:r>
          </a:p>
          <a:p>
            <a:endParaRPr lang="ru-RU" dirty="0" smtClean="0">
              <a:solidFill>
                <a:schemeClr val="tx1"/>
              </a:solidFill>
            </a:endParaRPr>
          </a:p>
          <a:p>
            <a:pPr marL="457200" indent="-457200" algn="l"/>
            <a:r>
              <a:rPr lang="ru-RU" sz="2400" dirty="0" smtClean="0">
                <a:solidFill>
                  <a:schemeClr val="tx1"/>
                </a:solidFill>
              </a:rPr>
              <a:t>1. Учебник русского языка для 7 класса</a:t>
            </a:r>
          </a:p>
          <a:p>
            <a:pPr marL="457200" indent="-457200" algn="l"/>
            <a:r>
              <a:rPr lang="ru-RU" sz="2400" dirty="0" smtClean="0">
                <a:solidFill>
                  <a:schemeClr val="tx1"/>
                </a:solidFill>
              </a:rPr>
              <a:t>2. Учебник литературы</a:t>
            </a:r>
          </a:p>
          <a:p>
            <a:pPr marL="457200" indent="-457200" algn="l"/>
            <a:r>
              <a:rPr lang="ru-RU" sz="2400" dirty="0" smtClean="0">
                <a:solidFill>
                  <a:schemeClr val="tx1"/>
                </a:solidFill>
              </a:rPr>
              <a:t>3. Журнал «Русский язык и литература в школе»</a:t>
            </a:r>
          </a:p>
          <a:p>
            <a:pPr marL="457200" indent="-457200" algn="l"/>
            <a:r>
              <a:rPr lang="ru-RU" sz="2400" dirty="0" smtClean="0">
                <a:solidFill>
                  <a:schemeClr val="tx1"/>
                </a:solidFill>
              </a:rPr>
              <a:t>4. Занимательная грамматика.</a:t>
            </a:r>
            <a:endParaRPr lang="ru-RU" sz="24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928662" y="2071678"/>
            <a:ext cx="1428760" cy="2643206"/>
            <a:chOff x="1928794" y="1285860"/>
            <a:chExt cx="1428760" cy="2643206"/>
          </a:xfrm>
        </p:grpSpPr>
        <p:sp>
          <p:nvSpPr>
            <p:cNvPr id="3" name="Равнобедренный треугольник 2"/>
            <p:cNvSpPr/>
            <p:nvPr/>
          </p:nvSpPr>
          <p:spPr>
            <a:xfrm>
              <a:off x="1928794" y="1928802"/>
              <a:ext cx="1428760" cy="1285884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Овал 3"/>
            <p:cNvSpPr/>
            <p:nvPr/>
          </p:nvSpPr>
          <p:spPr>
            <a:xfrm>
              <a:off x="2428860" y="2357430"/>
              <a:ext cx="142876" cy="21431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2714612" y="2357430"/>
              <a:ext cx="142876" cy="21431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2231571" y="2841171"/>
              <a:ext cx="762000" cy="195944"/>
            </a:xfrm>
            <a:custGeom>
              <a:avLst/>
              <a:gdLst>
                <a:gd name="connsiteX0" fmla="*/ 0 w 762000"/>
                <a:gd name="connsiteY0" fmla="*/ 76200 h 195944"/>
                <a:gd name="connsiteX1" fmla="*/ 195943 w 762000"/>
                <a:gd name="connsiteY1" fmla="*/ 119743 h 195944"/>
                <a:gd name="connsiteX2" fmla="*/ 381000 w 762000"/>
                <a:gd name="connsiteY2" fmla="*/ 185058 h 195944"/>
                <a:gd name="connsiteX3" fmla="*/ 566058 w 762000"/>
                <a:gd name="connsiteY3" fmla="*/ 185058 h 195944"/>
                <a:gd name="connsiteX4" fmla="*/ 685800 w 762000"/>
                <a:gd name="connsiteY4" fmla="*/ 119743 h 195944"/>
                <a:gd name="connsiteX5" fmla="*/ 718458 w 762000"/>
                <a:gd name="connsiteY5" fmla="*/ 43543 h 195944"/>
                <a:gd name="connsiteX6" fmla="*/ 762000 w 762000"/>
                <a:gd name="connsiteY6" fmla="*/ 0 h 1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195944">
                  <a:moveTo>
                    <a:pt x="0" y="76200"/>
                  </a:moveTo>
                  <a:cubicBezTo>
                    <a:pt x="66221" y="88900"/>
                    <a:pt x="132443" y="101600"/>
                    <a:pt x="195943" y="119743"/>
                  </a:cubicBezTo>
                  <a:cubicBezTo>
                    <a:pt x="259443" y="137886"/>
                    <a:pt x="319314" y="174172"/>
                    <a:pt x="381000" y="185058"/>
                  </a:cubicBezTo>
                  <a:cubicBezTo>
                    <a:pt x="442686" y="195944"/>
                    <a:pt x="515258" y="195944"/>
                    <a:pt x="566058" y="185058"/>
                  </a:cubicBezTo>
                  <a:cubicBezTo>
                    <a:pt x="616858" y="174172"/>
                    <a:pt x="660400" y="143329"/>
                    <a:pt x="685800" y="119743"/>
                  </a:cubicBezTo>
                  <a:cubicBezTo>
                    <a:pt x="711200" y="96157"/>
                    <a:pt x="705758" y="63500"/>
                    <a:pt x="718458" y="43543"/>
                  </a:cubicBezTo>
                  <a:cubicBezTo>
                    <a:pt x="731158" y="23586"/>
                    <a:pt x="746579" y="11793"/>
                    <a:pt x="762000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 rot="5400000">
              <a:off x="1714083" y="2143513"/>
              <a:ext cx="1144596" cy="79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16200000" flipH="1">
              <a:off x="2536017" y="3536157"/>
              <a:ext cx="714380" cy="7143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5400000">
              <a:off x="2357025" y="2143513"/>
              <a:ext cx="1144596" cy="79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0" name="Прямоугольник 9"/>
            <p:cNvSpPr/>
            <p:nvPr/>
          </p:nvSpPr>
          <p:spPr>
            <a:xfrm>
              <a:off x="2143108" y="1285860"/>
              <a:ext cx="1000132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rgbClr val="FFFF00"/>
                  </a:solidFill>
                </a:rPr>
                <a:t>СОЮЗ</a:t>
              </a:r>
              <a:endParaRPr lang="ru-RU" b="1" i="1" u="sng" dirty="0">
                <a:solidFill>
                  <a:srgbClr val="FFFF00"/>
                </a:solidFill>
              </a:endParaRPr>
            </a:p>
          </p:txBody>
        </p:sp>
        <p:cxnSp>
          <p:nvCxnSpPr>
            <p:cNvPr id="11" name="Прямая соединительная линия 10"/>
            <p:cNvCxnSpPr/>
            <p:nvPr/>
          </p:nvCxnSpPr>
          <p:spPr>
            <a:xfrm rot="5400000">
              <a:off x="2071670" y="3500438"/>
              <a:ext cx="642942" cy="7143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2" name="Выноска-облако 11"/>
          <p:cNvSpPr/>
          <p:nvPr/>
        </p:nvSpPr>
        <p:spPr>
          <a:xfrm>
            <a:off x="2000232" y="0"/>
            <a:ext cx="3000396" cy="2071702"/>
          </a:xfrm>
          <a:prstGeom prst="cloudCallout">
            <a:avLst>
              <a:gd name="adj1" fmla="val -34983"/>
              <a:gd name="adj2" fmla="val 7353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u="sng" dirty="0" smtClean="0"/>
              <a:t>2 группы: сочинительные и подчинительные.</a:t>
            </a:r>
          </a:p>
          <a:p>
            <a:pPr algn="ctr"/>
            <a:endParaRPr lang="ru-RU" dirty="0"/>
          </a:p>
        </p:txBody>
      </p:sp>
      <p:sp>
        <p:nvSpPr>
          <p:cNvPr id="13" name="Вертикальный свиток 12"/>
          <p:cNvSpPr/>
          <p:nvPr/>
        </p:nvSpPr>
        <p:spPr>
          <a:xfrm>
            <a:off x="5715008" y="285728"/>
            <a:ext cx="2857520" cy="5572164"/>
          </a:xfrm>
          <a:prstGeom prst="verticalScroll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Союзы а, но, да и все подчинительные союзы всегда впереди себя имели запятые. [О, а О], [О, но О], [О, да О], [ ], (что…). А союзы и, или не имели запятых, если находились в одиночестве [О и О], [О или О].</a:t>
            </a: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1142976" y="2214554"/>
            <a:ext cx="2357454" cy="2643206"/>
            <a:chOff x="3500430" y="2571744"/>
            <a:chExt cx="2357454" cy="2643206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3500430" y="3286124"/>
              <a:ext cx="2357454" cy="1071570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Овал 3"/>
            <p:cNvSpPr/>
            <p:nvPr/>
          </p:nvSpPr>
          <p:spPr>
            <a:xfrm>
              <a:off x="3857620" y="3571876"/>
              <a:ext cx="571504" cy="285752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4714876" y="3571876"/>
              <a:ext cx="571504" cy="285752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олилиния 5"/>
            <p:cNvSpPr/>
            <p:nvPr/>
          </p:nvSpPr>
          <p:spPr>
            <a:xfrm>
              <a:off x="3940629" y="3875314"/>
              <a:ext cx="1338942" cy="310243"/>
            </a:xfrm>
            <a:custGeom>
              <a:avLst/>
              <a:gdLst>
                <a:gd name="connsiteX0" fmla="*/ 0 w 1338942"/>
                <a:gd name="connsiteY0" fmla="*/ 76200 h 310243"/>
                <a:gd name="connsiteX1" fmla="*/ 228600 w 1338942"/>
                <a:gd name="connsiteY1" fmla="*/ 217715 h 310243"/>
                <a:gd name="connsiteX2" fmla="*/ 729342 w 1338942"/>
                <a:gd name="connsiteY2" fmla="*/ 304800 h 310243"/>
                <a:gd name="connsiteX3" fmla="*/ 1219200 w 1338942"/>
                <a:gd name="connsiteY3" fmla="*/ 185057 h 310243"/>
                <a:gd name="connsiteX4" fmla="*/ 1338942 w 1338942"/>
                <a:gd name="connsiteY4" fmla="*/ 0 h 310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8942" h="310243">
                  <a:moveTo>
                    <a:pt x="0" y="76200"/>
                  </a:moveTo>
                  <a:cubicBezTo>
                    <a:pt x="53521" y="127907"/>
                    <a:pt x="107043" y="179615"/>
                    <a:pt x="228600" y="217715"/>
                  </a:cubicBezTo>
                  <a:cubicBezTo>
                    <a:pt x="350157" y="255815"/>
                    <a:pt x="564242" y="310243"/>
                    <a:pt x="729342" y="304800"/>
                  </a:cubicBezTo>
                  <a:cubicBezTo>
                    <a:pt x="894442" y="299357"/>
                    <a:pt x="1117600" y="235857"/>
                    <a:pt x="1219200" y="185057"/>
                  </a:cubicBezTo>
                  <a:cubicBezTo>
                    <a:pt x="1320800" y="134257"/>
                    <a:pt x="1324428" y="38100"/>
                    <a:pt x="1338942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 rot="5400000">
              <a:off x="3607587" y="4679165"/>
              <a:ext cx="857256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16200000" flipH="1">
              <a:off x="4679157" y="4679165"/>
              <a:ext cx="857256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5400000" flipH="1" flipV="1">
              <a:off x="3178959" y="3250405"/>
              <a:ext cx="1071570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 flipH="1" flipV="1">
              <a:off x="5037141" y="3250405"/>
              <a:ext cx="1071570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Прямоугольник 10"/>
            <p:cNvSpPr/>
            <p:nvPr/>
          </p:nvSpPr>
          <p:spPr>
            <a:xfrm>
              <a:off x="3571868" y="2571744"/>
              <a:ext cx="221457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/>
                <a:t>ЧАСТИЦА НЕ</a:t>
              </a:r>
              <a:endParaRPr lang="ru-RU" b="1" i="1" u="sng" dirty="0"/>
            </a:p>
          </p:txBody>
        </p:sp>
      </p:grpSp>
      <p:sp>
        <p:nvSpPr>
          <p:cNvPr id="12" name="Овальная выноска 11"/>
          <p:cNvSpPr/>
          <p:nvPr/>
        </p:nvSpPr>
        <p:spPr>
          <a:xfrm>
            <a:off x="3214678" y="214290"/>
            <a:ext cx="3071834" cy="2000264"/>
          </a:xfrm>
          <a:prstGeom prst="wedgeEllipseCallou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dirty="0"/>
              <a:t>не надо, не хочу, не </a:t>
            </a:r>
            <a:r>
              <a:rPr lang="ru-RU" sz="2000" dirty="0" smtClean="0"/>
              <a:t>буду!!!</a:t>
            </a:r>
            <a:endParaRPr lang="ru-RU" sz="2000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14282" y="2000240"/>
            <a:ext cx="2357454" cy="2643206"/>
            <a:chOff x="3500430" y="2571744"/>
            <a:chExt cx="2357454" cy="2643206"/>
          </a:xfrm>
        </p:grpSpPr>
        <p:sp>
          <p:nvSpPr>
            <p:cNvPr id="3" name="Прямоугольник 2"/>
            <p:cNvSpPr/>
            <p:nvPr/>
          </p:nvSpPr>
          <p:spPr>
            <a:xfrm>
              <a:off x="3500430" y="3286124"/>
              <a:ext cx="2357454" cy="1071570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Овал 3"/>
            <p:cNvSpPr/>
            <p:nvPr/>
          </p:nvSpPr>
          <p:spPr>
            <a:xfrm>
              <a:off x="3857620" y="3571876"/>
              <a:ext cx="571504" cy="285752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4714876" y="3571876"/>
              <a:ext cx="571504" cy="285752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олилиния 5"/>
            <p:cNvSpPr/>
            <p:nvPr/>
          </p:nvSpPr>
          <p:spPr>
            <a:xfrm flipV="1">
              <a:off x="4071934" y="3929066"/>
              <a:ext cx="988561" cy="446314"/>
            </a:xfrm>
            <a:custGeom>
              <a:avLst/>
              <a:gdLst>
                <a:gd name="connsiteX0" fmla="*/ 0 w 1338942"/>
                <a:gd name="connsiteY0" fmla="*/ 76200 h 310243"/>
                <a:gd name="connsiteX1" fmla="*/ 228600 w 1338942"/>
                <a:gd name="connsiteY1" fmla="*/ 217715 h 310243"/>
                <a:gd name="connsiteX2" fmla="*/ 729342 w 1338942"/>
                <a:gd name="connsiteY2" fmla="*/ 304800 h 310243"/>
                <a:gd name="connsiteX3" fmla="*/ 1219200 w 1338942"/>
                <a:gd name="connsiteY3" fmla="*/ 185057 h 310243"/>
                <a:gd name="connsiteX4" fmla="*/ 1338942 w 1338942"/>
                <a:gd name="connsiteY4" fmla="*/ 0 h 310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8942" h="310243">
                  <a:moveTo>
                    <a:pt x="0" y="76200"/>
                  </a:moveTo>
                  <a:cubicBezTo>
                    <a:pt x="53521" y="127907"/>
                    <a:pt x="107043" y="179615"/>
                    <a:pt x="228600" y="217715"/>
                  </a:cubicBezTo>
                  <a:cubicBezTo>
                    <a:pt x="350157" y="255815"/>
                    <a:pt x="564242" y="310243"/>
                    <a:pt x="729342" y="304800"/>
                  </a:cubicBezTo>
                  <a:cubicBezTo>
                    <a:pt x="894442" y="299357"/>
                    <a:pt x="1117600" y="235857"/>
                    <a:pt x="1219200" y="185057"/>
                  </a:cubicBezTo>
                  <a:cubicBezTo>
                    <a:pt x="1320800" y="134257"/>
                    <a:pt x="1324428" y="38100"/>
                    <a:pt x="1338942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 rot="5400000">
              <a:off x="3607587" y="4679165"/>
              <a:ext cx="857256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16200000" flipH="1">
              <a:off x="4679157" y="4679165"/>
              <a:ext cx="857256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5400000" flipH="1" flipV="1">
              <a:off x="3178959" y="3250405"/>
              <a:ext cx="1071570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 flipH="1" flipV="1">
              <a:off x="5037141" y="3250405"/>
              <a:ext cx="1071570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Прямоугольник 10"/>
            <p:cNvSpPr/>
            <p:nvPr/>
          </p:nvSpPr>
          <p:spPr>
            <a:xfrm>
              <a:off x="3571868" y="2571744"/>
              <a:ext cx="221457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/>
                <a:t>ЧАСТИЦА НЕ</a:t>
              </a:r>
              <a:endParaRPr lang="ru-RU" b="1" i="1" u="sng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857884" y="1214422"/>
            <a:ext cx="2928958" cy="2357454"/>
            <a:chOff x="5615675" y="1214422"/>
            <a:chExt cx="2928958" cy="2357454"/>
          </a:xfrm>
        </p:grpSpPr>
        <p:sp>
          <p:nvSpPr>
            <p:cNvPr id="13" name="6-конечная звезда 12"/>
            <p:cNvSpPr/>
            <p:nvPr/>
          </p:nvSpPr>
          <p:spPr>
            <a:xfrm>
              <a:off x="5615675" y="1214422"/>
              <a:ext cx="2928958" cy="2357454"/>
            </a:xfrm>
            <a:prstGeom prst="star6">
              <a:avLst/>
            </a:prstGeom>
            <a:scene3d>
              <a:camera prst="perspectiveHeroicExtremeLeftFacing"/>
              <a:lightRig rig="threePt" dir="t"/>
            </a:scene3d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Прилагательное</a:t>
              </a:r>
              <a:endParaRPr lang="ru-RU" dirty="0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6615807" y="1928802"/>
              <a:ext cx="428628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scene3d>
              <a:camera prst="perspectiveHeroicExtreme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Овал 14"/>
            <p:cNvSpPr/>
            <p:nvPr/>
          </p:nvSpPr>
          <p:spPr>
            <a:xfrm>
              <a:off x="7115872" y="1928802"/>
              <a:ext cx="428629" cy="357190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/>
            <a:scene3d>
              <a:camera prst="perspectiveHeroicExtremeLeftFacing"/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6705600" y="2696029"/>
              <a:ext cx="825500" cy="297541"/>
            </a:xfrm>
            <a:custGeom>
              <a:avLst/>
              <a:gdLst>
                <a:gd name="connsiteX0" fmla="*/ 0 w 825500"/>
                <a:gd name="connsiteY0" fmla="*/ 145142 h 297542"/>
                <a:gd name="connsiteX1" fmla="*/ 718457 w 825500"/>
                <a:gd name="connsiteY1" fmla="*/ 25400 h 297542"/>
                <a:gd name="connsiteX2" fmla="*/ 642257 w 825500"/>
                <a:gd name="connsiteY2" fmla="*/ 297542 h 297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5500" h="297542">
                  <a:moveTo>
                    <a:pt x="0" y="145142"/>
                  </a:moveTo>
                  <a:cubicBezTo>
                    <a:pt x="305707" y="72571"/>
                    <a:pt x="611414" y="0"/>
                    <a:pt x="718457" y="25400"/>
                  </a:cubicBezTo>
                  <a:cubicBezTo>
                    <a:pt x="825500" y="50800"/>
                    <a:pt x="680357" y="272142"/>
                    <a:pt x="642257" y="297542"/>
                  </a:cubicBezTo>
                </a:path>
              </a:pathLst>
            </a:custGeom>
            <a:scene3d>
              <a:camera prst="perspectiveHeroicExtremeLeftFacing"/>
              <a:lightRig rig="threePt" dir="t"/>
            </a:scene3d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4214810" y="0"/>
            <a:ext cx="2000264" cy="2500330"/>
            <a:chOff x="4071934" y="500042"/>
            <a:chExt cx="2000264" cy="2500330"/>
          </a:xfrm>
        </p:grpSpPr>
        <p:sp>
          <p:nvSpPr>
            <p:cNvPr id="18" name="Блок-схема: магнитный диск 17"/>
            <p:cNvSpPr/>
            <p:nvPr/>
          </p:nvSpPr>
          <p:spPr>
            <a:xfrm>
              <a:off x="4071934" y="500042"/>
              <a:ext cx="2000264" cy="2500330"/>
            </a:xfrm>
            <a:prstGeom prst="flowChartMagneticDisk">
              <a:avLst/>
            </a:prstGeom>
            <a:scene3d>
              <a:camera prst="perspectiveHeroicExtremeLeftFacing"/>
              <a:lightRig rig="threePt" dir="t"/>
            </a:scene3d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dirty="0" smtClean="0"/>
                <a:t>Существительное</a:t>
              </a:r>
              <a:endParaRPr lang="ru-RU" dirty="0"/>
            </a:p>
          </p:txBody>
        </p:sp>
        <p:sp>
          <p:nvSpPr>
            <p:cNvPr id="19" name="Овал 18"/>
            <p:cNvSpPr/>
            <p:nvPr/>
          </p:nvSpPr>
          <p:spPr>
            <a:xfrm>
              <a:off x="4572000" y="1357298"/>
              <a:ext cx="428628" cy="428628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Овал 19"/>
            <p:cNvSpPr/>
            <p:nvPr/>
          </p:nvSpPr>
          <p:spPr>
            <a:xfrm>
              <a:off x="5072066" y="1357298"/>
              <a:ext cx="428628" cy="428628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олилиния 20"/>
            <p:cNvSpPr/>
            <p:nvPr/>
          </p:nvSpPr>
          <p:spPr>
            <a:xfrm>
              <a:off x="4561114" y="2340429"/>
              <a:ext cx="894443" cy="475343"/>
            </a:xfrm>
            <a:custGeom>
              <a:avLst/>
              <a:gdLst>
                <a:gd name="connsiteX0" fmla="*/ 0 w 894443"/>
                <a:gd name="connsiteY0" fmla="*/ 0 h 475343"/>
                <a:gd name="connsiteX1" fmla="*/ 762000 w 894443"/>
                <a:gd name="connsiteY1" fmla="*/ 152400 h 475343"/>
                <a:gd name="connsiteX2" fmla="*/ 794657 w 894443"/>
                <a:gd name="connsiteY2" fmla="*/ 337457 h 475343"/>
                <a:gd name="connsiteX3" fmla="*/ 794657 w 894443"/>
                <a:gd name="connsiteY3" fmla="*/ 457200 h 475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443" h="475343">
                  <a:moveTo>
                    <a:pt x="0" y="0"/>
                  </a:moveTo>
                  <a:cubicBezTo>
                    <a:pt x="314778" y="48078"/>
                    <a:pt x="629557" y="96157"/>
                    <a:pt x="762000" y="152400"/>
                  </a:cubicBezTo>
                  <a:cubicBezTo>
                    <a:pt x="894443" y="208643"/>
                    <a:pt x="789214" y="286657"/>
                    <a:pt x="794657" y="337457"/>
                  </a:cubicBezTo>
                  <a:cubicBezTo>
                    <a:pt x="800100" y="388257"/>
                    <a:pt x="756557" y="475343"/>
                    <a:pt x="794657" y="457200"/>
                  </a:cubicBezTo>
                </a:path>
              </a:pathLst>
            </a:cu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3" name="Выноска-облако 22"/>
          <p:cNvSpPr/>
          <p:nvPr/>
        </p:nvSpPr>
        <p:spPr>
          <a:xfrm rot="21429052">
            <a:off x="7180890" y="47054"/>
            <a:ext cx="1928794" cy="1428760"/>
          </a:xfrm>
          <a:prstGeom prst="cloud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perspectiveContrastingRightFacing"/>
              <a:lightRig rig="threePt" dir="t"/>
            </a:scene3d>
          </a:bodyPr>
          <a:lstStyle/>
          <a:p>
            <a:pPr algn="ctr"/>
            <a:r>
              <a:rPr lang="ru-RU" sz="1600" b="1" i="1" u="sng" dirty="0">
                <a:solidFill>
                  <a:schemeClr val="tx1"/>
                </a:solidFill>
              </a:rPr>
              <a:t>«Уходи, сегодня мы дружим с союзом А»</a:t>
            </a:r>
          </a:p>
        </p:txBody>
      </p:sp>
    </p:spTree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681 0.3125 C -0.04375 0.38148 -0.0007 0.45046 0.03819 0.4412 C 0.07708 0.43194 0.09652 0.27176 0.14652 0.25694 C 0.19652 0.24213 0.30208 0.37454 0.33819 0.35231 C 0.3743 0.33009 0.3368 0.18218 0.36319 0.12361 C 0.38958 0.06505 0.4743 0.02546 0.49652 0.00139 " pathEditMode="relative" ptsTypes="aaaaaA">
                                      <p:cBhvr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6319 -0.04954 C 0.23559 0.10208 0.00816 0.25393 -0.08681 0.3125 " pathEditMode="relative" ptsTypes="aA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14282" y="2000240"/>
            <a:ext cx="2357454" cy="2643206"/>
            <a:chOff x="3500430" y="2571744"/>
            <a:chExt cx="2357454" cy="2643206"/>
          </a:xfrm>
          <a:scene3d>
            <a:camera prst="perspectiveContrastingRightFacing"/>
            <a:lightRig rig="threePt" dir="t"/>
          </a:scene3d>
        </p:grpSpPr>
        <p:sp>
          <p:nvSpPr>
            <p:cNvPr id="3" name="Прямоугольник 2"/>
            <p:cNvSpPr/>
            <p:nvPr/>
          </p:nvSpPr>
          <p:spPr>
            <a:xfrm>
              <a:off x="3500430" y="3286124"/>
              <a:ext cx="2357454" cy="1071570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Овал 3"/>
            <p:cNvSpPr/>
            <p:nvPr/>
          </p:nvSpPr>
          <p:spPr>
            <a:xfrm>
              <a:off x="3857620" y="3571876"/>
              <a:ext cx="571504" cy="285752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4714876" y="3571876"/>
              <a:ext cx="571504" cy="285752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олилиния 5"/>
            <p:cNvSpPr/>
            <p:nvPr/>
          </p:nvSpPr>
          <p:spPr>
            <a:xfrm flipV="1">
              <a:off x="4071934" y="3929066"/>
              <a:ext cx="988561" cy="446314"/>
            </a:xfrm>
            <a:custGeom>
              <a:avLst/>
              <a:gdLst>
                <a:gd name="connsiteX0" fmla="*/ 0 w 1338942"/>
                <a:gd name="connsiteY0" fmla="*/ 76200 h 310243"/>
                <a:gd name="connsiteX1" fmla="*/ 228600 w 1338942"/>
                <a:gd name="connsiteY1" fmla="*/ 217715 h 310243"/>
                <a:gd name="connsiteX2" fmla="*/ 729342 w 1338942"/>
                <a:gd name="connsiteY2" fmla="*/ 304800 h 310243"/>
                <a:gd name="connsiteX3" fmla="*/ 1219200 w 1338942"/>
                <a:gd name="connsiteY3" fmla="*/ 185057 h 310243"/>
                <a:gd name="connsiteX4" fmla="*/ 1338942 w 1338942"/>
                <a:gd name="connsiteY4" fmla="*/ 0 h 310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8942" h="310243">
                  <a:moveTo>
                    <a:pt x="0" y="76200"/>
                  </a:moveTo>
                  <a:cubicBezTo>
                    <a:pt x="53521" y="127907"/>
                    <a:pt x="107043" y="179615"/>
                    <a:pt x="228600" y="217715"/>
                  </a:cubicBezTo>
                  <a:cubicBezTo>
                    <a:pt x="350157" y="255815"/>
                    <a:pt x="564242" y="310243"/>
                    <a:pt x="729342" y="304800"/>
                  </a:cubicBezTo>
                  <a:cubicBezTo>
                    <a:pt x="894442" y="299357"/>
                    <a:pt x="1117600" y="235857"/>
                    <a:pt x="1219200" y="185057"/>
                  </a:cubicBezTo>
                  <a:cubicBezTo>
                    <a:pt x="1320800" y="134257"/>
                    <a:pt x="1324428" y="38100"/>
                    <a:pt x="1338942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 rot="5400000">
              <a:off x="3607587" y="4679165"/>
              <a:ext cx="857256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16200000" flipH="1">
              <a:off x="4679157" y="4679165"/>
              <a:ext cx="857256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5400000" flipH="1" flipV="1">
              <a:off x="3178959" y="3250405"/>
              <a:ext cx="1071570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 flipH="1" flipV="1">
              <a:off x="5037141" y="3250405"/>
              <a:ext cx="1071570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Прямоугольник 10"/>
            <p:cNvSpPr/>
            <p:nvPr/>
          </p:nvSpPr>
          <p:spPr>
            <a:xfrm>
              <a:off x="3571868" y="2571744"/>
              <a:ext cx="221457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/>
                <a:t>ЧАСТИЦА НЕ</a:t>
              </a:r>
              <a:endParaRPr lang="ru-RU" b="1" i="1" u="sng" dirty="0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5143504" y="857232"/>
            <a:ext cx="1714512" cy="2571768"/>
            <a:chOff x="5143504" y="857232"/>
            <a:chExt cx="1714512" cy="2571768"/>
          </a:xfrm>
          <a:scene3d>
            <a:camera prst="perspectiveHeroicExtremeLeftFacing"/>
            <a:lightRig rig="threePt" dir="t"/>
          </a:scene3d>
        </p:grpSpPr>
        <p:sp>
          <p:nvSpPr>
            <p:cNvPr id="12" name="Блок-схема: ссылка на другую страницу 11"/>
            <p:cNvSpPr/>
            <p:nvPr/>
          </p:nvSpPr>
          <p:spPr>
            <a:xfrm>
              <a:off x="5143504" y="857232"/>
              <a:ext cx="1714512" cy="2571768"/>
            </a:xfrm>
            <a:prstGeom prst="flowChartOffpageConnector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/>
                <a:t>Местоимения</a:t>
              </a:r>
              <a:endParaRPr lang="ru-RU" b="1" i="1" u="sng" dirty="0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5572132" y="1214422"/>
              <a:ext cx="285752" cy="500066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6000760" y="1214422"/>
              <a:ext cx="285752" cy="500066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олилиния 15"/>
            <p:cNvSpPr/>
            <p:nvPr/>
          </p:nvSpPr>
          <p:spPr>
            <a:xfrm>
              <a:off x="5551714" y="2558143"/>
              <a:ext cx="870857" cy="379186"/>
            </a:xfrm>
            <a:custGeom>
              <a:avLst/>
              <a:gdLst>
                <a:gd name="connsiteX0" fmla="*/ 0 w 870857"/>
                <a:gd name="connsiteY0" fmla="*/ 195943 h 379186"/>
                <a:gd name="connsiteX1" fmla="*/ 381000 w 870857"/>
                <a:gd name="connsiteY1" fmla="*/ 348343 h 379186"/>
                <a:gd name="connsiteX2" fmla="*/ 576943 w 870857"/>
                <a:gd name="connsiteY2" fmla="*/ 10886 h 379186"/>
                <a:gd name="connsiteX3" fmla="*/ 870857 w 870857"/>
                <a:gd name="connsiteY3" fmla="*/ 283028 h 379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0857" h="379186">
                  <a:moveTo>
                    <a:pt x="0" y="195943"/>
                  </a:moveTo>
                  <a:cubicBezTo>
                    <a:pt x="142421" y="287564"/>
                    <a:pt x="284843" y="379186"/>
                    <a:pt x="381000" y="348343"/>
                  </a:cubicBezTo>
                  <a:cubicBezTo>
                    <a:pt x="477157" y="317500"/>
                    <a:pt x="495300" y="21772"/>
                    <a:pt x="576943" y="10886"/>
                  </a:cubicBezTo>
                  <a:cubicBezTo>
                    <a:pt x="658586" y="0"/>
                    <a:pt x="821871" y="250371"/>
                    <a:pt x="870857" y="283028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3857620" y="1857364"/>
            <a:ext cx="1500198" cy="2643206"/>
            <a:chOff x="2714612" y="1000108"/>
            <a:chExt cx="1357322" cy="2714644"/>
          </a:xfrm>
          <a:scene3d>
            <a:camera prst="perspectiveHeroicExtremeLeftFacing"/>
            <a:lightRig rig="threePt" dir="t"/>
          </a:scene3d>
        </p:grpSpPr>
        <p:cxnSp>
          <p:nvCxnSpPr>
            <p:cNvPr id="19" name="Прямая соединительная линия 18"/>
            <p:cNvCxnSpPr/>
            <p:nvPr/>
          </p:nvCxnSpPr>
          <p:spPr>
            <a:xfrm rot="5400000">
              <a:off x="2786050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H="1">
              <a:off x="3286116" y="3286124"/>
              <a:ext cx="714380" cy="14287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1" name="Улыбающееся лицо 20"/>
            <p:cNvSpPr/>
            <p:nvPr/>
          </p:nvSpPr>
          <p:spPr>
            <a:xfrm>
              <a:off x="2714612" y="1643050"/>
              <a:ext cx="1357322" cy="1428760"/>
            </a:xfrm>
            <a:prstGeom prst="smileyFac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2" name="Прямая соединительная линия 21"/>
            <p:cNvCxnSpPr/>
            <p:nvPr/>
          </p:nvCxnSpPr>
          <p:spPr>
            <a:xfrm rot="5400000" flipH="1" flipV="1">
              <a:off x="3251191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rot="5400000" flipH="1" flipV="1">
              <a:off x="2322497" y="1750207"/>
              <a:ext cx="1214446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24" name="Прямоугольник 23"/>
            <p:cNvSpPr/>
            <p:nvPr/>
          </p:nvSpPr>
          <p:spPr>
            <a:xfrm>
              <a:off x="2714612" y="1000108"/>
              <a:ext cx="1285884" cy="500066"/>
            </a:xfrm>
            <a:prstGeom prst="rec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chemeClr val="tx1"/>
                  </a:solidFill>
                </a:rPr>
                <a:t>ПРЕДЛОГ</a:t>
              </a:r>
              <a:endParaRPr lang="ru-RU" b="1" i="1" u="sng" dirty="0">
                <a:solidFill>
                  <a:schemeClr val="tx1"/>
                </a:solidFill>
              </a:endParaRPr>
            </a:p>
          </p:txBody>
        </p:sp>
      </p:grpSp>
      <p:sp>
        <p:nvSpPr>
          <p:cNvPr id="25" name="Выноска-облако 24"/>
          <p:cNvSpPr/>
          <p:nvPr/>
        </p:nvSpPr>
        <p:spPr>
          <a:xfrm>
            <a:off x="4143372" y="571480"/>
            <a:ext cx="1285884" cy="1285884"/>
          </a:xfrm>
          <a:prstGeom prst="cloudCallou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Не пущу!!</a:t>
            </a:r>
            <a:endParaRPr lang="ru-RU" dirty="0"/>
          </a:p>
        </p:txBody>
      </p:sp>
    </p:spTree>
  </p:cSld>
  <p:clrMapOvr>
    <a:masterClrMapping/>
  </p:clrMapOvr>
  <p:transition spd="slow"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136 0.26343 C -0.07674 0.34583 -0.08212 0.42847 -0.03438 0.45694 C 0.01337 0.48542 0.15364 0.47616 0.21562 0.43472 C 0.2776 0.39329 0.31527 0.25417 0.33698 0.20787 C 0.35868 0.16157 0.34392 0.16458 0.34531 0.15694 " pathEditMode="relative" ptsTypes="aaa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4531 0.15694 L -0.11146 0.37731 " pathEditMode="relative" ptsTypes="AA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14282" y="2000240"/>
            <a:ext cx="2357454" cy="2643206"/>
            <a:chOff x="3500430" y="2571744"/>
            <a:chExt cx="2357454" cy="2643206"/>
          </a:xfrm>
          <a:scene3d>
            <a:camera prst="perspectiveContrastingRightFacing"/>
            <a:lightRig rig="threePt" dir="t"/>
          </a:scene3d>
        </p:grpSpPr>
        <p:sp>
          <p:nvSpPr>
            <p:cNvPr id="3" name="Прямоугольник 2"/>
            <p:cNvSpPr/>
            <p:nvPr/>
          </p:nvSpPr>
          <p:spPr>
            <a:xfrm>
              <a:off x="3500430" y="3286124"/>
              <a:ext cx="2357454" cy="1071570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Овал 3"/>
            <p:cNvSpPr/>
            <p:nvPr/>
          </p:nvSpPr>
          <p:spPr>
            <a:xfrm>
              <a:off x="3857620" y="3571876"/>
              <a:ext cx="571504" cy="285752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4714876" y="3571876"/>
              <a:ext cx="571504" cy="285752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олилиния 5"/>
            <p:cNvSpPr/>
            <p:nvPr/>
          </p:nvSpPr>
          <p:spPr>
            <a:xfrm flipV="1">
              <a:off x="4071934" y="3929066"/>
              <a:ext cx="988561" cy="446314"/>
            </a:xfrm>
            <a:custGeom>
              <a:avLst/>
              <a:gdLst>
                <a:gd name="connsiteX0" fmla="*/ 0 w 1338942"/>
                <a:gd name="connsiteY0" fmla="*/ 76200 h 310243"/>
                <a:gd name="connsiteX1" fmla="*/ 228600 w 1338942"/>
                <a:gd name="connsiteY1" fmla="*/ 217715 h 310243"/>
                <a:gd name="connsiteX2" fmla="*/ 729342 w 1338942"/>
                <a:gd name="connsiteY2" fmla="*/ 304800 h 310243"/>
                <a:gd name="connsiteX3" fmla="*/ 1219200 w 1338942"/>
                <a:gd name="connsiteY3" fmla="*/ 185057 h 310243"/>
                <a:gd name="connsiteX4" fmla="*/ 1338942 w 1338942"/>
                <a:gd name="connsiteY4" fmla="*/ 0 h 310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8942" h="310243">
                  <a:moveTo>
                    <a:pt x="0" y="76200"/>
                  </a:moveTo>
                  <a:cubicBezTo>
                    <a:pt x="53521" y="127907"/>
                    <a:pt x="107043" y="179615"/>
                    <a:pt x="228600" y="217715"/>
                  </a:cubicBezTo>
                  <a:cubicBezTo>
                    <a:pt x="350157" y="255815"/>
                    <a:pt x="564242" y="310243"/>
                    <a:pt x="729342" y="304800"/>
                  </a:cubicBezTo>
                  <a:cubicBezTo>
                    <a:pt x="894442" y="299357"/>
                    <a:pt x="1117600" y="235857"/>
                    <a:pt x="1219200" y="185057"/>
                  </a:cubicBezTo>
                  <a:cubicBezTo>
                    <a:pt x="1320800" y="134257"/>
                    <a:pt x="1324428" y="38100"/>
                    <a:pt x="1338942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 rot="5400000">
              <a:off x="3607587" y="4679165"/>
              <a:ext cx="857256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16200000" flipH="1">
              <a:off x="4679157" y="4679165"/>
              <a:ext cx="857256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5400000" flipH="1" flipV="1">
              <a:off x="3178959" y="3250405"/>
              <a:ext cx="1071570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 flipH="1" flipV="1">
              <a:off x="5037141" y="3250405"/>
              <a:ext cx="1071570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Прямоугольник 10"/>
            <p:cNvSpPr/>
            <p:nvPr/>
          </p:nvSpPr>
          <p:spPr>
            <a:xfrm>
              <a:off x="3571868" y="2571744"/>
              <a:ext cx="221457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/>
                <a:t>ЧАСТИЦА НЕ</a:t>
              </a:r>
              <a:endParaRPr lang="ru-RU" b="1" i="1" u="sng" dirty="0"/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5357818" y="214290"/>
            <a:ext cx="3500462" cy="2714644"/>
            <a:chOff x="4286248" y="928670"/>
            <a:chExt cx="3500462" cy="2714644"/>
          </a:xfrm>
        </p:grpSpPr>
        <p:grpSp>
          <p:nvGrpSpPr>
            <p:cNvPr id="22" name="Группа 21"/>
            <p:cNvGrpSpPr/>
            <p:nvPr/>
          </p:nvGrpSpPr>
          <p:grpSpPr>
            <a:xfrm>
              <a:off x="4286248" y="928670"/>
              <a:ext cx="3500462" cy="2714644"/>
              <a:chOff x="5000628" y="571480"/>
              <a:chExt cx="3500462" cy="2714644"/>
            </a:xfrm>
          </p:grpSpPr>
          <p:sp>
            <p:nvSpPr>
              <p:cNvPr id="14" name="Улыбающееся лицо 13"/>
              <p:cNvSpPr/>
              <p:nvPr/>
            </p:nvSpPr>
            <p:spPr>
              <a:xfrm>
                <a:off x="5000628" y="1214422"/>
                <a:ext cx="1785950" cy="1928826"/>
              </a:xfrm>
              <a:prstGeom prst="smileyFace">
                <a:avLst/>
              </a:prstGeom>
              <a:solidFill>
                <a:srgbClr val="92D050"/>
              </a:solidFill>
              <a:ln>
                <a:solidFill>
                  <a:schemeClr val="tx1"/>
                </a:solidFill>
              </a:ln>
              <a:scene3d>
                <a:camera prst="perspectiveHeroicExtremeLeftFacing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1 </a:t>
                </a:r>
                <a:endParaRPr lang="ru-RU" dirty="0"/>
              </a:p>
            </p:txBody>
          </p:sp>
          <p:sp>
            <p:nvSpPr>
              <p:cNvPr id="15" name="Улыбающееся лицо 14"/>
              <p:cNvSpPr/>
              <p:nvPr/>
            </p:nvSpPr>
            <p:spPr>
              <a:xfrm>
                <a:off x="6215074" y="1214422"/>
                <a:ext cx="2286016" cy="2071702"/>
              </a:xfrm>
              <a:prstGeom prst="smileyFace">
                <a:avLst/>
              </a:prstGeom>
              <a:solidFill>
                <a:srgbClr val="00B0F0"/>
              </a:solidFill>
              <a:ln>
                <a:solidFill>
                  <a:schemeClr val="tx1"/>
                </a:solidFill>
              </a:ln>
              <a:scene3d>
                <a:camera prst="perspectiveHeroicExtremeLeftFacing"/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2</a:t>
                </a:r>
                <a:endParaRPr lang="ru-RU" dirty="0"/>
              </a:p>
            </p:txBody>
          </p:sp>
          <p:sp>
            <p:nvSpPr>
              <p:cNvPr id="16" name="Блок-схема: альтернативный процесс 15"/>
              <p:cNvSpPr/>
              <p:nvPr/>
            </p:nvSpPr>
            <p:spPr>
              <a:xfrm>
                <a:off x="5715008" y="571480"/>
                <a:ext cx="1928826" cy="928694"/>
              </a:xfrm>
              <a:prstGeom prst="flowChartAlternateProcess">
                <a:avLst/>
              </a:prstGeom>
              <a:scene3d>
                <a:camera prst="perspectiveHeroicExtremeLeftFacing"/>
                <a:lightRig rig="threePt" dir="t"/>
              </a:scene3d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ru-RU" dirty="0" smtClean="0"/>
                  <a:t>Наречия</a:t>
                </a:r>
                <a:endParaRPr lang="ru-RU" dirty="0"/>
              </a:p>
            </p:txBody>
          </p:sp>
        </p:grpSp>
        <p:cxnSp>
          <p:nvCxnSpPr>
            <p:cNvPr id="18" name="Прямая соединительная линия 17"/>
            <p:cNvCxnSpPr/>
            <p:nvPr/>
          </p:nvCxnSpPr>
          <p:spPr>
            <a:xfrm rot="5400000" flipH="1" flipV="1">
              <a:off x="4786314" y="1214422"/>
              <a:ext cx="928694" cy="78581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rot="16200000" flipV="1">
              <a:off x="6393669" y="1821645"/>
              <a:ext cx="1143008" cy="500066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1" name="Выноска-облако 20"/>
          <p:cNvSpPr/>
          <p:nvPr/>
        </p:nvSpPr>
        <p:spPr>
          <a:xfrm>
            <a:off x="6929454" y="2928934"/>
            <a:ext cx="2500330" cy="1500198"/>
          </a:xfrm>
          <a:prstGeom prst="cloud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/>
              <a:t>НИСКОЛЬКО НЕ скучно нам без тебя</a:t>
            </a:r>
          </a:p>
        </p:txBody>
      </p:sp>
      <p:grpSp>
        <p:nvGrpSpPr>
          <p:cNvPr id="24" name="Группа 23"/>
          <p:cNvGrpSpPr/>
          <p:nvPr/>
        </p:nvGrpSpPr>
        <p:grpSpPr>
          <a:xfrm>
            <a:off x="4429124" y="1000108"/>
            <a:ext cx="857256" cy="1928826"/>
            <a:chOff x="1928794" y="1285860"/>
            <a:chExt cx="1428760" cy="2643206"/>
          </a:xfrm>
          <a:scene3d>
            <a:camera prst="perspectiveHeroicExtremeLeftFacing"/>
            <a:lightRig rig="threePt" dir="t"/>
          </a:scene3d>
        </p:grpSpPr>
        <p:sp>
          <p:nvSpPr>
            <p:cNvPr id="25" name="Равнобедренный треугольник 24"/>
            <p:cNvSpPr/>
            <p:nvPr/>
          </p:nvSpPr>
          <p:spPr>
            <a:xfrm>
              <a:off x="1928794" y="1928802"/>
              <a:ext cx="1428760" cy="1285884"/>
            </a:xfrm>
            <a:prstGeom prst="triangl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>
              <a:glow rad="228600">
                <a:schemeClr val="accent1">
                  <a:satMod val="175000"/>
                  <a:alpha val="4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Овал 25"/>
            <p:cNvSpPr/>
            <p:nvPr/>
          </p:nvSpPr>
          <p:spPr>
            <a:xfrm>
              <a:off x="2428860" y="2357430"/>
              <a:ext cx="142876" cy="21431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Овал 26"/>
            <p:cNvSpPr/>
            <p:nvPr/>
          </p:nvSpPr>
          <p:spPr>
            <a:xfrm>
              <a:off x="2714612" y="2357430"/>
              <a:ext cx="142876" cy="214314"/>
            </a:xfrm>
            <a:prstGeom prst="ellips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олилиния 27"/>
            <p:cNvSpPr/>
            <p:nvPr/>
          </p:nvSpPr>
          <p:spPr>
            <a:xfrm>
              <a:off x="2231571" y="2841171"/>
              <a:ext cx="762000" cy="195944"/>
            </a:xfrm>
            <a:custGeom>
              <a:avLst/>
              <a:gdLst>
                <a:gd name="connsiteX0" fmla="*/ 0 w 762000"/>
                <a:gd name="connsiteY0" fmla="*/ 76200 h 195944"/>
                <a:gd name="connsiteX1" fmla="*/ 195943 w 762000"/>
                <a:gd name="connsiteY1" fmla="*/ 119743 h 195944"/>
                <a:gd name="connsiteX2" fmla="*/ 381000 w 762000"/>
                <a:gd name="connsiteY2" fmla="*/ 185058 h 195944"/>
                <a:gd name="connsiteX3" fmla="*/ 566058 w 762000"/>
                <a:gd name="connsiteY3" fmla="*/ 185058 h 195944"/>
                <a:gd name="connsiteX4" fmla="*/ 685800 w 762000"/>
                <a:gd name="connsiteY4" fmla="*/ 119743 h 195944"/>
                <a:gd name="connsiteX5" fmla="*/ 718458 w 762000"/>
                <a:gd name="connsiteY5" fmla="*/ 43543 h 195944"/>
                <a:gd name="connsiteX6" fmla="*/ 762000 w 762000"/>
                <a:gd name="connsiteY6" fmla="*/ 0 h 195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62000" h="195944">
                  <a:moveTo>
                    <a:pt x="0" y="76200"/>
                  </a:moveTo>
                  <a:cubicBezTo>
                    <a:pt x="66221" y="88900"/>
                    <a:pt x="132443" y="101600"/>
                    <a:pt x="195943" y="119743"/>
                  </a:cubicBezTo>
                  <a:cubicBezTo>
                    <a:pt x="259443" y="137886"/>
                    <a:pt x="319314" y="174172"/>
                    <a:pt x="381000" y="185058"/>
                  </a:cubicBezTo>
                  <a:cubicBezTo>
                    <a:pt x="442686" y="195944"/>
                    <a:pt x="515258" y="195944"/>
                    <a:pt x="566058" y="185058"/>
                  </a:cubicBezTo>
                  <a:cubicBezTo>
                    <a:pt x="616858" y="174172"/>
                    <a:pt x="660400" y="143329"/>
                    <a:pt x="685800" y="119743"/>
                  </a:cubicBezTo>
                  <a:cubicBezTo>
                    <a:pt x="711200" y="96157"/>
                    <a:pt x="705758" y="63500"/>
                    <a:pt x="718458" y="43543"/>
                  </a:cubicBezTo>
                  <a:cubicBezTo>
                    <a:pt x="731158" y="23586"/>
                    <a:pt x="746579" y="11793"/>
                    <a:pt x="762000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 rot="5400000">
              <a:off x="1714083" y="2143513"/>
              <a:ext cx="1144596" cy="79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 rot="16200000" flipH="1">
              <a:off x="2536017" y="3536157"/>
              <a:ext cx="714380" cy="7143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 rot="5400000">
              <a:off x="2357025" y="2143513"/>
              <a:ext cx="1144596" cy="79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32" name="Прямоугольник 31"/>
            <p:cNvSpPr/>
            <p:nvPr/>
          </p:nvSpPr>
          <p:spPr>
            <a:xfrm>
              <a:off x="2143108" y="1285860"/>
              <a:ext cx="1000132" cy="500066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>
                  <a:solidFill>
                    <a:srgbClr val="FFFF00"/>
                  </a:solidFill>
                </a:rPr>
                <a:t>А</a:t>
              </a:r>
              <a:endParaRPr lang="ru-RU" b="1" i="1" u="sng" dirty="0">
                <a:solidFill>
                  <a:srgbClr val="FFFF00"/>
                </a:solidFill>
              </a:endParaRPr>
            </a:p>
          </p:txBody>
        </p:sp>
        <p:cxnSp>
          <p:nvCxnSpPr>
            <p:cNvPr id="33" name="Прямая соединительная линия 32"/>
            <p:cNvCxnSpPr/>
            <p:nvPr/>
          </p:nvCxnSpPr>
          <p:spPr>
            <a:xfrm rot="5400000">
              <a:off x="2071670" y="3500438"/>
              <a:ext cx="642942" cy="7143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5" name="Блок-схема: альтернативный процесс 34"/>
          <p:cNvSpPr/>
          <p:nvPr/>
        </p:nvSpPr>
        <p:spPr>
          <a:xfrm>
            <a:off x="5429256" y="3357562"/>
            <a:ext cx="1214446" cy="571504"/>
          </a:xfrm>
          <a:prstGeom prst="flowChartAlternateProcess">
            <a:avLst/>
          </a:prstGeom>
          <a:scene3d>
            <a:camera prst="perspectiveHeroicExtremeLeftFacing"/>
            <a:lightRig rig="threePt" dir="t"/>
          </a:scene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Вовсе</a:t>
            </a:r>
            <a:endParaRPr lang="ru-RU" dirty="0"/>
          </a:p>
        </p:txBody>
      </p:sp>
      <p:sp>
        <p:nvSpPr>
          <p:cNvPr id="36" name="Блок-схема: альтернативный процесс 35"/>
          <p:cNvSpPr/>
          <p:nvPr/>
        </p:nvSpPr>
        <p:spPr>
          <a:xfrm>
            <a:off x="6357950" y="3929066"/>
            <a:ext cx="1214446" cy="571504"/>
          </a:xfrm>
          <a:prstGeom prst="flowChartAlternateProcess">
            <a:avLst/>
          </a:prstGeom>
          <a:scene3d>
            <a:camera prst="perspectiveHeroicExtremeLeftFacing"/>
            <a:lightRig rig="threePt" dir="t"/>
          </a:scene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Никогда</a:t>
            </a:r>
            <a:endParaRPr lang="ru-RU" dirty="0"/>
          </a:p>
        </p:txBody>
      </p:sp>
      <p:sp>
        <p:nvSpPr>
          <p:cNvPr id="37" name="Блок-схема: альтернативный процесс 36"/>
          <p:cNvSpPr/>
          <p:nvPr/>
        </p:nvSpPr>
        <p:spPr>
          <a:xfrm>
            <a:off x="6429388" y="4572008"/>
            <a:ext cx="1214446" cy="571504"/>
          </a:xfrm>
          <a:prstGeom prst="flowChartAlternateProcess">
            <a:avLst/>
          </a:prstGeom>
          <a:scene3d>
            <a:camera prst="perspectiveHeroicExtremeLeftFacing"/>
            <a:lightRig rig="threePt" dir="t"/>
          </a:scene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Ничуть</a:t>
            </a:r>
            <a:endParaRPr lang="ru-RU" dirty="0"/>
          </a:p>
        </p:txBody>
      </p:sp>
      <p:sp>
        <p:nvSpPr>
          <p:cNvPr id="38" name="Блок-схема: альтернативный процесс 37"/>
          <p:cNvSpPr/>
          <p:nvPr/>
        </p:nvSpPr>
        <p:spPr>
          <a:xfrm>
            <a:off x="4929190" y="3929066"/>
            <a:ext cx="1214446" cy="571504"/>
          </a:xfrm>
          <a:prstGeom prst="flowChartAlternateProcess">
            <a:avLst/>
          </a:prstGeom>
          <a:scene3d>
            <a:camera prst="perspectiveHeroicExtremeLeftFacing"/>
            <a:lightRig rig="threePt" dir="t"/>
          </a:scene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Далеко</a:t>
            </a:r>
            <a:endParaRPr lang="ru-RU" dirty="0"/>
          </a:p>
        </p:txBody>
      </p:sp>
      <p:sp>
        <p:nvSpPr>
          <p:cNvPr id="40" name="Блок-схема: альтернативный процесс 39"/>
          <p:cNvSpPr/>
          <p:nvPr/>
        </p:nvSpPr>
        <p:spPr>
          <a:xfrm>
            <a:off x="4286248" y="3214686"/>
            <a:ext cx="1214446" cy="571504"/>
          </a:xfrm>
          <a:prstGeom prst="flowChartAlternateProcess">
            <a:avLst/>
          </a:prstGeom>
          <a:scene3d>
            <a:camera prst="perspectiveHeroicExtremeLeftFacing"/>
            <a:lightRig rig="threePt" dir="t"/>
          </a:scene3d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Совсем</a:t>
            </a:r>
            <a:endParaRPr lang="ru-RU" dirty="0"/>
          </a:p>
        </p:txBody>
      </p:sp>
      <p:sp>
        <p:nvSpPr>
          <p:cNvPr id="41" name="Блок-схема: альтернативный процесс 40"/>
          <p:cNvSpPr/>
          <p:nvPr/>
        </p:nvSpPr>
        <p:spPr>
          <a:xfrm>
            <a:off x="5214942" y="4786322"/>
            <a:ext cx="1214446" cy="571504"/>
          </a:xfrm>
          <a:prstGeom prst="flowChartAlternateProcess">
            <a:avLst/>
          </a:prstGeom>
          <a:scene3d>
            <a:camera prst="perspectiveHeroicExtremeLeftFacing"/>
            <a:lightRig rig="threePt" dir="t"/>
          </a:scene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Нисколько</a:t>
            </a:r>
            <a:endParaRPr lang="ru-RU" sz="1600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82 0.26782 L 0.36354 0.19421 " pathEditMode="relative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354 0.19421 L -0.07743 0.26782 " pathEditMode="relative" ptsTypes="AA">
                                      <p:cBhvr>
                                        <p:cTn id="3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38" grpId="0" animBg="1"/>
      <p:bldP spid="40" grpId="0" animBg="1"/>
      <p:bldP spid="4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14282" y="2000240"/>
            <a:ext cx="2357454" cy="2643206"/>
            <a:chOff x="3500430" y="2571744"/>
            <a:chExt cx="2357454" cy="2643206"/>
          </a:xfrm>
          <a:scene3d>
            <a:camera prst="perspectiveContrastingRightFacing"/>
            <a:lightRig rig="threePt" dir="t"/>
          </a:scene3d>
        </p:grpSpPr>
        <p:sp>
          <p:nvSpPr>
            <p:cNvPr id="3" name="Прямоугольник 2"/>
            <p:cNvSpPr/>
            <p:nvPr/>
          </p:nvSpPr>
          <p:spPr>
            <a:xfrm>
              <a:off x="3500430" y="3286124"/>
              <a:ext cx="2357454" cy="1071570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Овал 3"/>
            <p:cNvSpPr/>
            <p:nvPr/>
          </p:nvSpPr>
          <p:spPr>
            <a:xfrm>
              <a:off x="3857620" y="3571876"/>
              <a:ext cx="571504" cy="285752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4714876" y="3571876"/>
              <a:ext cx="571504" cy="285752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олилиния 5"/>
            <p:cNvSpPr/>
            <p:nvPr/>
          </p:nvSpPr>
          <p:spPr>
            <a:xfrm flipV="1">
              <a:off x="4071934" y="3929066"/>
              <a:ext cx="988561" cy="446314"/>
            </a:xfrm>
            <a:custGeom>
              <a:avLst/>
              <a:gdLst>
                <a:gd name="connsiteX0" fmla="*/ 0 w 1338942"/>
                <a:gd name="connsiteY0" fmla="*/ 76200 h 310243"/>
                <a:gd name="connsiteX1" fmla="*/ 228600 w 1338942"/>
                <a:gd name="connsiteY1" fmla="*/ 217715 h 310243"/>
                <a:gd name="connsiteX2" fmla="*/ 729342 w 1338942"/>
                <a:gd name="connsiteY2" fmla="*/ 304800 h 310243"/>
                <a:gd name="connsiteX3" fmla="*/ 1219200 w 1338942"/>
                <a:gd name="connsiteY3" fmla="*/ 185057 h 310243"/>
                <a:gd name="connsiteX4" fmla="*/ 1338942 w 1338942"/>
                <a:gd name="connsiteY4" fmla="*/ 0 h 310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8942" h="310243">
                  <a:moveTo>
                    <a:pt x="0" y="76200"/>
                  </a:moveTo>
                  <a:cubicBezTo>
                    <a:pt x="53521" y="127907"/>
                    <a:pt x="107043" y="179615"/>
                    <a:pt x="228600" y="217715"/>
                  </a:cubicBezTo>
                  <a:cubicBezTo>
                    <a:pt x="350157" y="255815"/>
                    <a:pt x="564242" y="310243"/>
                    <a:pt x="729342" y="304800"/>
                  </a:cubicBezTo>
                  <a:cubicBezTo>
                    <a:pt x="894442" y="299357"/>
                    <a:pt x="1117600" y="235857"/>
                    <a:pt x="1219200" y="185057"/>
                  </a:cubicBezTo>
                  <a:cubicBezTo>
                    <a:pt x="1320800" y="134257"/>
                    <a:pt x="1324428" y="38100"/>
                    <a:pt x="1338942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 rot="5400000">
              <a:off x="3607587" y="4679165"/>
              <a:ext cx="857256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16200000" flipH="1">
              <a:off x="4679157" y="4679165"/>
              <a:ext cx="857256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5400000" flipH="1" flipV="1">
              <a:off x="3178959" y="3250405"/>
              <a:ext cx="1071570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 flipH="1" flipV="1">
              <a:off x="5037141" y="3250405"/>
              <a:ext cx="1071570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Прямоугольник 10"/>
            <p:cNvSpPr/>
            <p:nvPr/>
          </p:nvSpPr>
          <p:spPr>
            <a:xfrm>
              <a:off x="3571868" y="2571744"/>
              <a:ext cx="221457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/>
                <a:t>ЧАСТИЦА НЕ</a:t>
              </a:r>
              <a:endParaRPr lang="ru-RU" b="1" i="1" u="sng" dirty="0"/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4143372" y="285728"/>
            <a:ext cx="3429024" cy="1571636"/>
            <a:chOff x="4143372" y="285728"/>
            <a:chExt cx="3429024" cy="1571636"/>
          </a:xfrm>
        </p:grpSpPr>
        <p:sp>
          <p:nvSpPr>
            <p:cNvPr id="12" name="Блок-схема: память с прямым доступом 11"/>
            <p:cNvSpPr/>
            <p:nvPr/>
          </p:nvSpPr>
          <p:spPr>
            <a:xfrm>
              <a:off x="4143372" y="285728"/>
              <a:ext cx="3429024" cy="1571636"/>
            </a:xfrm>
            <a:prstGeom prst="flowChartMagneticDrum">
              <a:avLst/>
            </a:prstGeom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2000" b="1" i="1" u="sng" dirty="0" smtClean="0"/>
                <a:t>ПРИЧАСТИЕ</a:t>
              </a:r>
              <a:endParaRPr lang="ru-RU" sz="2000" b="1" i="1" u="sng" dirty="0"/>
            </a:p>
          </p:txBody>
        </p:sp>
        <p:sp>
          <p:nvSpPr>
            <p:cNvPr id="13" name="Овал 12"/>
            <p:cNvSpPr/>
            <p:nvPr/>
          </p:nvSpPr>
          <p:spPr>
            <a:xfrm>
              <a:off x="4786314" y="571480"/>
              <a:ext cx="571504" cy="2857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Овал 13"/>
            <p:cNvSpPr/>
            <p:nvPr/>
          </p:nvSpPr>
          <p:spPr>
            <a:xfrm>
              <a:off x="5643570" y="571480"/>
              <a:ext cx="571504" cy="285752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олилиния 14"/>
            <p:cNvSpPr/>
            <p:nvPr/>
          </p:nvSpPr>
          <p:spPr>
            <a:xfrm>
              <a:off x="4833257" y="1426029"/>
              <a:ext cx="1491343" cy="304800"/>
            </a:xfrm>
            <a:custGeom>
              <a:avLst/>
              <a:gdLst>
                <a:gd name="connsiteX0" fmla="*/ 0 w 1491343"/>
                <a:gd name="connsiteY0" fmla="*/ 0 h 304800"/>
                <a:gd name="connsiteX1" fmla="*/ 424543 w 1491343"/>
                <a:gd name="connsiteY1" fmla="*/ 261257 h 304800"/>
                <a:gd name="connsiteX2" fmla="*/ 729343 w 1491343"/>
                <a:gd name="connsiteY2" fmla="*/ 76200 h 304800"/>
                <a:gd name="connsiteX3" fmla="*/ 1219200 w 1491343"/>
                <a:gd name="connsiteY3" fmla="*/ 304800 h 304800"/>
                <a:gd name="connsiteX4" fmla="*/ 1491343 w 1491343"/>
                <a:gd name="connsiteY4" fmla="*/ 76200 h 304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91343" h="304800">
                  <a:moveTo>
                    <a:pt x="0" y="0"/>
                  </a:moveTo>
                  <a:cubicBezTo>
                    <a:pt x="151493" y="124278"/>
                    <a:pt x="302986" y="248557"/>
                    <a:pt x="424543" y="261257"/>
                  </a:cubicBezTo>
                  <a:cubicBezTo>
                    <a:pt x="546100" y="273957"/>
                    <a:pt x="596900" y="68943"/>
                    <a:pt x="729343" y="76200"/>
                  </a:cubicBezTo>
                  <a:cubicBezTo>
                    <a:pt x="861786" y="83457"/>
                    <a:pt x="1092200" y="304800"/>
                    <a:pt x="1219200" y="304800"/>
                  </a:cubicBezTo>
                  <a:cubicBezTo>
                    <a:pt x="1346200" y="304800"/>
                    <a:pt x="1445986" y="132443"/>
                    <a:pt x="1491343" y="7620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6" name="Овал 15"/>
          <p:cNvSpPr/>
          <p:nvPr/>
        </p:nvSpPr>
        <p:spPr>
          <a:xfrm>
            <a:off x="7500958" y="2786058"/>
            <a:ext cx="1928826" cy="1428760"/>
          </a:xfrm>
          <a:prstGeom prst="ellipse">
            <a:avLst/>
          </a:prstGeom>
          <a:scene3d>
            <a:camera prst="perspectiveContrastingRigh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/>
              <a:t>полные</a:t>
            </a:r>
            <a:endParaRPr lang="ru-RU" sz="2400" b="1" u="sng" dirty="0"/>
          </a:p>
        </p:txBody>
      </p:sp>
      <p:sp>
        <p:nvSpPr>
          <p:cNvPr id="17" name="Овал 16"/>
          <p:cNvSpPr/>
          <p:nvPr/>
        </p:nvSpPr>
        <p:spPr>
          <a:xfrm>
            <a:off x="4286248" y="2786058"/>
            <a:ext cx="1928826" cy="1428760"/>
          </a:xfrm>
          <a:prstGeom prst="ellipse">
            <a:avLst/>
          </a:prstGeom>
          <a:scene3d>
            <a:camera prst="perspectiveHeroicExtremeLeftFacing"/>
            <a:lightRig rig="threePt" dir="t">
              <a:rot lat="0" lon="0" rev="1200000"/>
            </a:lightRig>
          </a:scene3d>
          <a:sp3d>
            <a:bevelT w="63500" h="254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/>
              <a:t>КРАТКИЕ</a:t>
            </a:r>
            <a:endParaRPr lang="ru-RU" sz="2400" b="1" u="sng" dirty="0"/>
          </a:p>
        </p:txBody>
      </p:sp>
      <p:sp>
        <p:nvSpPr>
          <p:cNvPr id="18" name="Выноска-облако 17"/>
          <p:cNvSpPr/>
          <p:nvPr/>
        </p:nvSpPr>
        <p:spPr>
          <a:xfrm>
            <a:off x="5429256" y="1428736"/>
            <a:ext cx="2428892" cy="1643074"/>
          </a:xfrm>
          <a:prstGeom prst="cloudCallou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u="sng" dirty="0"/>
              <a:t>Собрание у нас НЕ закончено, НЕ завершённая вовремя работа не пускает</a:t>
            </a: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743 0.30972 L 0.45798 0.14167 " pathEditMode="relative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7916 0.12083 L -0.10903 0.51574 " pathEditMode="relative" ptsTypes="AA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214282" y="2000240"/>
            <a:ext cx="2357454" cy="2643206"/>
            <a:chOff x="3500430" y="2571744"/>
            <a:chExt cx="2357454" cy="2643206"/>
          </a:xfrm>
          <a:scene3d>
            <a:camera prst="perspectiveContrastingRightFacing"/>
            <a:lightRig rig="threePt" dir="t"/>
          </a:scene3d>
        </p:grpSpPr>
        <p:sp>
          <p:nvSpPr>
            <p:cNvPr id="3" name="Прямоугольник 2"/>
            <p:cNvSpPr/>
            <p:nvPr/>
          </p:nvSpPr>
          <p:spPr>
            <a:xfrm>
              <a:off x="3500430" y="3286124"/>
              <a:ext cx="2357454" cy="1071570"/>
            </a:xfrm>
            <a:prstGeom prst="rect">
              <a:avLst/>
            </a:prstGeom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Овал 3"/>
            <p:cNvSpPr/>
            <p:nvPr/>
          </p:nvSpPr>
          <p:spPr>
            <a:xfrm>
              <a:off x="3857620" y="3571876"/>
              <a:ext cx="571504" cy="285752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" name="Овал 4"/>
            <p:cNvSpPr/>
            <p:nvPr/>
          </p:nvSpPr>
          <p:spPr>
            <a:xfrm>
              <a:off x="4714876" y="3571876"/>
              <a:ext cx="571504" cy="285752"/>
            </a:xfrm>
            <a:prstGeom prst="ellipse">
              <a:avLst/>
            </a:prstGeom>
            <a:solidFill>
              <a:srgbClr val="00B0F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Полилиния 5"/>
            <p:cNvSpPr/>
            <p:nvPr/>
          </p:nvSpPr>
          <p:spPr>
            <a:xfrm flipV="1">
              <a:off x="4071934" y="3929066"/>
              <a:ext cx="988561" cy="446314"/>
            </a:xfrm>
            <a:custGeom>
              <a:avLst/>
              <a:gdLst>
                <a:gd name="connsiteX0" fmla="*/ 0 w 1338942"/>
                <a:gd name="connsiteY0" fmla="*/ 76200 h 310243"/>
                <a:gd name="connsiteX1" fmla="*/ 228600 w 1338942"/>
                <a:gd name="connsiteY1" fmla="*/ 217715 h 310243"/>
                <a:gd name="connsiteX2" fmla="*/ 729342 w 1338942"/>
                <a:gd name="connsiteY2" fmla="*/ 304800 h 310243"/>
                <a:gd name="connsiteX3" fmla="*/ 1219200 w 1338942"/>
                <a:gd name="connsiteY3" fmla="*/ 185057 h 310243"/>
                <a:gd name="connsiteX4" fmla="*/ 1338942 w 1338942"/>
                <a:gd name="connsiteY4" fmla="*/ 0 h 310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38942" h="310243">
                  <a:moveTo>
                    <a:pt x="0" y="76200"/>
                  </a:moveTo>
                  <a:cubicBezTo>
                    <a:pt x="53521" y="127907"/>
                    <a:pt x="107043" y="179615"/>
                    <a:pt x="228600" y="217715"/>
                  </a:cubicBezTo>
                  <a:cubicBezTo>
                    <a:pt x="350157" y="255815"/>
                    <a:pt x="564242" y="310243"/>
                    <a:pt x="729342" y="304800"/>
                  </a:cubicBezTo>
                  <a:cubicBezTo>
                    <a:pt x="894442" y="299357"/>
                    <a:pt x="1117600" y="235857"/>
                    <a:pt x="1219200" y="185057"/>
                  </a:cubicBezTo>
                  <a:cubicBezTo>
                    <a:pt x="1320800" y="134257"/>
                    <a:pt x="1324428" y="38100"/>
                    <a:pt x="1338942" y="0"/>
                  </a:cubicBezTo>
                </a:path>
              </a:pathLst>
            </a:custGeom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cxnSp>
          <p:nvCxnSpPr>
            <p:cNvPr id="7" name="Прямая соединительная линия 6"/>
            <p:cNvCxnSpPr/>
            <p:nvPr/>
          </p:nvCxnSpPr>
          <p:spPr>
            <a:xfrm rot="5400000">
              <a:off x="3607587" y="4679165"/>
              <a:ext cx="857256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16200000" flipH="1">
              <a:off x="4679157" y="4679165"/>
              <a:ext cx="857256" cy="214314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5400000" flipH="1" flipV="1">
              <a:off x="3178959" y="3250405"/>
              <a:ext cx="1071570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 flipH="1" flipV="1">
              <a:off x="5037141" y="3250405"/>
              <a:ext cx="1071570" cy="1588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Прямоугольник 10"/>
            <p:cNvSpPr/>
            <p:nvPr/>
          </p:nvSpPr>
          <p:spPr>
            <a:xfrm>
              <a:off x="3571868" y="2571744"/>
              <a:ext cx="2214578" cy="428628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b="1" i="1" u="sng" dirty="0" smtClean="0"/>
                <a:t>ЧАСТИЦА НЕ</a:t>
              </a:r>
              <a:endParaRPr lang="ru-RU" b="1" i="1" u="sng" dirty="0"/>
            </a:p>
          </p:txBody>
        </p:sp>
      </p:grpSp>
      <p:sp>
        <p:nvSpPr>
          <p:cNvPr id="12" name="Багетная рамка 11"/>
          <p:cNvSpPr/>
          <p:nvPr/>
        </p:nvSpPr>
        <p:spPr>
          <a:xfrm>
            <a:off x="3857620" y="714356"/>
            <a:ext cx="2357454" cy="2428892"/>
          </a:xfrm>
          <a:prstGeom prst="bevel">
            <a:avLst/>
          </a:prstGeom>
          <a:scene3d>
            <a:camera prst="perspectiveHeroicExtremeLeftFacing"/>
            <a:lightRig rig="threePt" dir="t"/>
          </a:scene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ГЛАГОЛ</a:t>
            </a:r>
            <a:endParaRPr lang="ru-RU" sz="2400" dirty="0"/>
          </a:p>
        </p:txBody>
      </p:sp>
      <p:sp>
        <p:nvSpPr>
          <p:cNvPr id="13" name="Правильный пятиугольник 12"/>
          <p:cNvSpPr/>
          <p:nvPr/>
        </p:nvSpPr>
        <p:spPr>
          <a:xfrm>
            <a:off x="6215074" y="928670"/>
            <a:ext cx="2571736" cy="3000396"/>
          </a:xfrm>
          <a:prstGeom prst="pentagon">
            <a:avLst/>
          </a:prstGeom>
          <a:scene3d>
            <a:camera prst="perspectiveHeroicExtremeLeftFacing"/>
            <a:lightRig rig="threePt" dir="t"/>
          </a:scene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Деепричастие</a:t>
            </a:r>
            <a:endParaRPr lang="ru-RU" dirty="0"/>
          </a:p>
        </p:txBody>
      </p:sp>
      <p:sp>
        <p:nvSpPr>
          <p:cNvPr id="14" name="Выноска-облако 13"/>
          <p:cNvSpPr/>
          <p:nvPr/>
        </p:nvSpPr>
        <p:spPr>
          <a:xfrm>
            <a:off x="4572000" y="0"/>
            <a:ext cx="3000396" cy="1857364"/>
          </a:xfrm>
          <a:prstGeom prst="cloudCallo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u="sng" dirty="0"/>
              <a:t>НЕ выучил, НЕ делал,</a:t>
            </a:r>
            <a:br>
              <a:rPr lang="ru-RU" sz="1400" b="1" i="1" u="sng" dirty="0"/>
            </a:br>
            <a:r>
              <a:rPr lang="ru-RU" sz="1400" b="1" i="1" u="sng" dirty="0"/>
              <a:t>НЕ знаешь – НЕ спеши!</a:t>
            </a:r>
            <a:br>
              <a:rPr lang="ru-RU" sz="1400" b="1" i="1" u="sng" dirty="0"/>
            </a:br>
            <a:r>
              <a:rPr lang="ru-RU" sz="1400" b="1" i="1" u="sng" dirty="0"/>
              <a:t>С глаголами раздельно</a:t>
            </a:r>
            <a:br>
              <a:rPr lang="ru-RU" sz="1400" b="1" i="1" u="sng" dirty="0"/>
            </a:br>
            <a:r>
              <a:rPr lang="ru-RU" sz="1400" b="1" i="1" u="sng" dirty="0"/>
              <a:t>Частицу НЕ пиши!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0903 0.30972 L 0.36354 0.09977 " pathEditMode="relative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6354 0.09977 L -0.24289 0.61412 " pathEditMode="relative" ptsTypes="AA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397</Words>
  <Application>Microsoft Office PowerPoint</Application>
  <PresentationFormat>Экран (4:3)</PresentationFormat>
  <Paragraphs>135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206</cp:lastModifiedBy>
  <cp:revision>22</cp:revision>
  <dcterms:created xsi:type="dcterms:W3CDTF">2012-04-09T10:45:39Z</dcterms:created>
  <dcterms:modified xsi:type="dcterms:W3CDTF">2012-06-06T06:15:22Z</dcterms:modified>
</cp:coreProperties>
</file>