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6"/>
  </p:notesMasterIdLst>
  <p:sldIdLst>
    <p:sldId id="275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6" r:id="rId19"/>
    <p:sldId id="277" r:id="rId20"/>
    <p:sldId id="278" r:id="rId21"/>
    <p:sldId id="279" r:id="rId22"/>
    <p:sldId id="280" r:id="rId23"/>
    <p:sldId id="281" r:id="rId24"/>
    <p:sldId id="284" r:id="rId25"/>
    <p:sldId id="283" r:id="rId26"/>
    <p:sldId id="282" r:id="rId27"/>
    <p:sldId id="285" r:id="rId28"/>
    <p:sldId id="289" r:id="rId29"/>
    <p:sldId id="286" r:id="rId30"/>
    <p:sldId id="287" r:id="rId31"/>
    <p:sldId id="292" r:id="rId32"/>
    <p:sldId id="290" r:id="rId33"/>
    <p:sldId id="257" r:id="rId34"/>
    <p:sldId id="291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0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A137F8-56D3-4713-BD90-A01589A78EB8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52A2E1-E4E8-4DC5-8DEE-5B3A0C9F1E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2A2E1-E4E8-4DC5-8DEE-5B3A0C9F1EE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2A2E1-E4E8-4DC5-8DEE-5B3A0C9F1EE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1016FF4-EFF1-4909-8004-8197B732E5CB}" type="datetimeFigureOut">
              <a:rPr lang="ru-RU" smtClean="0"/>
              <a:pPr/>
              <a:t>16.01.2014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25B515A-713C-40B2-B24D-85380792186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11.xml"/><Relationship Id="rId18" Type="http://schemas.openxmlformats.org/officeDocument/2006/relationships/slide" Target="slide18.xml"/><Relationship Id="rId26" Type="http://schemas.openxmlformats.org/officeDocument/2006/relationships/slide" Target="slide20.xml"/><Relationship Id="rId3" Type="http://schemas.openxmlformats.org/officeDocument/2006/relationships/slide" Target="slide2.xml"/><Relationship Id="rId21" Type="http://schemas.openxmlformats.org/officeDocument/2006/relationships/slide" Target="slide13.xml"/><Relationship Id="rId7" Type="http://schemas.openxmlformats.org/officeDocument/2006/relationships/slide" Target="slide21.xml"/><Relationship Id="rId12" Type="http://schemas.openxmlformats.org/officeDocument/2006/relationships/slide" Target="slide5.xml"/><Relationship Id="rId17" Type="http://schemas.openxmlformats.org/officeDocument/2006/relationships/slide" Target="slide12.xml"/><Relationship Id="rId25" Type="http://schemas.openxmlformats.org/officeDocument/2006/relationships/slide" Target="slide14.xml"/><Relationship Id="rId33" Type="http://schemas.openxmlformats.org/officeDocument/2006/relationships/slide" Target="slide32.xml"/><Relationship Id="rId2" Type="http://schemas.openxmlformats.org/officeDocument/2006/relationships/notesSlide" Target="../notesSlides/notesSlide2.xml"/><Relationship Id="rId16" Type="http://schemas.openxmlformats.org/officeDocument/2006/relationships/slide" Target="slide6.xml"/><Relationship Id="rId20" Type="http://schemas.openxmlformats.org/officeDocument/2006/relationships/slide" Target="slide7.xml"/><Relationship Id="rId29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5.xml"/><Relationship Id="rId11" Type="http://schemas.openxmlformats.org/officeDocument/2006/relationships/slide" Target="slide22.xml"/><Relationship Id="rId24" Type="http://schemas.openxmlformats.org/officeDocument/2006/relationships/slide" Target="slide8.xml"/><Relationship Id="rId32" Type="http://schemas.openxmlformats.org/officeDocument/2006/relationships/slide" Target="slide31.xml"/><Relationship Id="rId5" Type="http://schemas.openxmlformats.org/officeDocument/2006/relationships/slide" Target="slide9.xml"/><Relationship Id="rId15" Type="http://schemas.openxmlformats.org/officeDocument/2006/relationships/slide" Target="slide23.xml"/><Relationship Id="rId23" Type="http://schemas.openxmlformats.org/officeDocument/2006/relationships/slide" Target="slide25.xml"/><Relationship Id="rId28" Type="http://schemas.openxmlformats.org/officeDocument/2006/relationships/slide" Target="slide27.xml"/><Relationship Id="rId10" Type="http://schemas.openxmlformats.org/officeDocument/2006/relationships/slide" Target="slide16.xml"/><Relationship Id="rId19" Type="http://schemas.openxmlformats.org/officeDocument/2006/relationships/slide" Target="slide24.xml"/><Relationship Id="rId31" Type="http://schemas.openxmlformats.org/officeDocument/2006/relationships/slide" Target="slide30.xml"/><Relationship Id="rId4" Type="http://schemas.openxmlformats.org/officeDocument/2006/relationships/slide" Target="slide3.xml"/><Relationship Id="rId9" Type="http://schemas.openxmlformats.org/officeDocument/2006/relationships/slide" Target="slide10.xml"/><Relationship Id="rId14" Type="http://schemas.openxmlformats.org/officeDocument/2006/relationships/slide" Target="slide17.xml"/><Relationship Id="rId22" Type="http://schemas.openxmlformats.org/officeDocument/2006/relationships/slide" Target="slide19.xml"/><Relationship Id="rId27" Type="http://schemas.openxmlformats.org/officeDocument/2006/relationships/slide" Target="slide26.xml"/><Relationship Id="rId30" Type="http://schemas.openxmlformats.org/officeDocument/2006/relationships/slide" Target="slide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cache6.allposters.com/LRG/30/3031/KKLBF00Z.jpg" TargetMode="External"/><Relationship Id="rId13" Type="http://schemas.openxmlformats.org/officeDocument/2006/relationships/hyperlink" Target="http://image2.findagrave.com/photos250/photos/2012/151/86250225_133850114303.jpg" TargetMode="External"/><Relationship Id="rId3" Type="http://schemas.openxmlformats.org/officeDocument/2006/relationships/hyperlink" Target="http://thumbs.dreamstime.com/thumb_27/11303812072So19e.jpg" TargetMode="External"/><Relationship Id="rId7" Type="http://schemas.openxmlformats.org/officeDocument/2006/relationships/hyperlink" Target="http://jonathancg.net/wp-content/uploads/battle_of_salamis.jpg" TargetMode="External"/><Relationship Id="rId12" Type="http://schemas.openxmlformats.org/officeDocument/2006/relationships/hyperlink" Target="http://bpun.unine.ch/icono/JPG02/POET5.143.jpg" TargetMode="External"/><Relationship Id="rId2" Type="http://schemas.openxmlformats.org/officeDocument/2006/relationships/hyperlink" Target="http://www.bestprivateguides.com/guide-in-greece/greece-guide-2998/excursion_290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1.liveinternet.ru/images/attach/c/6/90/115/90115301_1344176129_image015.jpg" TargetMode="External"/><Relationship Id="rId11" Type="http://schemas.openxmlformats.org/officeDocument/2006/relationships/hyperlink" Target="http://de.academic.ru/pictures/dewiki/80/Pericles_Pio-Clementino_Inv269_n3.jpg" TargetMode="External"/><Relationship Id="rId5" Type="http://schemas.openxmlformats.org/officeDocument/2006/relationships/hyperlink" Target="http://www.7pd.ru/products/images/th/2724.jpg" TargetMode="External"/><Relationship Id="rId10" Type="http://schemas.openxmlformats.org/officeDocument/2006/relationships/hyperlink" Target="http://cs309625.userapi.com/v309625954/1b1a/IjX89C3pRpw.jpg" TargetMode="External"/><Relationship Id="rId4" Type="http://schemas.openxmlformats.org/officeDocument/2006/relationships/hyperlink" Target="http://www.tomysardinia.com/images/storia-grandi_civilta/solone.jpg" TargetMode="External"/><Relationship Id="rId9" Type="http://schemas.openxmlformats.org/officeDocument/2006/relationships/hyperlink" Target="http://img155.imageshack.us/img155/5273/it206035snh0.jpg" TargetMode="Externa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s56.radikal.ru/i153/0903/23/388252c8e317.jpg" TargetMode="External"/><Relationship Id="rId3" Type="http://schemas.openxmlformats.org/officeDocument/2006/relationships/hyperlink" Target="http://upload.wikimedia.org/wikipedia/commons/thumb/6/62/Bust_Alexander_BM_1857.jpg/280px-Bust_Alexander_BM_1857.jpg" TargetMode="External"/><Relationship Id="rId7" Type="http://schemas.openxmlformats.org/officeDocument/2006/relationships/hyperlink" Target="http://s57.radikal.ru/i158/1110/80/ca8654c8d423.jpg" TargetMode="External"/><Relationship Id="rId2" Type="http://schemas.openxmlformats.org/officeDocument/2006/relationships/hyperlink" Target="http://www.daviddarling.info/images/Themistocles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academic.ru/pictures/enwiki/72/Homeros_Caetani_Louvre_Ma440_n2.jpg" TargetMode="External"/><Relationship Id="rId5" Type="http://schemas.openxmlformats.org/officeDocument/2006/relationships/hyperlink" Target="http://img.mota.ru/upload/wallpapers/2011/07/27/14/00/26818/mota_ru_1072737-1680x1050.jpg" TargetMode="External"/><Relationship Id="rId4" Type="http://schemas.openxmlformats.org/officeDocument/2006/relationships/hyperlink" Target="http://funkyimg.com/u2/4180/520/234024teatr_greece.jpg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6" name="Picture 4" descr="http://www.bestprivateguides.com/guide-in-greece/greece-guide-2998/excursion_29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20"/>
            <a:ext cx="9119504" cy="685802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85720" y="214290"/>
            <a:ext cx="8572560" cy="1357322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bg1"/>
                </a:solidFill>
                <a:latin typeface="Verdana" pitchFamily="34" charset="0"/>
              </a:rPr>
              <a:t>Путешествие в Древнюю Грецию</a:t>
            </a:r>
            <a:endParaRPr lang="ru-RU" sz="4000" b="1" dirty="0">
              <a:solidFill>
                <a:schemeClr val="bg1"/>
              </a:solidFill>
              <a:latin typeface="Verdana" pitchFamily="34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72166" y="5014906"/>
            <a:ext cx="3071834" cy="184309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Мартынова Светлана Вячеславовна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учитель истории 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МОУ СОШ №1</a:t>
            </a:r>
          </a:p>
          <a:p>
            <a:pPr algn="ctr"/>
            <a:r>
              <a:rPr lang="ru-RU" dirty="0" smtClean="0">
                <a:latin typeface="Arial" pitchFamily="34" charset="0"/>
                <a:cs typeface="Arial" pitchFamily="34" charset="0"/>
              </a:rPr>
              <a:t>г. Камешково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785786" y="285728"/>
            <a:ext cx="7143800" cy="157163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 именем этого государственного деятеля Греции связан расцвет афинской демократии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8914" name="Picture 2" descr="http://de.academic.ru/pictures/dewiki/80/Pericles_Pio-Clementino_Inv269_n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2214554"/>
            <a:ext cx="2088000" cy="2786871"/>
          </a:xfrm>
          <a:prstGeom prst="roundRect">
            <a:avLst/>
          </a:prstGeom>
          <a:noFill/>
        </p:spPr>
      </p:pic>
      <p:sp>
        <p:nvSpPr>
          <p:cNvPr id="5" name="Багетная рамка 4"/>
          <p:cNvSpPr/>
          <p:nvPr/>
        </p:nvSpPr>
        <p:spPr>
          <a:xfrm>
            <a:off x="3500430" y="5072074"/>
            <a:ext cx="1928826" cy="85725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Перикл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2357430"/>
            <a:ext cx="3000396" cy="371477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785786" y="285728"/>
            <a:ext cx="7143800" cy="157163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Афинский скульптор, которому статуи-колоссы из золота и слоновой кости принесли славу творца богов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9938" name="Picture 2" descr="http://bpun.unine.ch/icono/JPG02/POET5.1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2500306"/>
            <a:ext cx="1943161" cy="2124000"/>
          </a:xfrm>
          <a:prstGeom prst="ellipse">
            <a:avLst/>
          </a:prstGeom>
          <a:noFill/>
        </p:spPr>
      </p:pic>
      <p:sp>
        <p:nvSpPr>
          <p:cNvPr id="5" name="Багетная рамка 4"/>
          <p:cNvSpPr/>
          <p:nvPr/>
        </p:nvSpPr>
        <p:spPr>
          <a:xfrm>
            <a:off x="3357554" y="4643446"/>
            <a:ext cx="1857388" cy="85725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Фидий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2214554"/>
            <a:ext cx="3000396" cy="371477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071538" y="285728"/>
            <a:ext cx="6858048" cy="1643074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Один из древнегреческих сочинителей трагедий. Самые знаменитые – «Антигона», «Царь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Эпид</a:t>
            </a: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2" name="Picture 2" descr="http://image2.findagrave.com/photos250/photos/2012/151/86250225_1338501143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357430"/>
            <a:ext cx="2002970" cy="2700000"/>
          </a:xfrm>
          <a:prstGeom prst="roundRect">
            <a:avLst/>
          </a:prstGeom>
          <a:noFill/>
        </p:spPr>
      </p:pic>
      <p:sp>
        <p:nvSpPr>
          <p:cNvPr id="5" name="Багетная рамка 4"/>
          <p:cNvSpPr/>
          <p:nvPr/>
        </p:nvSpPr>
        <p:spPr>
          <a:xfrm>
            <a:off x="3286116" y="5072074"/>
            <a:ext cx="2071702" cy="85725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Софокл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2428868"/>
            <a:ext cx="3000396" cy="371477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071538" y="285728"/>
            <a:ext cx="6858048" cy="1643074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На Народном собрании он утверждал, что спасение Эллады от персидского войска в создании военного флота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986" name="Picture 2" descr="http://www.daviddarling.info/images/Themistocl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428868"/>
            <a:ext cx="1967941" cy="2772000"/>
          </a:xfrm>
          <a:prstGeom prst="roundRect">
            <a:avLst/>
          </a:prstGeom>
          <a:noFill/>
        </p:spPr>
      </p:pic>
      <p:sp>
        <p:nvSpPr>
          <p:cNvPr id="5" name="Багетная рамка 4"/>
          <p:cNvSpPr/>
          <p:nvPr/>
        </p:nvSpPr>
        <p:spPr>
          <a:xfrm>
            <a:off x="3214678" y="5214950"/>
            <a:ext cx="2113986" cy="78581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Фемистокл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14612" y="2500306"/>
            <a:ext cx="3143272" cy="3786214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428596" y="285728"/>
            <a:ext cx="8001056" cy="1643074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«Стыдно нам, перешедшим морской пролив, бояться ручейка, ……. Трубите к наступлению»! Кому принадлежат эти слова?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3010" name="Picture 2" descr="http://upload.wikimedia.org/wikipedia/commons/thumb/6/62/Bust_Alexander_BM_1857.jpg/280px-Bust_Alexander_BM_185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143116"/>
            <a:ext cx="1873683" cy="2844000"/>
          </a:xfrm>
          <a:prstGeom prst="roundRect">
            <a:avLst/>
          </a:prstGeom>
          <a:noFill/>
        </p:spPr>
      </p:pic>
      <p:sp>
        <p:nvSpPr>
          <p:cNvPr id="5" name="Багетная рамка 4"/>
          <p:cNvSpPr/>
          <p:nvPr/>
        </p:nvSpPr>
        <p:spPr>
          <a:xfrm>
            <a:off x="2857488" y="5000636"/>
            <a:ext cx="2714644" cy="128588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Александр Македонский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2357430"/>
            <a:ext cx="3286148" cy="407196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071538" y="285728"/>
            <a:ext cx="6858048" cy="2000264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Орган, который решал важные государственные дела, в его работе участвовали все граждане Афин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357554" y="3571876"/>
            <a:ext cx="2357454" cy="154248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Народное собрание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857496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2000232" y="500042"/>
            <a:ext cx="4929222" cy="1500198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Коренные жители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Лаконии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357554" y="3286124"/>
            <a:ext cx="1928826" cy="92869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Илоты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571744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2000232" y="500042"/>
            <a:ext cx="4929222" cy="1143008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Совет знати в Греции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500430" y="2928934"/>
            <a:ext cx="2286016" cy="104241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Ареопаг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214554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643042" y="500042"/>
            <a:ext cx="6072230" cy="1143008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Военный корабль с тремя рядами весел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286116" y="3071810"/>
            <a:ext cx="2286016" cy="104241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Триера</a:t>
            </a:r>
            <a:endParaRPr lang="ru-RU" sz="2400" dirty="0"/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214554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643042" y="500042"/>
            <a:ext cx="6072230" cy="1143008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Главная площадь Афин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428992" y="3143248"/>
            <a:ext cx="2214578" cy="104241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Агора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214554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57158" y="928670"/>
          <a:ext cx="8358244" cy="4286280"/>
        </p:xfrm>
        <a:graphic>
          <a:graphicData uri="http://schemas.openxmlformats.org/drawingml/2006/table">
            <a:tbl>
              <a:tblPr/>
              <a:tblGrid>
                <a:gridCol w="3189251"/>
                <a:gridCol w="866302"/>
                <a:gridCol w="867175"/>
                <a:gridCol w="866302"/>
                <a:gridCol w="866302"/>
                <a:gridCol w="866302"/>
                <a:gridCol w="836610"/>
              </a:tblGrid>
              <a:tr h="857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72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Багетная рамка 5"/>
          <p:cNvSpPr/>
          <p:nvPr/>
        </p:nvSpPr>
        <p:spPr>
          <a:xfrm>
            <a:off x="357158" y="928670"/>
            <a:ext cx="3143272" cy="85725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Даты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Багетная рамка 6"/>
          <p:cNvSpPr/>
          <p:nvPr/>
        </p:nvSpPr>
        <p:spPr>
          <a:xfrm>
            <a:off x="357158" y="1785926"/>
            <a:ext cx="3143272" cy="85725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Персоналии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57158" y="4500570"/>
            <a:ext cx="3143272" cy="85725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Культура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357158" y="3500438"/>
            <a:ext cx="3143272" cy="1000132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Крылатые выражения</a:t>
            </a:r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3571868" y="928670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4" action="ppaction://hlinksldjump"/>
              </a:rPr>
              <a:t>5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3571868" y="1785926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5" action="ppaction://hlinksldjump"/>
              </a:rPr>
              <a:t>5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Багетная рамка 11"/>
          <p:cNvSpPr/>
          <p:nvPr/>
        </p:nvSpPr>
        <p:spPr>
          <a:xfrm>
            <a:off x="3571868" y="2643182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6" action="ppaction://hlinksldjump"/>
              </a:rPr>
              <a:t>5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Багетная рамка 12"/>
          <p:cNvSpPr/>
          <p:nvPr/>
        </p:nvSpPr>
        <p:spPr>
          <a:xfrm>
            <a:off x="3571868" y="3500438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7" action="ppaction://hlinksldjump"/>
              </a:rPr>
              <a:t>5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4429124" y="928670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8" action="ppaction://hlinksldjump"/>
              </a:rPr>
              <a:t>10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Багетная рамка 14"/>
          <p:cNvSpPr/>
          <p:nvPr/>
        </p:nvSpPr>
        <p:spPr>
          <a:xfrm>
            <a:off x="4429124" y="1785926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9" action="ppaction://hlinksldjump"/>
              </a:rPr>
              <a:t>10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Багетная рамка 15"/>
          <p:cNvSpPr/>
          <p:nvPr/>
        </p:nvSpPr>
        <p:spPr>
          <a:xfrm>
            <a:off x="4429124" y="2643182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10" action="ppaction://hlinksldjump"/>
              </a:rPr>
              <a:t>10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Багетная рамка 16"/>
          <p:cNvSpPr/>
          <p:nvPr/>
        </p:nvSpPr>
        <p:spPr>
          <a:xfrm>
            <a:off x="4429124" y="3500438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11" action="ppaction://hlinksldjump"/>
              </a:rPr>
              <a:t>10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Багетная рамка 17"/>
          <p:cNvSpPr/>
          <p:nvPr/>
        </p:nvSpPr>
        <p:spPr>
          <a:xfrm>
            <a:off x="5286380" y="928670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12" action="ppaction://hlinksldjump"/>
              </a:rPr>
              <a:t>20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Багетная рамка 18"/>
          <p:cNvSpPr/>
          <p:nvPr/>
        </p:nvSpPr>
        <p:spPr>
          <a:xfrm>
            <a:off x="5286380" y="1785926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13" action="ppaction://hlinksldjump"/>
              </a:rPr>
              <a:t>20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Багетная рамка 19"/>
          <p:cNvSpPr/>
          <p:nvPr/>
        </p:nvSpPr>
        <p:spPr>
          <a:xfrm>
            <a:off x="5286380" y="2643182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14" action="ppaction://hlinksldjump"/>
              </a:rPr>
              <a:t>20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Багетная рамка 20"/>
          <p:cNvSpPr/>
          <p:nvPr/>
        </p:nvSpPr>
        <p:spPr>
          <a:xfrm>
            <a:off x="5286380" y="3500438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15" action="ppaction://hlinksldjump"/>
              </a:rPr>
              <a:t>20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Багетная рамка 21"/>
          <p:cNvSpPr/>
          <p:nvPr/>
        </p:nvSpPr>
        <p:spPr>
          <a:xfrm>
            <a:off x="6143636" y="928670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16" action="ppaction://hlinksldjump"/>
              </a:rPr>
              <a:t>30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Багетная рамка 22"/>
          <p:cNvSpPr/>
          <p:nvPr/>
        </p:nvSpPr>
        <p:spPr>
          <a:xfrm>
            <a:off x="6143636" y="1785926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17" action="ppaction://hlinksldjump"/>
              </a:rPr>
              <a:t>30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Багетная рамка 23"/>
          <p:cNvSpPr/>
          <p:nvPr/>
        </p:nvSpPr>
        <p:spPr>
          <a:xfrm>
            <a:off x="6143636" y="2643182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18" action="ppaction://hlinksldjump"/>
              </a:rPr>
              <a:t>30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Багетная рамка 24"/>
          <p:cNvSpPr/>
          <p:nvPr/>
        </p:nvSpPr>
        <p:spPr>
          <a:xfrm>
            <a:off x="6143636" y="3500438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19" action="ppaction://hlinksldjump"/>
              </a:rPr>
              <a:t>30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Багетная рамка 25"/>
          <p:cNvSpPr/>
          <p:nvPr/>
        </p:nvSpPr>
        <p:spPr>
          <a:xfrm>
            <a:off x="7000892" y="928670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20" action="ppaction://hlinksldjump"/>
              </a:rPr>
              <a:t>40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Багетная рамка 26"/>
          <p:cNvSpPr/>
          <p:nvPr/>
        </p:nvSpPr>
        <p:spPr>
          <a:xfrm>
            <a:off x="7000892" y="1785926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21" action="ppaction://hlinksldjump"/>
              </a:rPr>
              <a:t>40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Багетная рамка 27"/>
          <p:cNvSpPr/>
          <p:nvPr/>
        </p:nvSpPr>
        <p:spPr>
          <a:xfrm>
            <a:off x="7000892" y="2643182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22" action="ppaction://hlinksldjump"/>
              </a:rPr>
              <a:t>40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Багетная рамка 28"/>
          <p:cNvSpPr/>
          <p:nvPr/>
        </p:nvSpPr>
        <p:spPr>
          <a:xfrm>
            <a:off x="7000892" y="3500438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23" action="ppaction://hlinksldjump"/>
              </a:rPr>
              <a:t>40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Багетная рамка 29"/>
          <p:cNvSpPr/>
          <p:nvPr/>
        </p:nvSpPr>
        <p:spPr>
          <a:xfrm>
            <a:off x="7858148" y="928670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24" action="ppaction://hlinksldjump"/>
              </a:rPr>
              <a:t>50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Багетная рамка 30"/>
          <p:cNvSpPr/>
          <p:nvPr/>
        </p:nvSpPr>
        <p:spPr>
          <a:xfrm>
            <a:off x="7858148" y="1785926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25" action="ppaction://hlinksldjump"/>
              </a:rPr>
              <a:t>50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Багетная рамка 31"/>
          <p:cNvSpPr/>
          <p:nvPr/>
        </p:nvSpPr>
        <p:spPr>
          <a:xfrm>
            <a:off x="7858148" y="2643182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26" action="ppaction://hlinksldjump"/>
              </a:rPr>
              <a:t>50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Багетная рамка 32"/>
          <p:cNvSpPr/>
          <p:nvPr/>
        </p:nvSpPr>
        <p:spPr>
          <a:xfrm>
            <a:off x="7858148" y="3500438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27" action="ppaction://hlinksldjump"/>
              </a:rPr>
              <a:t>50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Багетная рамка 33"/>
          <p:cNvSpPr/>
          <p:nvPr/>
        </p:nvSpPr>
        <p:spPr>
          <a:xfrm>
            <a:off x="357158" y="2643182"/>
            <a:ext cx="3143272" cy="85725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  <a:hlinkClick r:id="rId3" action="ppaction://hlinksldjump"/>
              </a:rPr>
              <a:t>Термины</a:t>
            </a:r>
            <a:endParaRPr lang="ru-RU" sz="24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2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3571868" y="4357694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28" action="ppaction://hlinksldjump"/>
              </a:rPr>
              <a:t>5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Багетная рамка 35"/>
          <p:cNvSpPr/>
          <p:nvPr/>
        </p:nvSpPr>
        <p:spPr>
          <a:xfrm>
            <a:off x="4429124" y="4357694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29" action="ppaction://hlinksldjump"/>
              </a:rPr>
              <a:t>10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агетная рамка 36"/>
          <p:cNvSpPr/>
          <p:nvPr/>
        </p:nvSpPr>
        <p:spPr>
          <a:xfrm>
            <a:off x="5286380" y="4357694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30" action="ppaction://hlinksldjump"/>
              </a:rPr>
              <a:t>20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Багетная рамка 37"/>
          <p:cNvSpPr/>
          <p:nvPr/>
        </p:nvSpPr>
        <p:spPr>
          <a:xfrm>
            <a:off x="6143636" y="4357694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31" action="ppaction://hlinksldjump"/>
              </a:rPr>
              <a:t>30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Багетная рамка 38"/>
          <p:cNvSpPr/>
          <p:nvPr/>
        </p:nvSpPr>
        <p:spPr>
          <a:xfrm>
            <a:off x="7000892" y="4357694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32" action="ppaction://hlinksldjump"/>
              </a:rPr>
              <a:t>40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Багетная рамка 39"/>
          <p:cNvSpPr/>
          <p:nvPr/>
        </p:nvSpPr>
        <p:spPr>
          <a:xfrm>
            <a:off x="7858148" y="4357694"/>
            <a:ext cx="857256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  <a:hlinkClick r:id="rId33" action="ppaction://hlinksldjump"/>
              </a:rPr>
              <a:t>50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643042" y="500042"/>
            <a:ext cx="6072230" cy="1143008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Холм с крутыми и обрывистыми склонами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428992" y="3071810"/>
            <a:ext cx="2286016" cy="104241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Акрополь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285992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643042" y="500042"/>
            <a:ext cx="6072230" cy="1714512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Что означает выражение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 ахиллесова пята?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286116" y="3571876"/>
            <a:ext cx="3071834" cy="104241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Уязвимое место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54" y="2571744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643042" y="500042"/>
            <a:ext cx="6072230" cy="1714512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Что означает выражение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нить Ариадны?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286116" y="3429000"/>
            <a:ext cx="2714644" cy="104241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Путеводная нить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357430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643042" y="500042"/>
            <a:ext cx="6072230" cy="1714512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Что означает выражение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лаконичная речь?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214678" y="3571876"/>
            <a:ext cx="2714644" cy="104241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Краткая и точная речь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500306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643042" y="500042"/>
            <a:ext cx="6072230" cy="1714512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Что означает выражение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Гордиев узел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2285984" y="3357562"/>
            <a:ext cx="4500594" cy="257176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разрешить сложное, запутанное дело насильственным, прямолинейным способом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857496"/>
            <a:ext cx="3429024" cy="3143272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643042" y="500042"/>
            <a:ext cx="6072230" cy="1714512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Что означает выражение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ящик Пандоры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2786050" y="3571876"/>
            <a:ext cx="3571900" cy="15716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источник несчастий, великих бедствий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857496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643042" y="500042"/>
            <a:ext cx="6072230" cy="1714512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Что означает выражение 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Сизифов труд</a:t>
            </a:r>
            <a:r>
              <a:rPr lang="ru-RU" sz="2400" b="1" i="1" dirty="0" smtClean="0">
                <a:latin typeface="Arial" pitchFamily="34" charset="0"/>
                <a:cs typeface="Arial" pitchFamily="34" charset="0"/>
              </a:rPr>
              <a:t>?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2786050" y="3643314"/>
            <a:ext cx="3429024" cy="157163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Нескончаемая и бессмысленная работа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000372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Багетная рамка 2"/>
          <p:cNvSpPr/>
          <p:nvPr/>
        </p:nvSpPr>
        <p:spPr>
          <a:xfrm>
            <a:off x="1357290" y="500042"/>
            <a:ext cx="6357982" cy="1714512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 статуи Зевса в правой руке богиня Победы. Назовите её имя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Управляющая кнопка: в конец 3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агетная рамка 4"/>
          <p:cNvSpPr/>
          <p:nvPr/>
        </p:nvSpPr>
        <p:spPr>
          <a:xfrm>
            <a:off x="3571868" y="4143380"/>
            <a:ext cx="1857388" cy="928694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Ника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3000372"/>
            <a:ext cx="3000396" cy="2857520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357290" y="500042"/>
            <a:ext cx="6357982" cy="1714512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Какому Богу посвящались Олимпийские игры в Греции?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500430" y="4000504"/>
            <a:ext cx="1428760" cy="85725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Зевсу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14612" y="3214686"/>
            <a:ext cx="3000396" cy="2643182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285720" y="285728"/>
            <a:ext cx="3357586" cy="371477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Зарождение театра в Греции было связано с празднествами в честь: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3000364" y="4929198"/>
            <a:ext cx="3000396" cy="1042416"/>
          </a:xfrm>
          <a:prstGeom prst="bevel">
            <a:avLst>
              <a:gd name="adj" fmla="val 1108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Бога виноделия Диониса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4214818"/>
            <a:ext cx="3000396" cy="2643182"/>
          </a:xfrm>
          <a:prstGeom prst="ellipse">
            <a:avLst/>
          </a:prstGeom>
          <a:noFill/>
        </p:spPr>
      </p:pic>
      <p:pic>
        <p:nvPicPr>
          <p:cNvPr id="7170" name="Picture 2" descr="http://funkyimg.com/u2/4180/520/234024teatr_greec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0" y="357166"/>
            <a:ext cx="5040000" cy="3828040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www.tomysardinia.com/images/storia-grandi_civilta/solon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86200" y="2514600"/>
            <a:ext cx="1371600" cy="1828800"/>
          </a:xfrm>
          <a:prstGeom prst="roundRect">
            <a:avLst/>
          </a:prstGeom>
          <a:noFill/>
        </p:spPr>
      </p:pic>
      <p:sp>
        <p:nvSpPr>
          <p:cNvPr id="5" name="Управляющая кнопка: в конец 4">
            <a:hlinkClick r:id="rId3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агетная рамка 5"/>
          <p:cNvSpPr/>
          <p:nvPr/>
        </p:nvSpPr>
        <p:spPr>
          <a:xfrm>
            <a:off x="785786" y="285728"/>
            <a:ext cx="3786214" cy="104241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Реформы Солона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Багетная рамка 8"/>
          <p:cNvSpPr/>
          <p:nvPr/>
        </p:nvSpPr>
        <p:spPr>
          <a:xfrm>
            <a:off x="3428992" y="4429132"/>
            <a:ext cx="2328300" cy="928694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594 г до н.э.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2428868"/>
            <a:ext cx="2714644" cy="3071834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g.mota.ru/upload/wallpapers/2011/07/27/14/00/26818/mota_ru_1072737-1680x10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Управляющая кнопка: в конец 5">
            <a:hlinkClick r:id="rId3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3286116" y="4786322"/>
            <a:ext cx="2643206" cy="1042416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Парфенон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71802" y="4000504"/>
            <a:ext cx="3000396" cy="2643182"/>
          </a:xfrm>
          <a:prstGeom prst="ellipse">
            <a:avLst/>
          </a:prstGeom>
          <a:noFill/>
        </p:spPr>
      </p:pic>
      <p:sp>
        <p:nvSpPr>
          <p:cNvPr id="9" name="Багетная рамка 8"/>
          <p:cNvSpPr/>
          <p:nvPr/>
        </p:nvSpPr>
        <p:spPr>
          <a:xfrm>
            <a:off x="1928794" y="214290"/>
            <a:ext cx="5072098" cy="1357322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spcBef>
                <a:spcPct val="50000"/>
              </a:spcBef>
            </a:pPr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Главный храм Афинского государства на акрополе?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Багетная рамка 4"/>
          <p:cNvSpPr/>
          <p:nvPr/>
        </p:nvSpPr>
        <p:spPr>
          <a:xfrm>
            <a:off x="857224" y="214290"/>
            <a:ext cx="7500990" cy="121444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Что означает слово трагедия?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Управляющая кнопка: в конец 5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агетная рамка 6"/>
          <p:cNvSpPr/>
          <p:nvPr/>
        </p:nvSpPr>
        <p:spPr>
          <a:xfrm>
            <a:off x="3214678" y="5357826"/>
            <a:ext cx="2786082" cy="828102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Песнь козлов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4857760"/>
            <a:ext cx="3214710" cy="1785926"/>
          </a:xfrm>
          <a:prstGeom prst="ellipse">
            <a:avLst/>
          </a:prstGeom>
          <a:noFill/>
        </p:spPr>
      </p:pic>
      <p:pic>
        <p:nvPicPr>
          <p:cNvPr id="9" name="Picture 2" descr="http://s56.radikal.ru/i153/0903/23/388252c8e3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2500306"/>
            <a:ext cx="4829175" cy="1685926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1357290" y="500042"/>
            <a:ext cx="6357982" cy="121444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spcBef>
                <a:spcPct val="5000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Перед вами сосуд. В каком стиле он расписан?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http://s57.radikal.ru/i158/1110/80/ca8654c8d42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000240"/>
            <a:ext cx="3259840" cy="4608000"/>
          </a:xfrm>
          <a:prstGeom prst="roundRect">
            <a:avLst/>
          </a:prstGeom>
          <a:noFill/>
        </p:spPr>
      </p:pic>
      <p:sp>
        <p:nvSpPr>
          <p:cNvPr id="5" name="Багетная рамка 4"/>
          <p:cNvSpPr/>
          <p:nvPr/>
        </p:nvSpPr>
        <p:spPr>
          <a:xfrm>
            <a:off x="5143504" y="4429132"/>
            <a:ext cx="3071834" cy="970978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Чернофигурный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4000504"/>
            <a:ext cx="3214710" cy="178592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686800" cy="8382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  <a:latin typeface="Verdana" pitchFamily="34" charset="0"/>
              </a:rPr>
              <a:t>Интернет-ресурсы</a:t>
            </a:r>
            <a:endParaRPr lang="ru-RU" sz="4000" b="1" dirty="0">
              <a:solidFill>
                <a:schemeClr val="tx1"/>
              </a:solidFill>
              <a:latin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500726"/>
          </a:xfrm>
        </p:spPr>
        <p:txBody>
          <a:bodyPr>
            <a:normAutofit fontScale="32500" lnSpcReduction="20000"/>
          </a:bodyPr>
          <a:lstStyle/>
          <a:p>
            <a:pPr>
              <a:buNone/>
            </a:pPr>
            <a:r>
              <a:rPr lang="ru-RU" sz="3700" dirty="0" smtClean="0">
                <a:latin typeface="Arial" pitchFamily="34" charset="0"/>
                <a:cs typeface="Arial" pitchFamily="34" charset="0"/>
              </a:rPr>
              <a:t>Картинка-заставка  -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2"/>
              </a:rPr>
              <a:t>http://www.bestprivateguides.com/guide-in-greece/greece-guide-2998/excursion_2901.jpg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700" dirty="0" smtClean="0">
                <a:latin typeface="Arial" pitchFamily="34" charset="0"/>
                <a:cs typeface="Arial" pitchFamily="34" charset="0"/>
              </a:rPr>
              <a:t>Знак вопроса  -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3"/>
              </a:rPr>
              <a:t>http://thumbs.dreamstime.com/thumb_27/11303812072So19e.jpg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700" dirty="0" smtClean="0">
                <a:latin typeface="Arial" pitchFamily="34" charset="0"/>
                <a:cs typeface="Arial" pitchFamily="34" charset="0"/>
              </a:rPr>
              <a:t>Солон  -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4"/>
              </a:rPr>
              <a:t>http://www.tomysardinia.com/images/storia-grandi_civilta/solone.jpg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700" dirty="0" smtClean="0">
                <a:latin typeface="Arial" pitchFamily="34" charset="0"/>
                <a:cs typeface="Arial" pitchFamily="34" charset="0"/>
              </a:rPr>
              <a:t>Марафонская битва  -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5"/>
              </a:rPr>
              <a:t>http://www.7pd.ru/products/images/th/2724.jpg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700" dirty="0" smtClean="0">
                <a:latin typeface="Arial" pitchFamily="34" charset="0"/>
                <a:cs typeface="Arial" pitchFamily="34" charset="0"/>
              </a:rPr>
              <a:t>Олимпийские игры в Греции  -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6"/>
              </a:rPr>
              <a:t>http://img1.liveinternet.ru/images/attach/c/6/90/115/90115301_1344176129_image015.jpg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700" dirty="0" smtClean="0">
                <a:latin typeface="Arial" pitchFamily="34" charset="0"/>
                <a:cs typeface="Arial" pitchFamily="34" charset="0"/>
              </a:rPr>
              <a:t>Саламинское сражение    -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7"/>
              </a:rPr>
              <a:t>http://jonathancg.net/wp-content/uploads/battle_of_salamis.jpg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700" dirty="0" smtClean="0">
                <a:latin typeface="Arial" pitchFamily="34" charset="0"/>
                <a:cs typeface="Arial" pitchFamily="34" charset="0"/>
              </a:rPr>
              <a:t>Битва при </a:t>
            </a:r>
            <a:r>
              <a:rPr lang="ru-RU" sz="3700" dirty="0" err="1" smtClean="0">
                <a:latin typeface="Arial" pitchFamily="34" charset="0"/>
                <a:cs typeface="Arial" pitchFamily="34" charset="0"/>
              </a:rPr>
              <a:t>Платеях</a:t>
            </a:r>
            <a:r>
              <a:rPr lang="ru-RU" sz="3700" dirty="0" smtClean="0">
                <a:latin typeface="Arial" pitchFamily="34" charset="0"/>
                <a:cs typeface="Arial" pitchFamily="34" charset="0"/>
              </a:rPr>
              <a:t>  -  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8"/>
              </a:rPr>
              <a:t>http://imagecache6.allposters.com/LRG/30/3031/KKLBF00Z.jpg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700" dirty="0" smtClean="0">
                <a:latin typeface="Arial" pitchFamily="34" charset="0"/>
                <a:cs typeface="Arial" pitchFamily="34" charset="0"/>
              </a:rPr>
              <a:t>Битва при </a:t>
            </a:r>
            <a:r>
              <a:rPr lang="ru-RU" sz="3700" dirty="0" err="1" smtClean="0">
                <a:latin typeface="Arial" pitchFamily="34" charset="0"/>
                <a:cs typeface="Arial" pitchFamily="34" charset="0"/>
              </a:rPr>
              <a:t>Херонее</a:t>
            </a:r>
            <a:r>
              <a:rPr lang="ru-RU" sz="3700" dirty="0" smtClean="0">
                <a:latin typeface="Arial" pitchFamily="34" charset="0"/>
                <a:cs typeface="Arial" pitchFamily="34" charset="0"/>
              </a:rPr>
              <a:t>   -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9"/>
              </a:rPr>
              <a:t>http://img155.imageshack.us/img155/5273/it206035snh0.jpg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700" dirty="0" smtClean="0">
                <a:latin typeface="Arial" pitchFamily="34" charset="0"/>
                <a:cs typeface="Arial" pitchFamily="34" charset="0"/>
              </a:rPr>
              <a:t>Геродот   -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10"/>
              </a:rPr>
              <a:t>http://cs309625.userapi.com/v309625954/1b1a/IjX89C3pRpw.jpg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700" dirty="0" smtClean="0">
                <a:latin typeface="Arial" pitchFamily="34" charset="0"/>
                <a:cs typeface="Arial" pitchFamily="34" charset="0"/>
              </a:rPr>
              <a:t>Перикл   -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11"/>
              </a:rPr>
              <a:t>http://de.academic.ru/pictures/dewiki/80/Pericles_Pio-Clementino_Inv269_n3.jpg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700" dirty="0" smtClean="0">
                <a:latin typeface="Arial" pitchFamily="34" charset="0"/>
                <a:cs typeface="Arial" pitchFamily="34" charset="0"/>
              </a:rPr>
              <a:t>Фидий   -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12"/>
              </a:rPr>
              <a:t>http://bpun.unine.ch/icono/JPG02/POET5.143.jpg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3700" dirty="0" err="1" smtClean="0">
                <a:latin typeface="Arial" pitchFamily="34" charset="0"/>
                <a:cs typeface="Arial" pitchFamily="34" charset="0"/>
              </a:rPr>
              <a:t>Софокл</a:t>
            </a:r>
            <a:r>
              <a:rPr lang="ru-RU" sz="3700" dirty="0" smtClean="0">
                <a:latin typeface="Arial" pitchFamily="34" charset="0"/>
                <a:cs typeface="Arial" pitchFamily="34" charset="0"/>
              </a:rPr>
              <a:t>  - </a:t>
            </a:r>
            <a:r>
              <a:rPr lang="en-US" sz="3700" dirty="0" smtClean="0">
                <a:latin typeface="Arial" pitchFamily="34" charset="0"/>
                <a:cs typeface="Arial" pitchFamily="34" charset="0"/>
                <a:hlinkClick r:id="rId13"/>
              </a:rPr>
              <a:t>http://image2.findagrave.com/photos250/photos/2012/151/86250225_133850114303.jpg</a:t>
            </a: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37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5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5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5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5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20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  </a:t>
            </a: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858280" cy="57943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Фемистокл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  - </a:t>
            </a:r>
            <a:r>
              <a:rPr lang="en-US" sz="1200" dirty="0" smtClean="0">
                <a:latin typeface="Arial" pitchFamily="34" charset="0"/>
                <a:cs typeface="Arial" pitchFamily="34" charset="0"/>
                <a:hlinkClick r:id="rId2"/>
              </a:rPr>
              <a:t>http://www.daviddarling.info/images/Themistocles.jpg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Александр Македонский   - </a:t>
            </a:r>
            <a:r>
              <a:rPr lang="en-US" sz="1200" dirty="0" smtClean="0">
                <a:latin typeface="Arial" pitchFamily="34" charset="0"/>
                <a:cs typeface="Arial" pitchFamily="34" charset="0"/>
                <a:hlinkClick r:id="rId3"/>
              </a:rPr>
              <a:t>http://upload.wikimedia.org/wikipedia/commons/thumb/6/62/Bust_Alexander_BM_1857.jpg/280px-Bust_Alexander_BM_1857.jpg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Театр в Греции  - </a:t>
            </a:r>
            <a:r>
              <a:rPr lang="en-US" sz="1200" dirty="0" smtClean="0">
                <a:latin typeface="Arial" pitchFamily="34" charset="0"/>
                <a:cs typeface="Arial" pitchFamily="34" charset="0"/>
                <a:hlinkClick r:id="rId4"/>
              </a:rPr>
              <a:t>http://funkyimg.com/u2/4180/520/234024teatr_greece.jpg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Парфенон  - </a:t>
            </a:r>
            <a:r>
              <a:rPr lang="en-US" sz="1200" dirty="0" smtClean="0">
                <a:latin typeface="Arial" pitchFamily="34" charset="0"/>
                <a:cs typeface="Arial" pitchFamily="34" charset="0"/>
                <a:hlinkClick r:id="rId5"/>
              </a:rPr>
              <a:t>http://img.mota.ru/upload/wallpapers/2011/07/27/14/00/26818/mota_ru_1072737-1680x1050.jpg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Гомер   - </a:t>
            </a:r>
            <a:r>
              <a:rPr lang="en-US" sz="1200" dirty="0" smtClean="0">
                <a:latin typeface="Arial" pitchFamily="34" charset="0"/>
                <a:cs typeface="Arial" pitchFamily="34" charset="0"/>
                <a:hlinkClick r:id="rId6"/>
              </a:rPr>
              <a:t>http://en.academic.ru/pictures/enwiki/72/Homeros_Caetani_Louvre_Ma440_n2.jpg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Чернофигурный сосуд  -   </a:t>
            </a:r>
            <a:r>
              <a:rPr lang="en-US" sz="1200" dirty="0" smtClean="0">
                <a:latin typeface="Arial" pitchFamily="34" charset="0"/>
                <a:cs typeface="Arial" pitchFamily="34" charset="0"/>
                <a:hlinkClick r:id="rId7"/>
              </a:rPr>
              <a:t>http://s57.radikal.ru/i158/1110/80/ca8654c8d423.jpg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Театральные маски  - </a:t>
            </a:r>
            <a:r>
              <a:rPr lang="en-US" sz="1200" dirty="0" smtClean="0">
                <a:latin typeface="Arial" pitchFamily="34" charset="0"/>
                <a:cs typeface="Arial" pitchFamily="34" charset="0"/>
                <a:hlinkClick r:id="rId8"/>
              </a:rPr>
              <a:t>http://s56.radikal.ru/i153/0903/23/388252c8e317.jpg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>
              <a:buNone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endParaRPr lang="ru-RU" sz="12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 конец 3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агетная рамка 4"/>
          <p:cNvSpPr/>
          <p:nvPr/>
        </p:nvSpPr>
        <p:spPr>
          <a:xfrm>
            <a:off x="785786" y="285728"/>
            <a:ext cx="3786214" cy="104241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Марафонская битва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4" name="Picture 2" descr="http://www.7pd.ru/products/images/th/272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714488"/>
            <a:ext cx="5375811" cy="3996000"/>
          </a:xfrm>
          <a:prstGeom prst="roundRect">
            <a:avLst/>
          </a:prstGeom>
          <a:noFill/>
        </p:spPr>
      </p:pic>
      <p:sp>
        <p:nvSpPr>
          <p:cNvPr id="7" name="Багетная рамка 6"/>
          <p:cNvSpPr/>
          <p:nvPr/>
        </p:nvSpPr>
        <p:spPr>
          <a:xfrm>
            <a:off x="642910" y="3571876"/>
            <a:ext cx="2328300" cy="928694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490 г до н.э.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2786058"/>
            <a:ext cx="2428892" cy="228601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 конец 3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агетная рамка 4"/>
          <p:cNvSpPr/>
          <p:nvPr/>
        </p:nvSpPr>
        <p:spPr>
          <a:xfrm>
            <a:off x="785786" y="285728"/>
            <a:ext cx="4643470" cy="104241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Первые олимпийские игры 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1748" name="Picture 4" descr="http://img1.liveinternet.ru/images/attach/c/6/90/115/90115301_1344176129_image01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071678"/>
            <a:ext cx="4514850" cy="3419475"/>
          </a:xfrm>
          <a:prstGeom prst="roundRect">
            <a:avLst/>
          </a:prstGeom>
          <a:noFill/>
        </p:spPr>
      </p:pic>
      <p:sp>
        <p:nvSpPr>
          <p:cNvPr id="8" name="Багетная рамка 7"/>
          <p:cNvSpPr/>
          <p:nvPr/>
        </p:nvSpPr>
        <p:spPr>
          <a:xfrm>
            <a:off x="5857884" y="3143248"/>
            <a:ext cx="2328300" cy="928694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776 г до н.э.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86446" y="2428868"/>
            <a:ext cx="2428892" cy="228601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Управляющая кнопка: в конец 3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агетная рамка 4"/>
          <p:cNvSpPr/>
          <p:nvPr/>
        </p:nvSpPr>
        <p:spPr>
          <a:xfrm>
            <a:off x="785786" y="285728"/>
            <a:ext cx="4429156" cy="104241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Саламинское сражение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2" name="Picture 4" descr="http://jonathancg.net/wp-content/uploads/battle_of_salami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428736"/>
            <a:ext cx="8372475" cy="4695825"/>
          </a:xfrm>
          <a:prstGeom prst="roundRect">
            <a:avLst/>
          </a:prstGeom>
          <a:noFill/>
        </p:spPr>
      </p:pic>
      <p:sp>
        <p:nvSpPr>
          <p:cNvPr id="10" name="Багетная рамка 9"/>
          <p:cNvSpPr/>
          <p:nvPr/>
        </p:nvSpPr>
        <p:spPr>
          <a:xfrm>
            <a:off x="5286380" y="5214926"/>
            <a:ext cx="2328300" cy="928694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480 г до н.э.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14942" y="4571984"/>
            <a:ext cx="2428892" cy="228601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785786" y="285728"/>
            <a:ext cx="4429156" cy="104241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Битва при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Херонее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4818" name="Picture 2" descr="http://img155.imageshack.us/img155/5273/it206035snh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58000"/>
            <a:ext cx="7572428" cy="5185710"/>
          </a:xfrm>
          <a:prstGeom prst="roundRect">
            <a:avLst/>
          </a:prstGeom>
          <a:noFill/>
        </p:spPr>
      </p:pic>
      <p:sp>
        <p:nvSpPr>
          <p:cNvPr id="6" name="Багетная рамка 5"/>
          <p:cNvSpPr/>
          <p:nvPr/>
        </p:nvSpPr>
        <p:spPr>
          <a:xfrm>
            <a:off x="5572132" y="5429264"/>
            <a:ext cx="2328300" cy="928694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338 г до н.э.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0694" y="4571984"/>
            <a:ext cx="2428892" cy="228601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785786" y="285728"/>
            <a:ext cx="4429156" cy="104241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Битва при </a:t>
            </a:r>
            <a:r>
              <a:rPr lang="ru-RU" sz="2400" b="1" dirty="0" err="1" smtClean="0">
                <a:latin typeface="Arial" pitchFamily="34" charset="0"/>
                <a:cs typeface="Arial" pitchFamily="34" charset="0"/>
              </a:rPr>
              <a:t>Платеях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Багетная рамка 3"/>
          <p:cNvSpPr/>
          <p:nvPr/>
        </p:nvSpPr>
        <p:spPr>
          <a:xfrm>
            <a:off x="642910" y="4286256"/>
            <a:ext cx="2328300" cy="928694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479 г до н.э.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3794" name="Picture 2" descr="http://imagecache6.allposters.com/LRG/30/3031/KKLBF00Z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1785926"/>
            <a:ext cx="4944000" cy="3708000"/>
          </a:xfrm>
          <a:prstGeom prst="rect">
            <a:avLst/>
          </a:prstGeom>
          <a:noFill/>
        </p:spPr>
      </p:pic>
      <p:pic>
        <p:nvPicPr>
          <p:cNvPr id="6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2910" y="3571876"/>
            <a:ext cx="2428892" cy="2286016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в конец 1">
            <a:hlinkClick r:id="rId2" action="ppaction://hlinksldjump" highlightClick="1"/>
          </p:cNvPr>
          <p:cNvSpPr/>
          <p:nvPr/>
        </p:nvSpPr>
        <p:spPr>
          <a:xfrm>
            <a:off x="8501090" y="6215082"/>
            <a:ext cx="642910" cy="642918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агетная рамка 2"/>
          <p:cNvSpPr/>
          <p:nvPr/>
        </p:nvSpPr>
        <p:spPr>
          <a:xfrm>
            <a:off x="785786" y="285728"/>
            <a:ext cx="5786478" cy="1571636"/>
          </a:xfrm>
          <a:prstGeom prst="bevel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Arial" pitchFamily="34" charset="0"/>
                <a:cs typeface="Arial" pitchFamily="34" charset="0"/>
              </a:rPr>
              <a:t>Древнегреческий ученый, прозванный отцом истории</a:t>
            </a:r>
            <a:endParaRPr lang="ru-RU" sz="24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37890" name="Picture 2" descr="http://cs309625.userapi.com/v309625954/1b1a/IjX89C3pRp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214554"/>
            <a:ext cx="1905000" cy="2371726"/>
          </a:xfrm>
          <a:prstGeom prst="roundRect">
            <a:avLst/>
          </a:prstGeom>
          <a:noFill/>
        </p:spPr>
      </p:pic>
      <p:sp>
        <p:nvSpPr>
          <p:cNvPr id="5" name="Багетная рамка 4"/>
          <p:cNvSpPr/>
          <p:nvPr/>
        </p:nvSpPr>
        <p:spPr>
          <a:xfrm>
            <a:off x="3214678" y="4572008"/>
            <a:ext cx="2071702" cy="857256"/>
          </a:xfrm>
          <a:prstGeom prst="bevel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Геродот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4" descr="http://thumbs.dreamstime.com/thumb_27/11303812072So19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2143116"/>
            <a:ext cx="2928958" cy="3500462"/>
          </a:xfrm>
          <a:prstGeom prst="ellipse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3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472</TotalTime>
  <Words>469</Words>
  <Application>Microsoft Office PowerPoint</Application>
  <PresentationFormat>Экран (4:3)</PresentationFormat>
  <Paragraphs>163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Интернет-ресурсы</vt:lpstr>
      <vt:lpstr>Слайд 34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Customer</dc:creator>
  <cp:lastModifiedBy>Customer</cp:lastModifiedBy>
  <cp:revision>50</cp:revision>
  <dcterms:created xsi:type="dcterms:W3CDTF">2013-12-14T16:05:00Z</dcterms:created>
  <dcterms:modified xsi:type="dcterms:W3CDTF">2014-01-16T12:13:09Z</dcterms:modified>
</cp:coreProperties>
</file>