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1" r:id="rId5"/>
    <p:sldId id="260" r:id="rId6"/>
    <p:sldId id="263" r:id="rId7"/>
    <p:sldId id="258" r:id="rId8"/>
    <p:sldId id="262" r:id="rId9"/>
    <p:sldId id="264" r:id="rId10"/>
    <p:sldId id="266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8481" autoAdjust="0"/>
  </p:normalViewPr>
  <p:slideViewPr>
    <p:cSldViewPr>
      <p:cViewPr varScale="1">
        <p:scale>
          <a:sx n="70" d="100"/>
          <a:sy n="70" d="100"/>
        </p:scale>
        <p:origin x="-117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20.01.2013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20.01.2013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20.01.2013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9F%D0%B5%D1%81%D0%BD%D1%8F" TargetMode="External"/><Relationship Id="rId2" Type="http://schemas.openxmlformats.org/officeDocument/2006/relationships/hyperlink" Target="http://ru.wikipedia.org/wiki/%D0%AD%D0%BF%D0%BE%D1%81" TargetMode="External"/><Relationship Id="rId1" Type="http://schemas.openxmlformats.org/officeDocument/2006/relationships/slideLayout" Target="../slideLayouts/slideLayout7.xml"/><Relationship Id="rId5" Type="http://schemas.openxmlformats.org/officeDocument/2006/relationships/hyperlink" Target="http://ru.wikipedia.org/wiki/%D0%98%D1%81%D1%82%D0%BE%D1%80%D0%B8%D1%8F_%D0%A0%D0%BE%D1%81%D1%81%D0%B8%D0%B8" TargetMode="External"/><Relationship Id="rId4" Type="http://schemas.openxmlformats.org/officeDocument/2006/relationships/hyperlink" Target="http://ru.wikipedia.org/wiki/%D0%91%D0%BE%D0%B3%D0%B0%D1%82%D1%8B%D1%80%D0%B8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22714"/>
          </a:xfrm>
        </p:spPr>
        <p:txBody>
          <a:bodyPr>
            <a:normAutofit/>
          </a:bodyPr>
          <a:lstStyle/>
          <a:p>
            <a:r>
              <a:rPr lang="ru-RU" sz="8800" b="1" i="1" dirty="0" smtClean="0">
                <a:solidFill>
                  <a:srgbClr val="FF0000"/>
                </a:solidFill>
              </a:rPr>
              <a:t>БЫЛИНА </a:t>
            </a:r>
            <a:br>
              <a:rPr lang="ru-RU" sz="8800" b="1" i="1" dirty="0" smtClean="0">
                <a:solidFill>
                  <a:srgbClr val="FF0000"/>
                </a:solidFill>
              </a:rPr>
            </a:br>
            <a:r>
              <a:rPr lang="ru-RU" sz="8800" b="1" i="1" dirty="0" smtClean="0">
                <a:solidFill>
                  <a:srgbClr val="FF0000"/>
                </a:solidFill>
              </a:rPr>
              <a:t>СКАЗАНИЯ</a:t>
            </a:r>
            <a:br>
              <a:rPr lang="ru-RU" sz="8800" b="1" i="1" dirty="0" smtClean="0">
                <a:solidFill>
                  <a:srgbClr val="FF0000"/>
                </a:solidFill>
              </a:rPr>
            </a:br>
            <a:r>
              <a:rPr lang="ru-RU" sz="8800" b="1" i="1" dirty="0" smtClean="0">
                <a:solidFill>
                  <a:srgbClr val="FF0000"/>
                </a:solidFill>
              </a:rPr>
              <a:t>ИСТОРИЧЕСКАЯ ПЕСНЯ</a:t>
            </a:r>
            <a:endParaRPr lang="ru-RU" sz="8800" b="1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50px-Sadko_palekh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71600" y="0"/>
            <a:ext cx="468052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51520" y="1"/>
            <a:ext cx="8640960" cy="67403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b="1" dirty="0" smtClean="0">
                <a:solidFill>
                  <a:srgbClr val="FF0000"/>
                </a:solidFill>
              </a:rPr>
              <a:t>Былины</a:t>
            </a:r>
            <a:r>
              <a:rPr lang="ru-RU" sz="4800" dirty="0" smtClean="0">
                <a:solidFill>
                  <a:srgbClr val="FF0000"/>
                </a:solidFill>
              </a:rPr>
              <a:t> — русские народные </a:t>
            </a:r>
            <a:r>
              <a:rPr lang="ru-RU" sz="4800" dirty="0" smtClean="0">
                <a:solidFill>
                  <a:srgbClr val="FF0000"/>
                </a:solidFill>
                <a:hlinkClick r:id="rId2" action="ppaction://hlinkfile" tooltip="Эпос"/>
              </a:rPr>
              <a:t>эпические</a:t>
            </a:r>
            <a:r>
              <a:rPr lang="ru-RU" sz="4800" dirty="0" smtClean="0">
                <a:solidFill>
                  <a:srgbClr val="FF0000"/>
                </a:solidFill>
              </a:rPr>
              <a:t> </a:t>
            </a:r>
            <a:r>
              <a:rPr lang="ru-RU" sz="4800" dirty="0" smtClean="0">
                <a:solidFill>
                  <a:srgbClr val="FF0000"/>
                </a:solidFill>
                <a:hlinkClick r:id="rId3" action="ppaction://hlinkfile" tooltip="Песня"/>
              </a:rPr>
              <a:t>песни</a:t>
            </a:r>
            <a:r>
              <a:rPr lang="ru-RU" sz="4800" dirty="0" smtClean="0">
                <a:solidFill>
                  <a:srgbClr val="FF0000"/>
                </a:solidFill>
              </a:rPr>
              <a:t> о подвигах </a:t>
            </a:r>
            <a:r>
              <a:rPr lang="ru-RU" sz="4800" dirty="0" smtClean="0">
                <a:solidFill>
                  <a:srgbClr val="FF0000"/>
                </a:solidFill>
                <a:hlinkClick r:id="rId4" action="ppaction://hlinkfile" tooltip="Богатыри"/>
              </a:rPr>
              <a:t>богатырей</a:t>
            </a:r>
            <a:r>
              <a:rPr lang="ru-RU" sz="3600" dirty="0" smtClean="0">
                <a:solidFill>
                  <a:srgbClr val="FF0000"/>
                </a:solidFill>
              </a:rPr>
              <a:t>.</a:t>
            </a:r>
          </a:p>
          <a:p>
            <a:r>
              <a:rPr lang="ru-RU" sz="3600" dirty="0" smtClean="0"/>
              <a:t> Основным сюжетом былины является какое-либо героическое событие, либо примечательный эпизод </a:t>
            </a:r>
            <a:r>
              <a:rPr lang="ru-RU" sz="3600" dirty="0" smtClean="0">
                <a:hlinkClick r:id="rId5" action="ppaction://hlinkfile" tooltip="История России"/>
              </a:rPr>
              <a:t>русской истории</a:t>
            </a:r>
            <a:r>
              <a:rPr lang="ru-RU" sz="3600" dirty="0" smtClean="0"/>
              <a:t> (отсюда народное название былины — «</a:t>
            </a:r>
            <a:r>
              <a:rPr lang="ru-RU" sz="3600" b="1" dirty="0" err="1" smtClean="0"/>
              <a:t>ста́рина</a:t>
            </a:r>
            <a:r>
              <a:rPr lang="ru-RU" sz="3600" dirty="0" smtClean="0"/>
              <a:t>», «старинушка», подразумевающее, что действие, о котором идёт речь, происходило в прошлом).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boyan_vas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3528" y="188639"/>
            <a:ext cx="8568952" cy="651199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260648"/>
            <a:ext cx="8784976" cy="64087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4000" dirty="0" smtClean="0">
                <a:latin typeface="Arial" pitchFamily="34" charset="0"/>
                <a:ea typeface="MS Mincho" pitchFamily="49" charset="-128"/>
              </a:rPr>
              <a:t>О чем рассказывают былины?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ru-RU" sz="4000" dirty="0" smtClean="0">
              <a:latin typeface="Arial" pitchFamily="34" charset="0"/>
              <a:ea typeface="MS Mincho" pitchFamily="49" charset="-128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4000" dirty="0" smtClean="0">
                <a:latin typeface="Arial" pitchFamily="34" charset="0"/>
                <a:ea typeface="MS Mincho" pitchFamily="49" charset="-128"/>
              </a:rPr>
              <a:t>Какие черты русских богатырей - защитников Отечества прославляются  в былинах?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ru-RU" sz="4000" dirty="0" smtClean="0">
              <a:latin typeface="Arial" pitchFamily="34" charset="0"/>
              <a:ea typeface="MS Mincho" pitchFamily="49" charset="-128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4000" dirty="0" smtClean="0">
                <a:latin typeface="Arial" pitchFamily="34" charset="0"/>
                <a:ea typeface="MS Mincho" pitchFamily="49" charset="-128"/>
              </a:rPr>
              <a:t> Кто исполнял былины в древности?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4000" dirty="0" smtClean="0">
                <a:latin typeface="Arial" pitchFamily="34" charset="0"/>
                <a:ea typeface="MS Mincho" pitchFamily="49" charset="-128"/>
              </a:rPr>
              <a:t>Почему исполнителей былин называли певцами-сказителями ?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0" y="137856"/>
            <a:ext cx="9144000" cy="61863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4400" dirty="0" smtClean="0">
                <a:latin typeface="Arial" pitchFamily="34" charset="0"/>
                <a:ea typeface="MS Mincho" pitchFamily="49" charset="-128"/>
              </a:rPr>
              <a:t>К</a:t>
            </a: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MS Mincho" pitchFamily="49" charset="-128"/>
              </a:rPr>
              <a:t>акой инструмент сопровождал пение былины?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MS Mincho" pitchFamily="49" charset="-128"/>
              </a:rPr>
              <a:t> </a:t>
            </a:r>
            <a:r>
              <a:rPr lang="ru-RU" sz="4400" dirty="0" smtClean="0">
                <a:latin typeface="Arial" pitchFamily="34" charset="0"/>
                <a:ea typeface="MS Mincho" pitchFamily="49" charset="-128"/>
              </a:rPr>
              <a:t>Н</a:t>
            </a: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MS Mincho" pitchFamily="49" charset="-128"/>
              </a:rPr>
              <a:t>а какой из известных картин русского художника В. Васнецова запечатлены образы русских богатырей (в том числе – Добрыни Никитича)? 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4400" dirty="0" smtClean="0">
                <a:latin typeface="Arial" pitchFamily="34" charset="0"/>
                <a:ea typeface="MS Mincho" pitchFamily="49" charset="-128"/>
              </a:rPr>
              <a:t>О</a:t>
            </a: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MS Mincho" pitchFamily="49" charset="-128"/>
              </a:rPr>
              <a:t> каких ратных подвигах русских богатырей они узнали из былин?</a:t>
            </a: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380px-Die_drei_Bogatyr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0077" y="476672"/>
            <a:ext cx="8903846" cy="590465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6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667000" y="0"/>
            <a:ext cx="3810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50px-Sadko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3528" y="0"/>
            <a:ext cx="4752528" cy="666936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076056" y="908720"/>
            <a:ext cx="4067944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i="1" dirty="0" smtClean="0">
                <a:solidFill>
                  <a:srgbClr val="FF0000"/>
                </a:solidFill>
              </a:rPr>
              <a:t>Былина о САДКО И МОРСКОМ ЦАРЕ</a:t>
            </a:r>
            <a:endParaRPr lang="ru-RU" sz="5400" b="1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%BA%D0%BE%2C_%D0%B1%D0%BE%D0%B3%D0%B0%D1%82%D1%8B%D0%B9_%D0%BD%D0%BE%D0%B2%D0%B3%D0%BE%D1%80%D0%BE%D0%B4%D1%81%D0%BA%D0%B8%D0%B9_%D0%B3%D0%BE%D1%81%D1%82%D1%8C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982122" y="1"/>
            <a:ext cx="5182166" cy="686118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132</TotalTime>
  <Words>77</Words>
  <Application>Microsoft Office PowerPoint</Application>
  <PresentationFormat>Экран (4:3)</PresentationFormat>
  <Paragraphs>13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БЫЛИНА  СКАЗАНИЯ ИСТОРИЧЕСКАЯ ПЕСНЯ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БЫЛИНА  СКАЗАНИЯ ИСТОРИЧЕСКАЯ ПЕСНЯ</dc:title>
  <cp:lastModifiedBy>Admin</cp:lastModifiedBy>
  <cp:revision>6</cp:revision>
  <dcterms:modified xsi:type="dcterms:W3CDTF">2013-01-20T09:04:14Z</dcterms:modified>
</cp:coreProperties>
</file>