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  <a:srgbClr val="FF66CC"/>
    <a:srgbClr val="66FFFF"/>
    <a:srgbClr val="00FF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62" autoAdjust="0"/>
    <p:restoredTop sz="94370" autoAdjust="0"/>
  </p:normalViewPr>
  <p:slideViewPr>
    <p:cSldViewPr>
      <p:cViewPr varScale="1">
        <p:scale>
          <a:sx n="70" d="100"/>
          <a:sy n="70" d="100"/>
        </p:scale>
        <p:origin x="-4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EA5706-2B12-4FD1-9B6E-F28261FEA256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A53FB-BCB5-473B-8CB5-13557898BB1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A53FB-BCB5-473B-8CB5-13557898BB1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A53FB-BCB5-473B-8CB5-13557898BB1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D27200-C394-4E73-8C7E-9C8332778139}" type="datetimeFigureOut">
              <a:rPr lang="ru-RU" smtClean="0"/>
              <a:pPr/>
              <a:t>03.03.2012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132132-F712-487B-AA80-55E0657345F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6.xml"/><Relationship Id="rId1" Type="http://schemas.openxmlformats.org/officeDocument/2006/relationships/audio" Target="file:///D:\&#1053;&#1043;&#1058;&#1059;%20&#1076;&#1086;&#1082;&#1091;&#1084;&#1077;&#1085;&#1090;&#1099;\V%20&#1050;&#1059;&#1056;&#1057;\&#1057;&#1090;&#1088;&#1072;&#1090;&#1077;&#1075;&#1080;&#1095;&#1077;&#1089;&#1082;&#1080;&#1081;%20&#1084;&#1077;&#1085;&#1077;&#1076;&#1078;&#1084;&#1077;&#1085;&#1090;\Ennio%20Morricone%20-%20Addio%20a%20Cheyene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429684" cy="6072230"/>
          </a:xfrm>
          <a:blipFill>
            <a:blip r:embed="rId3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66FF66"/>
                </a:solidFill>
              </a:rPr>
              <a:t>Сценарное планирование в стратегическом управлении организацией       </a:t>
            </a:r>
            <a:endParaRPr lang="ru-RU" dirty="0">
              <a:solidFill>
                <a:srgbClr val="66FF66"/>
              </a:solidFill>
            </a:endParaRPr>
          </a:p>
        </p:txBody>
      </p:sp>
      <p:pic>
        <p:nvPicPr>
          <p:cNvPr id="1026" name="Picture 2" descr="http://estema.uem.es/files/assets/0000/0303/HR_FAN2011888M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928670"/>
            <a:ext cx="7608146" cy="5072098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643042" y="5357826"/>
            <a:ext cx="6429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2011г</a:t>
            </a:r>
            <a:r>
              <a:rPr lang="ru-RU" dirty="0" smtClean="0">
                <a:solidFill>
                  <a:srgbClr val="FF0000"/>
                </a:soli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.</a:t>
            </a:r>
            <a:endParaRPr lang="ru-RU" dirty="0">
              <a:solidFill>
                <a:srgbClr val="FF0000"/>
              </a:solidFill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8" name="Ennio Morricone - Addio a Cheye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  <p:pic>
        <p:nvPicPr>
          <p:cNvPr id="9" name="Ennio Morricone - Addio a Cheye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102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70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5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85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20000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 vol="11000" numSld="999">
                <p:cTn id="29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4214842"/>
          </a:xfrm>
        </p:spPr>
        <p:txBody>
          <a:bodyPr>
            <a:normAutofit fontScale="90000"/>
            <a:scene3d>
              <a:camera prst="perspectiveAbove"/>
              <a:lightRig rig="threePt" dir="t"/>
            </a:scene3d>
          </a:bodyPr>
          <a:lstStyle/>
          <a:p>
            <a:r>
              <a:rPr lang="ru-RU" b="1" dirty="0" err="1" smtClean="0">
                <a:ln w="31550" cmpd="sng">
                  <a:solidFill>
                    <a:srgbClr val="FF66CC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Сцена́рное</a:t>
            </a:r>
            <a:r>
              <a:rPr lang="ru-RU" b="1" dirty="0" smtClean="0">
                <a:ln w="31550" cmpd="sng">
                  <a:solidFill>
                    <a:srgbClr val="FF66CC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b="1" dirty="0" err="1" smtClean="0">
                <a:ln w="31550" cmpd="sng">
                  <a:solidFill>
                    <a:srgbClr val="FF66CC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плани́рование</a:t>
            </a:r>
            <a:r>
              <a:rPr lang="ru-RU" b="1" dirty="0" smtClean="0">
                <a:ln w="31550" cmpd="sng">
                  <a:solidFill>
                    <a:srgbClr val="FF66CC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— </a:t>
            </a:r>
            <a:r>
              <a:rPr lang="ru-RU" dirty="0" smtClean="0">
                <a:solidFill>
                  <a:srgbClr val="0070C0"/>
                </a:solidFill>
              </a:rPr>
              <a:t>часть </a:t>
            </a: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70C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стратегического планирования</a:t>
            </a:r>
            <a:r>
              <a:rPr lang="ru-RU" dirty="0" smtClean="0">
                <a:solidFill>
                  <a:srgbClr val="0070C0"/>
                </a:solidFill>
              </a:rPr>
              <a:t>, относящаяся к инструментам и технологиям, которые позволяют управлять неопределенностью будущего</a:t>
            </a:r>
            <a:r>
              <a:rPr lang="ru-RU" dirty="0" smtClean="0"/>
              <a:t> 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000100" y="4286256"/>
            <a:ext cx="7500990" cy="2071702"/>
          </a:xfrm>
        </p:spPr>
        <p:txBody>
          <a:bodyPr>
            <a:normAutofit fontScale="62500" lnSpcReduction="20000"/>
            <a:scene3d>
              <a:camera prst="perspectiveRelaxedModerately"/>
              <a:lightRig rig="threePt" dir="t"/>
            </a:scene3d>
          </a:bodyPr>
          <a:lstStyle/>
          <a:p>
            <a:pPr indent="432000" algn="just">
              <a:lnSpc>
                <a:spcPct val="120000"/>
              </a:lnSpc>
              <a:spcBef>
                <a:spcPts val="0"/>
              </a:spcBef>
            </a:pPr>
            <a:r>
              <a:rPr lang="ru-RU" b="1" i="1" u="sng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Суть метода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заключается в исследовании внешней среды организации на наличие предопределенных элементов и ключевых неопределенностей и комбинировании их для формулирования альтернативных сценариев будущего.</a:t>
            </a: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65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Различия между тремя основными категориями будущего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000108"/>
          <a:ext cx="8358246" cy="396240"/>
        </p:xfrm>
        <a:graphic>
          <a:graphicData uri="http://schemas.openxmlformats.org/drawingml/2006/table">
            <a:tbl>
              <a:tblPr firstRow="1" bandRow="1">
                <a:tableStyleId>{85BE263C-DBD7-4A20-BB59-AAB30ACAA65A}</a:tableStyleId>
              </a:tblPr>
              <a:tblGrid>
                <a:gridCol w="2786082"/>
                <a:gridCol w="2786082"/>
                <a:gridCol w="2786082"/>
              </a:tblGrid>
              <a:tr h="328602"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</a:rPr>
                        <a:t>Сценарий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</a:rPr>
                        <a:t>Прогноз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>
                          <a:solidFill>
                            <a:schemeClr val="tx1"/>
                          </a:solidFill>
                        </a:rPr>
                        <a:t>Видение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500034" y="1428736"/>
          <a:ext cx="8358246" cy="91440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2786082"/>
                <a:gridCol w="2786082"/>
                <a:gridCol w="2786082"/>
              </a:tblGrid>
              <a:tr h="857256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Возможные, наиболее вероятные варианты будущего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Вероятные варианты будущего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Желаемый вариант будущего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500034" y="2428868"/>
          <a:ext cx="8358246" cy="640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786082"/>
                <a:gridCol w="2786082"/>
                <a:gridCol w="27860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Основан на неопределенности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Основан на определенных связях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Основано на ценности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500034" y="3214686"/>
          <a:ext cx="8358246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6082"/>
                <a:gridCol w="2786082"/>
                <a:gridCol w="2786082"/>
              </a:tblGrid>
              <a:tr h="156526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Показывает риски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Скрывает риски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Скрывает риски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/>
        </p:nvGraphicFramePr>
        <p:xfrm>
          <a:off x="500034" y="3643314"/>
          <a:ext cx="8358246" cy="64008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786082"/>
                <a:gridCol w="2786082"/>
                <a:gridCol w="278608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Качественный или количественный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Количественный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Обычно качественное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00034" y="4357694"/>
          <a:ext cx="8358246" cy="64008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786082"/>
                <a:gridCol w="2786082"/>
                <a:gridCol w="2786082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Редко применяется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Применяется ежедневно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Применяется относительно часто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500034" y="5120640"/>
          <a:ext cx="8358246" cy="17373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2786082"/>
                <a:gridCol w="2786082"/>
                <a:gridCol w="2786082"/>
              </a:tblGrid>
              <a:tr h="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Эффективен в средней и долгосрочной перспективе и при средней или высокой степени неопределенности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Эффективен в краткосрочной перспективе и при низкой степени неопределенности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Играет роль пусковых механизмов для сознательных преобразований</a:t>
                      </a:r>
                      <a:endParaRPr lang="ru-RU" dirty="0"/>
                    </a:p>
                  </a:txBody>
                  <a:tcPr>
                    <a:solidFill>
                      <a:schemeClr val="bg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/>
          <p:cNvSpPr txBox="1"/>
          <p:nvPr/>
        </p:nvSpPr>
        <p:spPr>
          <a:xfrm>
            <a:off x="500034" y="642918"/>
            <a:ext cx="807249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n>
                  <a:solidFill>
                    <a:srgbClr val="0070C0"/>
                  </a:solidFill>
                </a:ln>
                <a:blipFill>
                  <a:blip r:embed="rId2"/>
                  <a:tile tx="0" ty="0" sx="100000" sy="100000" flip="none" algn="tl"/>
                </a:blipFill>
              </a:rPr>
              <a:t>Использование сценарных проектов в разных целях и с разной направленностью</a:t>
            </a:r>
            <a:endParaRPr lang="ru-RU" sz="6000" dirty="0">
              <a:ln>
                <a:solidFill>
                  <a:srgbClr val="0070C0"/>
                </a:solidFill>
              </a:ln>
              <a:blipFill>
                <a:blip r:embed="rId2"/>
                <a:tile tx="0" ty="0" sx="100000" sy="100000" flip="none" algn="tl"/>
              </a:blip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14744" y="3071810"/>
            <a:ext cx="1628780" cy="914400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Сценарное планирование</a:t>
            </a:r>
            <a:endParaRPr lang="ru-RU" dirty="0"/>
          </a:p>
        </p:txBody>
      </p:sp>
      <p:sp>
        <p:nvSpPr>
          <p:cNvPr id="10" name="Стрелка вправо 9"/>
          <p:cNvSpPr/>
          <p:nvPr/>
        </p:nvSpPr>
        <p:spPr>
          <a:xfrm>
            <a:off x="5357818" y="3286124"/>
            <a:ext cx="2143140" cy="484632"/>
          </a:xfrm>
          <a:prstGeom prst="righ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72132" y="2857496"/>
            <a:ext cx="1343028" cy="120015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1200" dirty="0" smtClean="0"/>
              <a:t>Сценарное</a:t>
            </a:r>
          </a:p>
          <a:p>
            <a:pPr algn="ctr"/>
            <a:r>
              <a:rPr lang="ru-RU" sz="1200" dirty="0" smtClean="0"/>
              <a:t>обучение</a:t>
            </a:r>
            <a:endParaRPr lang="ru-RU" sz="1200" dirty="0"/>
          </a:p>
        </p:txBody>
      </p:sp>
      <p:sp>
        <p:nvSpPr>
          <p:cNvPr id="11" name="Стрелка влево 10"/>
          <p:cNvSpPr/>
          <p:nvPr/>
        </p:nvSpPr>
        <p:spPr>
          <a:xfrm>
            <a:off x="1357290" y="3286124"/>
            <a:ext cx="2335730" cy="484632"/>
          </a:xfrm>
          <a:prstGeom prst="left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верх 11"/>
          <p:cNvSpPr/>
          <p:nvPr/>
        </p:nvSpPr>
        <p:spPr>
          <a:xfrm>
            <a:off x="4286248" y="928670"/>
            <a:ext cx="484632" cy="2121416"/>
          </a:xfrm>
          <a:prstGeom prst="up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2143108" y="2857496"/>
            <a:ext cx="1343028" cy="120015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1200" dirty="0" smtClean="0"/>
              <a:t>Стратегия и</a:t>
            </a:r>
          </a:p>
          <a:p>
            <a:pPr algn="ctr"/>
            <a:r>
              <a:rPr lang="ru-RU" sz="1200" dirty="0" err="1" smtClean="0"/>
              <a:t>планирова-ние</a:t>
            </a:r>
            <a:endParaRPr lang="ru-RU" sz="1200" dirty="0"/>
          </a:p>
        </p:txBody>
      </p:sp>
      <p:sp>
        <p:nvSpPr>
          <p:cNvPr id="5" name="Овал 4"/>
          <p:cNvSpPr/>
          <p:nvPr/>
        </p:nvSpPr>
        <p:spPr>
          <a:xfrm>
            <a:off x="3857620" y="1571612"/>
            <a:ext cx="1343028" cy="120015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1200" dirty="0" err="1" smtClean="0"/>
              <a:t>Инно-вация</a:t>
            </a:r>
            <a:endParaRPr lang="ru-RU" sz="1200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4286248" y="4000504"/>
            <a:ext cx="484632" cy="200026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3929058" y="4143380"/>
            <a:ext cx="1271590" cy="1200152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>
            <a:prstTxWarp prst="textInflate">
              <a:avLst/>
            </a:prstTxWarp>
          </a:bodyPr>
          <a:lstStyle/>
          <a:p>
            <a:pPr algn="ctr"/>
            <a:r>
              <a:rPr lang="ru-RU" sz="1200" dirty="0" smtClean="0"/>
              <a:t>Оценка</a:t>
            </a:r>
            <a:endParaRPr lang="ru-RU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3571868" y="214290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Ориентир: новый бизнес</a:t>
            </a:r>
            <a:endParaRPr lang="ru-RU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3643306" y="6072206"/>
            <a:ext cx="18573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Ориентир: старый бизнес</a:t>
            </a:r>
            <a:endParaRPr lang="ru-RU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7429520" y="3071810"/>
            <a:ext cx="171448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Цель: предпосылки для изменения</a:t>
            </a:r>
            <a:endParaRPr lang="ru-RU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142844" y="3214686"/>
            <a:ext cx="15001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Цель: действие</a:t>
            </a:r>
            <a:endParaRPr lang="ru-RU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5857884" y="1428736"/>
            <a:ext cx="178595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Новое мышление или сдвиг парадигмы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57356" y="1357298"/>
            <a:ext cx="157163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бизнеса и развитие концепции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715008" y="4786322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Осведомленность о рисках и потребность в обновлении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571604" y="4572008"/>
            <a:ext cx="2071702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Развитие стратегии и организационное развитие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5" presetClass="exit" presetSubtype="0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500"/>
                            </p:stCondLst>
                            <p:childTnLst>
                              <p:par>
                                <p:cTn id="1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0" presetClass="entr" presetSubtype="0" fill="hold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8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2300"/>
                            </p:stCondLst>
                            <p:childTnLst>
                              <p:par>
                                <p:cTn id="56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800"/>
                            </p:stCondLst>
                            <p:childTnLst>
                              <p:par>
                                <p:cTn id="67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300"/>
                            </p:stCondLst>
                            <p:childTnLst>
                              <p:par>
                                <p:cTn id="78" presetID="53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800"/>
                            </p:stCondLst>
                            <p:childTnLst>
                              <p:par>
                                <p:cTn id="89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8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8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200" decel="5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1"/>
      <p:bldP spid="22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72box.ru/uploads/image/Novosti/maj2010/bankir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642918"/>
            <a:ext cx="8821291" cy="58578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6500858" cy="2000264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Этапы составления сценария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8596" y="214290"/>
          <a:ext cx="8215370" cy="6429420"/>
        </p:xfrm>
        <a:graphic>
          <a:graphicData uri="http://schemas.openxmlformats.org/drawingml/2006/table">
            <a:tbl>
              <a:tblPr firstCol="1" bandRow="1">
                <a:tableStyleId>{93296810-A885-4BE3-A3E7-6D5BEEA58F35}</a:tableStyleId>
              </a:tblPr>
              <a:tblGrid>
                <a:gridCol w="1357322"/>
                <a:gridCol w="6858048"/>
              </a:tblGrid>
              <a:tr h="64294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Этап 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/>
                        <a:t>Установление целей, задание основных параметров, идентификация ключевых вопросов.</a:t>
                      </a:r>
                    </a:p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28596" y="1428736"/>
          <a:ext cx="8215370" cy="5286412"/>
        </p:xfrm>
        <a:graphic>
          <a:graphicData uri="http://schemas.openxmlformats.org/drawingml/2006/table">
            <a:tbl>
              <a:tblPr firstCol="1" bandRow="1">
                <a:tableStyleId>{93296810-A885-4BE3-A3E7-6D5BEEA58F35}</a:tableStyleId>
              </a:tblPr>
              <a:tblGrid>
                <a:gridCol w="1357322"/>
                <a:gridCol w="6858048"/>
              </a:tblGrid>
              <a:tr h="528641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Этап 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Создание скелетов сценариев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28596" y="2714620"/>
          <a:ext cx="8215370" cy="4000528"/>
        </p:xfrm>
        <a:graphic>
          <a:graphicData uri="http://schemas.openxmlformats.org/drawingml/2006/table">
            <a:tbl>
              <a:tblPr firstCol="1" bandRow="1">
                <a:tableStyleId>{93296810-A885-4BE3-A3E7-6D5BEEA58F35}</a:tableStyleId>
              </a:tblPr>
              <a:tblGrid>
                <a:gridCol w="1357322"/>
                <a:gridCol w="6858048"/>
              </a:tblGrid>
              <a:tr h="400052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Этап 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Наполнение и очищение грубых сценариев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3857628"/>
          <a:ext cx="8215370" cy="2857520"/>
        </p:xfrm>
        <a:graphic>
          <a:graphicData uri="http://schemas.openxmlformats.org/drawingml/2006/table">
            <a:tbl>
              <a:tblPr firstCol="1" bandRow="1">
                <a:tableStyleId>{93296810-A885-4BE3-A3E7-6D5BEEA58F35}</a:tableStyleId>
              </a:tblPr>
              <a:tblGrid>
                <a:gridCol w="1357322"/>
                <a:gridCol w="6858048"/>
              </a:tblGrid>
              <a:tr h="285752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Этап 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Создание стратегических выборов.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6" y="5072074"/>
          <a:ext cx="8215370" cy="1643074"/>
        </p:xfrm>
        <a:graphic>
          <a:graphicData uri="http://schemas.openxmlformats.org/drawingml/2006/table">
            <a:tbl>
              <a:tblPr firstCol="1" bandRow="1">
                <a:tableStyleId>{93296810-A885-4BE3-A3E7-6D5BEEA58F35}</a:tableStyleId>
              </a:tblPr>
              <a:tblGrid>
                <a:gridCol w="1357322"/>
                <a:gridCol w="6858048"/>
              </a:tblGrid>
              <a:tr h="164307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Этап 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Выбор альтернатив и создание интегрированной стратегии, работающей во всех сценариях    </a:t>
                      </a:r>
                      <a:endParaRPr lang="ru-RU" sz="18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5786478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8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Три модели составления сценариев</a:t>
            </a:r>
            <a:endParaRPr lang="ru-RU" sz="8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85720" y="214290"/>
          <a:ext cx="8643967" cy="6403934"/>
        </p:xfrm>
        <a:graphic>
          <a:graphicData uri="http://schemas.openxmlformats.org/drawingml/2006/table">
            <a:tbl>
              <a:tblPr/>
              <a:tblGrid>
                <a:gridCol w="1962012"/>
                <a:gridCol w="2224835"/>
                <a:gridCol w="2228560"/>
                <a:gridCol w="2228560"/>
              </a:tblGrid>
              <a:tr h="571480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latin typeface="Calibri"/>
                          <a:ea typeface="Times New Roman"/>
                        </a:rPr>
                        <a:t>Характеристика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5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>
                            <a:glow rad="101600">
                              <a:srgbClr val="FFFF00">
                                <a:alpha val="60000"/>
                              </a:srgbClr>
                            </a:glow>
                          </a:effectLst>
                          <a:latin typeface="Calibri"/>
                          <a:ea typeface="Times New Roman"/>
                        </a:rPr>
                        <a:t>Модель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6FF9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1828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экспертная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Calibri"/>
                          <a:ea typeface="Times New Roman"/>
                        </a:rPr>
                        <a:t>партисипативная</a:t>
                      </a:r>
                      <a:endParaRPr lang="ru-RU" sz="2000" b="1" dirty="0">
                        <a:latin typeface="Calibri"/>
                        <a:ea typeface="Times New Roman"/>
                      </a:endParaRP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Calibri"/>
                          <a:ea typeface="Times New Roman"/>
                        </a:rPr>
                        <a:t>организационная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573653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действует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Один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С группой в составе организации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Обучает, или проводит инструктажи сотрудников организации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23830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Контроль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контролирует процесс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участвует в процессе и возглавляет его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остается за рамками процесса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11866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Результат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Представляется разработчиком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Принадлежит группе и представляется ею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Принадлежит организации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  <a:tr h="1245115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Отношения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выполняет задания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поддерживает связь с группой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Calibri"/>
                          <a:ea typeface="Times New Roman"/>
                        </a:rPr>
                        <a:t>Разработчик передает ответственность группе</a:t>
                      </a:r>
                    </a:p>
                  </a:txBody>
                  <a:tcPr marL="45323" marR="45323" marT="45323" marB="45323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3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154758"/>
          </a:xfrm>
          <a:solidFill>
            <a:srgbClr val="66FF66"/>
          </a:solidFill>
        </p:spPr>
        <p:txBody>
          <a:bodyPr>
            <a:prstTxWarp prst="textStop">
              <a:avLst/>
            </a:prstTxWarp>
            <a:normAutofit/>
          </a:bodyPr>
          <a:lstStyle/>
          <a:p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Благодарю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за</a:t>
            </a:r>
            <a:b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</a:br>
            <a:r>
              <a:rPr lang="ru-RU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внимание</a:t>
            </a:r>
            <a:endParaRPr lang="ru-RU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800"/>
                            </p:stCondLst>
                            <p:childTnLst>
                              <p:par>
                                <p:cTn id="11" presetID="22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>
                                      <p:cBhvr override="childStyle">
                                        <p:cTn id="1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3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>
                                      <p:cBhvr>
                                        <p:cTn id="14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800"/>
                            </p:stCondLst>
                            <p:childTnLst>
                              <p:par>
                                <p:cTn id="17" presetID="3" presetClass="emph" presetSubtype="2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>
                                      <p:cBhvr override="childStyle"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800"/>
                            </p:stCondLst>
                            <p:childTnLst>
                              <p:par>
                                <p:cTn id="20" presetID="31" presetClass="exit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2" grpId="2" animBg="1"/>
      <p:bldP spid="2" grpId="3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790</TotalTime>
  <Words>285</Words>
  <Application>Microsoft Office PowerPoint</Application>
  <PresentationFormat>Экран (4:3)</PresentationFormat>
  <Paragraphs>78</Paragraphs>
  <Slides>8</Slides>
  <Notes>2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Сценарное планирование в стратегическом управлении организацией       </vt:lpstr>
      <vt:lpstr>Сцена́рное плани́рование — часть стратегического планирования, относящаяся к инструментам и технологиям, которые позволяют управлять неопределенностью будущего </vt:lpstr>
      <vt:lpstr>Различия между тремя основными категориями будущего</vt:lpstr>
      <vt:lpstr>Слайд 4</vt:lpstr>
      <vt:lpstr>Этапы составления сценария</vt:lpstr>
      <vt:lpstr>Слайд 6</vt:lpstr>
      <vt:lpstr>Три модели составления сценариев</vt:lpstr>
      <vt:lpstr>Благодарю за внимание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Светлана</dc:creator>
  <cp:lastModifiedBy>User</cp:lastModifiedBy>
  <cp:revision>78</cp:revision>
  <dcterms:created xsi:type="dcterms:W3CDTF">2011-12-15T14:18:07Z</dcterms:created>
  <dcterms:modified xsi:type="dcterms:W3CDTF">2012-03-03T06:17:18Z</dcterms:modified>
</cp:coreProperties>
</file>