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theme+xml" PartName="/ppt/theme/theme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33.xml"/>
  <Override ContentType="application/vnd.openxmlformats-officedocument.theme+xml" PartName="/ppt/theme/theme3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44.xml"/>
  <Override ContentType="application/vnd.openxmlformats-officedocument.theme+xml" PartName="/ppt/theme/theme4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56" r:id="rId5"/>
    <p:sldId id="258" r:id="rId6"/>
    <p:sldId id="278" r:id="rId7"/>
    <p:sldId id="257" r:id="rId8"/>
    <p:sldId id="259" r:id="rId9"/>
    <p:sldId id="268" r:id="rId10"/>
    <p:sldId id="277" r:id="rId11"/>
    <p:sldId id="266" r:id="rId12"/>
    <p:sldId id="267" r:id="rId13"/>
    <p:sldId id="269" r:id="rId14"/>
    <p:sldId id="270" r:id="rId15"/>
    <p:sldId id="271" r:id="rId16"/>
    <p:sldId id="261" r:id="rId17"/>
    <p:sldId id="262" r:id="rId18"/>
    <p:sldId id="263" r:id="rId19"/>
    <p:sldId id="264" r:id="rId20"/>
    <p:sldId id="272" r:id="rId21"/>
    <p:sldId id="273" r:id="rId22"/>
    <p:sldId id="274" r:id="rId23"/>
    <p:sldId id="275" r:id="rId24"/>
    <p:sldId id="276" r:id="rId25"/>
    <p:sldId id="280" r:id="rId26"/>
    <p:sldId id="283" r:id="rId27"/>
    <p:sldId id="282" r:id="rId28"/>
    <p:sldId id="285" r:id="rId29"/>
    <p:sldId id="286" r:id="rId30"/>
    <p:sldId id="288" r:id="rId31"/>
    <p:sldId id="28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06" autoAdjust="0"/>
    <p:restoredTop sz="94631" autoAdjust="0"/>
  </p:normalViewPr>
  <p:slideViewPr>
    <p:cSldViewPr>
      <p:cViewPr>
        <p:scale>
          <a:sx n="64" d="100"/>
          <a:sy n="64" d="100"/>
        </p:scale>
        <p:origin x="-48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612708"/>
      </p:ext>
    </p:extLst>
  </p:cSld>
  <p:clrMapOvr>
    <a:masterClrMapping/>
  </p:clrMapOvr>
  <p:transition spd="slow">
    <p:spli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867928"/>
      </p:ext>
    </p:extLst>
  </p:cSld>
  <p:clrMapOvr>
    <a:masterClrMapping/>
  </p:clrMapOvr>
  <p:transition spd="slow">
    <p:spli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748513"/>
      </p:ext>
    </p:extLst>
  </p:cSld>
  <p:clrMapOvr>
    <a:masterClrMapping/>
  </p:clrMapOvr>
  <p:transition spd="slow">
    <p:split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544636"/>
      </p:ext>
    </p:extLst>
  </p:cSld>
  <p:clrMapOvr>
    <a:masterClrMapping/>
  </p:clrMapOvr>
  <p:transition spd="slow">
    <p:split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038849"/>
      </p:ext>
    </p:extLst>
  </p:cSld>
  <p:clrMapOvr>
    <a:masterClrMapping/>
  </p:clrMapOvr>
  <p:transition spd="slow">
    <p:split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376093"/>
      </p:ext>
    </p:extLst>
  </p:cSld>
  <p:clrMapOvr>
    <a:masterClrMapping/>
  </p:clrMapOvr>
  <p:transition spd="slow">
    <p:split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686028"/>
      </p:ext>
    </p:extLst>
  </p:cSld>
  <p:clrMapOvr>
    <a:masterClrMapping/>
  </p:clrMapOvr>
  <p:transition spd="slow">
    <p:split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879401"/>
      </p:ext>
    </p:extLst>
  </p:cSld>
  <p:clrMapOvr>
    <a:masterClrMapping/>
  </p:clrMapOvr>
  <p:transition spd="slow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438956"/>
      </p:ext>
    </p:extLst>
  </p:cSld>
  <p:clrMapOvr>
    <a:masterClrMapping/>
  </p:clrMapOvr>
  <p:transition spd="slow">
    <p:split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619965"/>
      </p:ext>
    </p:extLst>
  </p:cSld>
  <p:clrMapOvr>
    <a:masterClrMapping/>
  </p:clrMapOvr>
  <p:transition spd="slow">
    <p:split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481302"/>
      </p:ext>
    </p:extLst>
  </p:cSld>
  <p:clrMapOvr>
    <a:masterClrMapping/>
  </p:clrMapOvr>
  <p:transition spd="slow">
    <p:split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193567"/>
      </p:ext>
    </p:extLst>
  </p:cSld>
  <p:clrMapOvr>
    <a:masterClrMapping/>
  </p:clrMapOvr>
  <p:transition spd="slow">
    <p:split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477255"/>
      </p:ext>
    </p:extLst>
  </p:cSld>
  <p:clrMapOvr>
    <a:masterClrMapping/>
  </p:clrMapOvr>
  <p:transition spd="slow">
    <p:split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375922"/>
      </p:ext>
    </p:extLst>
  </p:cSld>
  <p:clrMapOvr>
    <a:masterClrMapping/>
  </p:clrMapOvr>
  <p:transition spd="slow">
    <p:split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317738"/>
      </p:ext>
    </p:extLst>
  </p:cSld>
  <p:clrMapOvr>
    <a:masterClrMapping/>
  </p:clrMapOvr>
  <p:transition spd="slow">
    <p:split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377365"/>
      </p:ext>
    </p:extLst>
  </p:cSld>
  <p:clrMapOvr>
    <a:masterClrMapping/>
  </p:clrMapOvr>
  <p:transition spd="slow">
    <p:split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122911"/>
      </p:ext>
    </p:extLst>
  </p:cSld>
  <p:clrMapOvr>
    <a:masterClrMapping/>
  </p:clrMapOvr>
  <p:transition spd="slow">
    <p:split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642957"/>
      </p:ext>
    </p:extLst>
  </p:cSld>
  <p:clrMapOvr>
    <a:masterClrMapping/>
  </p:clrMapOvr>
  <p:transition spd="slow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850401"/>
      </p:ext>
    </p:extLst>
  </p:cSld>
  <p:clrMapOvr>
    <a:masterClrMapping/>
  </p:clrMapOvr>
  <p:transition spd="slow">
    <p:split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956768"/>
      </p:ext>
    </p:extLst>
  </p:cSld>
  <p:clrMapOvr>
    <a:masterClrMapping/>
  </p:clrMapOvr>
  <p:transition spd="slow">
    <p:split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307203"/>
      </p:ext>
    </p:extLst>
  </p:cSld>
  <p:clrMapOvr>
    <a:masterClrMapping/>
  </p:clrMapOvr>
  <p:transition spd="slow">
    <p:split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975216"/>
      </p:ext>
    </p:extLst>
  </p:cSld>
  <p:clrMapOvr>
    <a:masterClrMapping/>
  </p:clrMapOvr>
  <p:transition spd="slow">
    <p:split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524837"/>
      </p:ext>
    </p:extLst>
  </p:cSld>
  <p:clrMapOvr>
    <a:masterClrMapping/>
  </p:clrMapOvr>
  <p:transition spd="slow">
    <p:split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881552"/>
      </p:ext>
    </p:extLst>
  </p:cSld>
  <p:clrMapOvr>
    <a:masterClrMapping/>
  </p:clrMapOvr>
  <p:transition spd="slow">
    <p:split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87844"/>
      </p:ext>
    </p:extLst>
  </p:cSld>
  <p:clrMapOvr>
    <a:masterClrMapping/>
  </p:clrMapOvr>
  <p:transition spd="slow">
    <p:split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427581"/>
      </p:ext>
    </p:extLst>
  </p:cSld>
  <p:clrMapOvr>
    <a:masterClrMapping/>
  </p:clrMapOvr>
  <p:transition spd="slow">
    <p:split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283541"/>
      </p:ext>
    </p:extLst>
  </p:cSld>
  <p:clrMapOvr>
    <a:masterClrMapping/>
  </p:clrMapOvr>
  <p:transition spd="slow">
    <p:split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292349"/>
      </p:ext>
    </p:extLst>
  </p:cSld>
  <p:clrMapOvr>
    <a:masterClrMapping/>
  </p:clrMapOvr>
  <p:transition spd="slow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611440"/>
      </p:ext>
    </p:extLst>
  </p:cSld>
  <p:clrMapOvr>
    <a:masterClrMapping/>
  </p:clrMapOvr>
  <p:transition spd="slow">
    <p:split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471535"/>
      </p:ext>
    </p:extLst>
  </p:cSld>
  <p:clrMapOvr>
    <a:masterClrMapping/>
  </p:clrMapOvr>
  <p:transition spd="slow">
    <p:split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429936"/>
      </p:ext>
    </p:extLst>
  </p:cSld>
  <p:clrMapOvr>
    <a:masterClrMapping/>
  </p:clrMapOvr>
  <p:transition spd="slow">
    <p:split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511616"/>
      </p:ext>
    </p:extLst>
  </p:cSld>
  <p:clrMapOvr>
    <a:masterClrMapping/>
  </p:clrMapOvr>
  <p:transition spd="slow">
    <p:split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932418"/>
      </p:ext>
    </p:extLst>
  </p:cSld>
  <p:clrMapOvr>
    <a:masterClrMapping/>
  </p:clrMapOvr>
  <p:transition spd="slow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0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pli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332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spli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024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spli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.jpeg"/><Relationship Id="rId7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52.jpeg"/><Relationship Id="rId11" Type="http://schemas.openxmlformats.org/officeDocument/2006/relationships/image" Target="../media/image57.jpeg"/><Relationship Id="rId5" Type="http://schemas.openxmlformats.org/officeDocument/2006/relationships/image" Target="../media/image51.jpeg"/><Relationship Id="rId10" Type="http://schemas.openxmlformats.org/officeDocument/2006/relationships/image" Target="../media/image56.jpeg"/><Relationship Id="rId4" Type="http://schemas.openxmlformats.org/officeDocument/2006/relationships/image" Target="../media/image50.jpeg"/><Relationship Id="rId9" Type="http://schemas.openxmlformats.org/officeDocument/2006/relationships/image" Target="../media/image5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5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305210"/>
            <a:ext cx="610355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Театр в детском саду «Теремок</a:t>
            </a:r>
            <a:r>
              <a:rPr lang="ru-RU" sz="6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»</a:t>
            </a:r>
            <a:endParaRPr lang="ru-RU" sz="6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Monotype Corsiva" pitchFamily="66" charset="0"/>
            </a:endParaRPr>
          </a:p>
        </p:txBody>
      </p:sp>
      <p:pic>
        <p:nvPicPr>
          <p:cNvPr id="6" name="Рисунок 5" descr="Arts-Buzz-logo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6296" y="5109808"/>
            <a:ext cx="1896421" cy="155928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13456"/>
            <a:ext cx="3551848" cy="2375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39952" y="3540148"/>
            <a:ext cx="4764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/>
                </a:solidFill>
              </a:rPr>
              <a:t>Ищенко Евгения Федоровна, воспитатель высшей категории, </a:t>
            </a:r>
          </a:p>
          <a:p>
            <a:r>
              <a:rPr lang="ru-RU" sz="2400" b="1" dirty="0" smtClean="0">
                <a:solidFill>
                  <a:schemeClr val="accent6"/>
                </a:solidFill>
              </a:rPr>
              <a:t>МБДОУ детский сад № 4</a:t>
            </a:r>
          </a:p>
          <a:p>
            <a:r>
              <a:rPr lang="ru-RU" sz="2400" b="1" dirty="0" err="1" smtClean="0">
                <a:solidFill>
                  <a:schemeClr val="accent6"/>
                </a:solidFill>
              </a:rPr>
              <a:t>Пгт</a:t>
            </a:r>
            <a:r>
              <a:rPr lang="ru-RU" sz="2400" b="1" dirty="0" smtClean="0">
                <a:solidFill>
                  <a:schemeClr val="accent6"/>
                </a:solidFill>
              </a:rPr>
              <a:t> </a:t>
            </a:r>
            <a:r>
              <a:rPr lang="ru-RU" sz="2400" b="1" dirty="0" err="1" smtClean="0">
                <a:solidFill>
                  <a:schemeClr val="accent6"/>
                </a:solidFill>
              </a:rPr>
              <a:t>Лучегорск</a:t>
            </a:r>
            <a:endParaRPr lang="ru-RU" sz="2400" b="1" dirty="0" smtClean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 spd="slow" advTm="11001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b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9094a79ce7.jpg"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2643182"/>
            <a:ext cx="2651610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072494" cy="1643074"/>
          </a:xfrm>
        </p:spPr>
        <p:txBody>
          <a:bodyPr>
            <a:noAutofit/>
          </a:bodyPr>
          <a:lstStyle/>
          <a:p>
            <a:r>
              <a:rPr b="1" dirty="0" lang="ru-RU" smtClean="0" spc="50" sz="4000">
                <a:ln cmpd="sng" w="12700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66" typeface="Monotype Corsiva"/>
              </a:rPr>
              <a:t>Классификация театрализованных игр </a:t>
            </a:r>
            <a:br>
              <a:rPr b="1" dirty="0" lang="ru-RU" smtClean="0" spc="50" sz="4000">
                <a:ln cmpd="sng" w="12700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66" typeface="Monotype Corsiva"/>
              </a:rPr>
            </a:br>
            <a:r>
              <a:rPr b="1" dirty="0" lang="ru-RU" smtClean="0" spc="50" sz="4000">
                <a:ln cmpd="sng" w="12700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itchFamily="66" typeface="Monotype Corsiva"/>
              </a:rPr>
              <a:t>по видам театра:</a:t>
            </a:r>
            <a:endParaRPr b="1" dirty="0" lang="ru-RU" spc="50" sz="3600">
              <a:ln cmpd="sng" w="12700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pitchFamily="66" typeface="Monotype Corsiva"/>
            </a:endParaRPr>
          </a:p>
        </p:txBody>
      </p:sp>
      <p:pic>
        <p:nvPicPr>
          <p:cNvPr descr="Arts-Buzz-logo.jpg"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4857760"/>
            <a:ext cx="2000232" cy="16446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5852" y="1857364"/>
            <a:ext cx="2500330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algn="ctr" blurRad="190500" dir="2700000" dist="22860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dir="t" rig="glow">
              <a:rot lat="0" lon="0" rev="4800000"/>
            </a:lightRig>
          </a:scene3d>
          <a:sp3d prstMaterial="matte">
            <a:bevelT h="63500" w="127000"/>
          </a:sp3d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400">
                <a:solidFill>
                  <a:schemeClr val="bg1"/>
                </a:solidFill>
                <a:latin charset="0" pitchFamily="66" typeface="Monotype Corsiva"/>
              </a:rPr>
              <a:t>Настольный театр игрушек</a:t>
            </a:r>
            <a:endParaRPr b="1" dirty="0" lang="ru-RU" sz="2400">
              <a:solidFill>
                <a:schemeClr val="bg1"/>
              </a:solidFill>
              <a:latin charset="0" pitchFamily="66" typeface="Monotype Corsiva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3504" y="1857364"/>
            <a:ext cx="2500330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algn="ctr" blurRad="190500" dir="2700000" dist="22860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dir="t" rig="glow">
              <a:rot lat="0" lon="0" rev="4800000"/>
            </a:lightRig>
          </a:scene3d>
          <a:sp3d prstMaterial="matte">
            <a:bevelT h="63500" w="127000"/>
          </a:sp3d>
        </p:spPr>
        <p:txBody>
          <a:bodyPr wrap="square">
            <a:spAutoFit/>
          </a:bodyPr>
          <a:lstStyle/>
          <a:p>
            <a:r>
              <a:rPr b="1" dirty="0" lang="ru-RU" smtClean="0" sz="2400">
                <a:solidFill>
                  <a:schemeClr val="bg1"/>
                </a:solidFill>
                <a:latin charset="0" pitchFamily="66" typeface="Monotype Corsiva"/>
              </a:rPr>
              <a:t>Настольный театр </a:t>
            </a:r>
          </a:p>
          <a:p>
            <a:pPr algn="ctr"/>
            <a:r>
              <a:rPr b="1" dirty="0" lang="ru-RU" smtClean="0" sz="2400">
                <a:solidFill>
                  <a:schemeClr val="bg1"/>
                </a:solidFill>
                <a:latin charset="0" pitchFamily="66" typeface="Monotype Corsiva"/>
              </a:rPr>
              <a:t>картинок</a:t>
            </a:r>
            <a:endParaRPr b="1" dirty="0" lang="ru-RU" sz="2400">
              <a:solidFill>
                <a:schemeClr val="bg1"/>
              </a:solidFill>
              <a:latin charset="0" pitchFamily="66" typeface="Monotype Corsiva"/>
            </a:endParaRPr>
          </a:p>
        </p:txBody>
      </p:sp>
      <p:pic>
        <p:nvPicPr>
          <p:cNvPr descr="e80c88a1f1e7734c59490ea133ecea85_0.jpg" id="10" name="Рисунок 9"/>
          <p:cNvPicPr>
            <a:picLocks noChangeAspect="1"/>
          </p:cNvPicPr>
          <p:nvPr/>
        </p:nvPicPr>
        <p:blipFill>
          <a:blip r:embed="rId4"/>
          <a:srcRect b="110"/>
          <a:stretch>
            <a:fillRect/>
          </a:stretch>
        </p:blipFill>
        <p:spPr>
          <a:xfrm>
            <a:off x="5143504" y="2643182"/>
            <a:ext cx="2420880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357554" y="4929198"/>
            <a:ext cx="2500330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algn="ctr" blurRad="190500" dir="2700000" dist="22860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dir="t" rig="glow">
              <a:rot lat="0" lon="0" rev="4800000"/>
            </a:lightRig>
          </a:scene3d>
          <a:sp3d prstMaterial="matte">
            <a:bevelT h="63500" w="127000"/>
          </a:sp3d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2400">
                <a:solidFill>
                  <a:schemeClr val="bg1"/>
                </a:solidFill>
                <a:latin charset="0" pitchFamily="66" typeface="Monotype Corsiva"/>
              </a:rPr>
              <a:t>Стенд-книжка. </a:t>
            </a:r>
            <a:endParaRPr b="1" dirty="0" lang="ru-RU" sz="2400">
              <a:solidFill>
                <a:schemeClr val="bg1"/>
              </a:solidFill>
              <a:latin charset="0" pitchFamily="66" typeface="Monotype Corsiva"/>
            </a:endParaRPr>
          </a:p>
        </p:txBody>
      </p:sp>
    </p:spTree>
  </p:cSld>
  <p:clrMapOvr>
    <a:masterClrMapping/>
  </p:clrMapOvr>
  <p:transition advTm="4516" spd="slow">
    <p:split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>
                                        <p:cTn dur="2000" id="7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8" nodeType="with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>
                                        <p:cTn dur="2000" id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11" nodeType="with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>
                                        <p:cTn dur="2000" id="13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4" nodeType="with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>
                                        <p:cTn dur="2000" id="16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17" nodeType="with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>
                                        <p:cTn dur="2000" id="19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7"/>
      <p:bldP animBg="1" grpId="0" spid="8"/>
      <p:bldP animBg="1" grpId="0" spid="1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9094a79ce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2428868"/>
            <a:ext cx="1743589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072494" cy="1643074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Классификация театрализованных игр </a:t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 видам театра: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857232"/>
            <a:ext cx="2000232" cy="16446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00232" y="1785926"/>
            <a:ext cx="2500330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Фланелеграф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1785926"/>
            <a:ext cx="2500330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Теневой театр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71802" y="4286256"/>
            <a:ext cx="307183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Пальчиковый театр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2" name="Рисунок 11" descr="00bd19a180a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4714884"/>
            <a:ext cx="1938339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4f66025f55e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0430" y="4857760"/>
            <a:ext cx="2357454" cy="1683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1243520444_igry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0826" y="4714884"/>
            <a:ext cx="1763602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51f996dc5bdd486184fe5a8d5288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9191" y="2357430"/>
            <a:ext cx="1928826" cy="1618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teni-82liv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86578" y="3000372"/>
            <a:ext cx="1876423" cy="1595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dsc02516_0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0034" y="3000372"/>
            <a:ext cx="2095497" cy="1571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7018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9094a79ce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2500306"/>
            <a:ext cx="2386531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072494" cy="1643074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Классификация театрализованных игр </a:t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 видам театра: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857232"/>
            <a:ext cx="2000232" cy="16446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43042" y="1714488"/>
            <a:ext cx="2500330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Театр кукол-марионеток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1785926"/>
            <a:ext cx="2500330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Театр кукол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бибабо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71802" y="4143380"/>
            <a:ext cx="307183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Театр тростевых кукол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5" name="Рисунок 14" descr="51f996dc5bdd486184fe5a8d528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2571744"/>
            <a:ext cx="2144667" cy="1774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repphoto_8537_351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0364" y="4714884"/>
            <a:ext cx="3214710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7169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Роль педагога в организации театрализованной деятельности в ДОУ: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28596" y="1571612"/>
            <a:ext cx="7072362" cy="469359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111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300" b="1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создавать условия для развития творческой активности детей в театрализованной  деятельности (свободно и раскрепощено держаться при выступлении перед взрослыми и сверстниками (в т.ч. предоставление главных ролей застенчивым детям, включение в спектакли детей с речевыми трудностями, обеспечение активного участия каждого ребенка в спектаклях); </a:t>
            </a:r>
            <a:endParaRPr kumimoji="0" lang="ru-RU" sz="2300" b="1" i="0" u="none" strike="noStrike" cap="none" normalizeH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marL="0" marR="0" lvl="0" indent="3111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300" b="1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побуждать к импровизации средствами мимики, пантомимы, выразительных движений и интонаций (при передаче характерных особенностей персонажей, своих эмоциональных состояний, переживаний; </a:t>
            </a:r>
            <a:endParaRPr kumimoji="0" lang="ru-RU" sz="2300" b="1" i="0" u="none" strike="noStrike" cap="none" normalizeH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marL="0" marR="0" lvl="0" indent="3111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300" b="1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выбор сюжетов драматизации, ролей, атрибутов, костюмов, видов театров);</a:t>
            </a:r>
            <a:endParaRPr kumimoji="0" lang="ru-RU" sz="2300" b="1" i="0" u="none" strike="noStrike" cap="none" normalizeH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85044" y="5000637"/>
            <a:ext cx="2258956" cy="1857364"/>
          </a:xfrm>
          <a:prstGeom prst="rect">
            <a:avLst/>
          </a:prstGeom>
        </p:spPr>
      </p:pic>
    </p:spTree>
  </p:cSld>
  <p:clrMapOvr>
    <a:masterClrMapping/>
  </p:clrMapOvr>
  <p:transition spd="slow" advTm="21188"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13521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Роль педагога в организации театрализованной деятельности в ДОУ: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28596" y="1456521"/>
            <a:ext cx="7072362" cy="504753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3111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3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приобщать детей к театральной культуре (знакомить с устройством театра, с видами кукольных театров (бибабо, настольным, теневым, пальчиковым и др.), театральными жанрами и пр.);</a:t>
            </a:r>
            <a:endParaRPr lang="ru-RU" sz="23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marL="0" marR="0" lvl="0" indent="3111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300" b="1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обеспечивать взаимосвязь театрализованной деятельности с другими видами (использование игры-драматизации на занятиях по развитию речи, музыкальных, по художественному труду, при чтении художественной литературы, организации сюжетно-ролевой игры и пр.);</a:t>
            </a:r>
            <a:endParaRPr kumimoji="0" lang="ru-RU" sz="2300" b="1" i="0" u="none" strike="noStrike" cap="none" normalizeH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marL="0" marR="0" lvl="0" indent="3111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300" b="1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создавать условия для совместной театрализованной деятельности детей и взрослых (спектакли с участием детей, родителей, сотрудников);</a:t>
            </a:r>
            <a:endParaRPr kumimoji="0" lang="ru-RU" sz="2300" b="1" i="0" u="none" strike="noStrike" cap="none" normalizeH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marL="0" marR="0" lvl="0" indent="3111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300" b="1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организация выступлений детей старших групп перед малышами и пр.).</a:t>
            </a:r>
            <a:endParaRPr kumimoji="0" lang="ru-RU" sz="2300" b="1" i="0" u="none" strike="noStrike" cap="none" normalizeH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455509" cy="1196752"/>
          </a:xfrm>
          <a:prstGeom prst="rect">
            <a:avLst/>
          </a:prstGeom>
        </p:spPr>
      </p:pic>
    </p:spTree>
  </p:cSld>
  <p:clrMapOvr>
    <a:masterClrMapping/>
  </p:clrMapOvr>
  <p:transition spd="slow" advTm="21047"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Формы организации театрализованной деятельности в ДОУ: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53297" y="1173162"/>
            <a:ext cx="1490506" cy="1225527"/>
          </a:xfrm>
          <a:prstGeom prst="rect">
            <a:avLst/>
          </a:prstGeom>
        </p:spPr>
      </p:pic>
      <p:sp>
        <p:nvSpPr>
          <p:cNvPr id="20500" name="Text Box 20"/>
          <p:cNvSpPr txBox="1">
            <a:spLocks noChangeArrowheads="1"/>
          </p:cNvSpPr>
          <p:nvPr/>
        </p:nvSpPr>
        <p:spPr bwMode="auto">
          <a:xfrm>
            <a:off x="1357290" y="1571612"/>
            <a:ext cx="1352550" cy="105567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Совместная театральная деятельность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взрослых и детей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1" name="Text Box 21"/>
          <p:cNvSpPr txBox="1">
            <a:spLocks noChangeArrowheads="1"/>
          </p:cNvSpPr>
          <p:nvPr/>
        </p:nvSpPr>
        <p:spPr bwMode="auto">
          <a:xfrm>
            <a:off x="5857884" y="1785926"/>
            <a:ext cx="1152525" cy="3238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Музей кукол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3500430" y="1428736"/>
            <a:ext cx="1571636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Театрализованное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занятие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857224" y="3143248"/>
            <a:ext cx="1352550" cy="838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Самостоятельная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театрально-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художественная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деятельность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6143636" y="2428868"/>
            <a:ext cx="1400175" cy="9620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Театрализованная игра на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праздниках,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развлечениях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928662" y="4357694"/>
            <a:ext cx="1276350" cy="800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Посещение детьми театров совместно с родителями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6357950" y="3786190"/>
            <a:ext cx="1409700" cy="800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Театрализованные игры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повседневной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жизни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5929322" y="4929198"/>
            <a:ext cx="1323975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Мини-игры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музыкальных занятиях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2143108" y="5429264"/>
            <a:ext cx="1428750" cy="6191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театрализованные игры-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спектакли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4143372" y="5715016"/>
            <a:ext cx="1600200" cy="5238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Мини-игры на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других занятиях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3643306" y="3214686"/>
            <a:ext cx="1538288" cy="7572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Театр   и театрализованная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деятельность</a:t>
            </a: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9" name="AutoShape 9"/>
          <p:cNvSpPr>
            <a:spLocks noChangeShapeType="1"/>
          </p:cNvSpPr>
          <p:nvPr/>
        </p:nvSpPr>
        <p:spPr bwMode="auto">
          <a:xfrm flipV="1">
            <a:off x="5143504" y="2143115"/>
            <a:ext cx="785818" cy="1066801"/>
          </a:xfrm>
          <a:prstGeom prst="straightConnector1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1100" b="1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8" name="AutoShape 8"/>
          <p:cNvSpPr>
            <a:spLocks noChangeShapeType="1"/>
          </p:cNvSpPr>
          <p:nvPr/>
        </p:nvSpPr>
        <p:spPr bwMode="auto">
          <a:xfrm flipH="1" flipV="1">
            <a:off x="2714612" y="2428868"/>
            <a:ext cx="995366" cy="819152"/>
          </a:xfrm>
          <a:prstGeom prst="straightConnector1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1100" b="1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7" name="AutoShape 7"/>
          <p:cNvSpPr>
            <a:spLocks noChangeShapeType="1"/>
          </p:cNvSpPr>
          <p:nvPr/>
        </p:nvSpPr>
        <p:spPr bwMode="auto">
          <a:xfrm flipH="1" flipV="1">
            <a:off x="2285984" y="3559492"/>
            <a:ext cx="1328742" cy="45719"/>
          </a:xfrm>
          <a:prstGeom prst="straightConnector1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1100" b="1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6" name="AutoShape 6"/>
          <p:cNvSpPr>
            <a:spLocks noChangeShapeType="1"/>
          </p:cNvSpPr>
          <p:nvPr/>
        </p:nvSpPr>
        <p:spPr bwMode="auto">
          <a:xfrm flipV="1">
            <a:off x="5286380" y="3000371"/>
            <a:ext cx="857256" cy="481013"/>
          </a:xfrm>
          <a:prstGeom prst="straightConnector1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1100" b="1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5" name="AutoShape 5"/>
          <p:cNvSpPr>
            <a:spLocks noChangeShapeType="1"/>
          </p:cNvSpPr>
          <p:nvPr/>
        </p:nvSpPr>
        <p:spPr bwMode="auto">
          <a:xfrm>
            <a:off x="5214942" y="3714752"/>
            <a:ext cx="1071570" cy="571504"/>
          </a:xfrm>
          <a:prstGeom prst="straightConnector1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1100" b="1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AutoShape 4"/>
          <p:cNvSpPr>
            <a:spLocks noChangeShapeType="1"/>
          </p:cNvSpPr>
          <p:nvPr/>
        </p:nvSpPr>
        <p:spPr bwMode="auto">
          <a:xfrm flipH="1">
            <a:off x="2357421" y="3786190"/>
            <a:ext cx="1285884" cy="781054"/>
          </a:xfrm>
          <a:prstGeom prst="straightConnector1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1100" b="1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AutoShape 3"/>
          <p:cNvSpPr>
            <a:spLocks noChangeShapeType="1"/>
          </p:cNvSpPr>
          <p:nvPr/>
        </p:nvSpPr>
        <p:spPr bwMode="auto">
          <a:xfrm>
            <a:off x="5143504" y="4000504"/>
            <a:ext cx="757239" cy="1219205"/>
          </a:xfrm>
          <a:prstGeom prst="straightConnector1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1100" b="1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AutoShape 2"/>
          <p:cNvSpPr>
            <a:spLocks noChangeShapeType="1"/>
          </p:cNvSpPr>
          <p:nvPr/>
        </p:nvSpPr>
        <p:spPr bwMode="auto">
          <a:xfrm flipH="1">
            <a:off x="2928926" y="4000504"/>
            <a:ext cx="857256" cy="1228728"/>
          </a:xfrm>
          <a:prstGeom prst="straightConnector1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1100" b="1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AutoShape 1"/>
          <p:cNvSpPr>
            <a:spLocks noChangeShapeType="1"/>
          </p:cNvSpPr>
          <p:nvPr/>
        </p:nvSpPr>
        <p:spPr bwMode="auto">
          <a:xfrm>
            <a:off x="4429124" y="4000504"/>
            <a:ext cx="114299" cy="1557341"/>
          </a:xfrm>
          <a:prstGeom prst="straightConnector1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1100" b="1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3" name="Rectangle 2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12" name="Rectangle 3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0" name="Прямая со стрелкой 29"/>
          <p:cNvCxnSpPr>
            <a:stCxn id="20491" idx="0"/>
          </p:cNvCxnSpPr>
          <p:nvPr/>
        </p:nvCxnSpPr>
        <p:spPr>
          <a:xfrm rot="5400000" flipH="1" flipV="1">
            <a:off x="3920722" y="2706284"/>
            <a:ext cx="1000131" cy="16674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16017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0" grpId="0" animBg="1"/>
      <p:bldP spid="20501" grpId="0" animBg="1"/>
      <p:bldP spid="20499" grpId="0" animBg="1"/>
      <p:bldP spid="20498" grpId="0" animBg="1"/>
      <p:bldP spid="20497" grpId="0" animBg="1"/>
      <p:bldP spid="20496" grpId="0" animBg="1"/>
      <p:bldP spid="20495" grpId="0" animBg="1"/>
      <p:bldP spid="20494" grpId="0" animBg="1"/>
      <p:bldP spid="20493" grpId="0" animBg="1"/>
      <p:bldP spid="20492" grpId="0" animBg="1"/>
      <p:bldP spid="20491" grpId="0" animBg="1"/>
      <p:bldP spid="20489" grpId="0" animBg="1"/>
      <p:bldP spid="20488" grpId="0" animBg="1"/>
      <p:bldP spid="20487" grpId="0" animBg="1"/>
      <p:bldP spid="20486" grpId="0" animBg="1"/>
      <p:bldP spid="20485" grpId="0" animBg="1"/>
      <p:bldP spid="20484" grpId="0" animBg="1"/>
      <p:bldP spid="20483" grpId="0" animBg="1"/>
      <p:bldP spid="20482" grpId="0" animBg="1"/>
      <p:bldP spid="2048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6643734" cy="1143000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Типы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театральных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занятий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:</a:t>
            </a:r>
            <a:b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1294" y="3007007"/>
            <a:ext cx="1403648" cy="1154110"/>
          </a:xfrm>
          <a:prstGeom prst="rect">
            <a:avLst/>
          </a:prstGeom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571868" y="1714488"/>
            <a:ext cx="1643074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Типовые</a:t>
            </a:r>
            <a:r>
              <a:rPr kumimoji="0" lang="ru-RU" sz="3200" b="1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42910" y="2714620"/>
            <a:ext cx="264320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Доминантные</a:t>
            </a:r>
            <a:r>
              <a:rPr kumimoji="0" lang="ru-RU" sz="3200" b="1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643570" y="2714620"/>
            <a:ext cx="2714644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Тематические</a:t>
            </a:r>
            <a:endParaRPr kumimoji="0" lang="ru-RU" sz="3200" b="1" strike="noStrike" cap="none" normalizeH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857224" y="4000504"/>
            <a:ext cx="264320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Комплексные</a:t>
            </a:r>
            <a:endParaRPr kumimoji="0" lang="ru-RU" sz="3200" b="1" strike="noStrike" cap="none" normalizeH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786050" y="5214950"/>
            <a:ext cx="3286148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Интегрированные</a:t>
            </a:r>
            <a:endParaRPr kumimoji="0" lang="ru-RU" sz="3200" b="1" strike="noStrike" cap="none" normalizeH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429256" y="4000504"/>
            <a:ext cx="2714644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Репетиционные</a:t>
            </a:r>
            <a:endParaRPr kumimoji="0" lang="ru-RU" sz="3200" b="1" strike="noStrike" cap="none" normalizeH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8177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6643734" cy="1143000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Принципы организации театральных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занятий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:</a:t>
            </a:r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79512" y="1432709"/>
            <a:ext cx="6500858" cy="37856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Содержательность занятий, разнообразие тематики и методов работы.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Monotype Corsiva" pitchFamily="66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2. Ежедневное включение театрализованных игр во все формы организации педагогического процесса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Monotype Corsiva" pitchFamily="66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3. Максимальная активность детей на всех этапах подготовки и проведения игр.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Monotype Corsiva" pitchFamily="66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4. Сотрудничество детей друг с другом и со взрослыми.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Monotype Corsiva" pitchFamily="66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5. Подготовленность и заинтересованность воспитателей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116632"/>
            <a:ext cx="1547664" cy="1272523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365104"/>
            <a:ext cx="3320905" cy="2223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12629">
    <p:spli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59482"/>
            <a:ext cx="7239748" cy="1164668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Условия для проявления</a:t>
            </a:r>
            <a:r>
              <a:rPr lang="en-US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самостоятельности и </a:t>
            </a:r>
            <a:r>
              <a:rPr lang="en-US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творчества  в театрализованных играх: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67544" y="1394656"/>
            <a:ext cx="6429420" cy="30469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содержание игр должно соответствовать интересам и возможностям детей;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педагогическое сопровождение строить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ся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 учетом постепенного нарастания самостоятельности и творчества ребенка;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театрально-игровая среда должна быть динамично изменяющейся, а в ее создании принимают участие дети.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08520" y="57956"/>
            <a:ext cx="1571604" cy="1292207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277276"/>
            <a:ext cx="3093368" cy="2320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648" y="4277277"/>
            <a:ext cx="3093368" cy="2320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12500">
    <p:spli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6858048" cy="928694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Младший дошкольный возраст: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57158" y="1357298"/>
            <a:ext cx="3500462" cy="37856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Педагог создает условия для индивидуальных режиссерских игр с помощью насыщения предметно-игровой среды мелкими образными игрушками (куколки, матрешки, звери, технические игрушки, конструкторы, мебель и др.).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00496" y="1285860"/>
            <a:ext cx="4572000" cy="37856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Участие педагога в индивидуальных режиссерских играх проявляется в разыгрывании им бытовых и сказочных ситуаций (из потешек, произведений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В.Берестова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,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Е.Благининой и др.), показе пользования ролевой речью, звукоподражанием, втягивании ребенка в игру, подсказывании реплик, объяснении действий.</a:t>
            </a: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50623" y="4643446"/>
            <a:ext cx="2693377" cy="221455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142950"/>
            <a:ext cx="2167188" cy="1625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11866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7872442" cy="1143000"/>
          </a:xfrm>
        </p:spPr>
        <p:txBody>
          <a:bodyPr>
            <a:normAutofit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Театрализованная игра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590" y="1667162"/>
            <a:ext cx="6858048" cy="30469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Это действия в заданной художественным произведением или заранее оговоренной сюжетом реальности, т.е. она может носить репродуктивный характер. Причем роль требует большего, чем в сюжетно-ролевых, подчинения сюжету, почти правилу, отражающему фиксированную автором логику отношений и взаимодействий объектов окружающего мира, но не исключает творчества (И.Г.Вечканова).</a:t>
            </a:r>
            <a:endParaRPr kumimoji="0" lang="ru-RU" sz="3200" b="1" i="0" u="none" strike="noStrike" normalizeH="0" baseline="0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94903" y="0"/>
            <a:ext cx="2064847" cy="169776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133" y="3331087"/>
            <a:ext cx="1850386" cy="276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15719">
    <p:spli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6858048" cy="928694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средней  группе: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57158" y="1357298"/>
            <a:ext cx="3500462" cy="34778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Педагог создает условия для коллективных режиссерских игр. В предметно-игровой среде кроме образных игрушек должен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быть разнообразный бросовый материал (дощечки, катушки, небьющиеся пузырьки и др.), способствующий развитию воображения, способности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действовать с предметами-заместителями.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50623" y="4643446"/>
            <a:ext cx="2693377" cy="2214554"/>
          </a:xfrm>
          <a:prstGeom prst="rect">
            <a:avLst/>
          </a:prstGeom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143372" y="1571612"/>
            <a:ext cx="4500562" cy="286232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едагог занимает позицию помощника: просит ребенка пояснить смысл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действий, побуждает к ролевой речи («Что сказал?», «Куда пошел?), иногда выступая носителем игровых умений, показывая при помощи игрушек и предметов-заместителей фантастические истории, что помогает ребенку включиться в подобную деятельность.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Monotype Corsiva" pitchFamily="66" charset="0"/>
            </a:endParaRPr>
          </a:p>
        </p:txBody>
      </p:sp>
      <p:pic>
        <p:nvPicPr>
          <p:cNvPr id="7" name="Рисунок 6" descr="8ddc8dd43785d9b3b8aeab4ba5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4643446"/>
            <a:ext cx="1767288" cy="1833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13816">
    <p:spli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6858048" cy="928694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Старший  дошкольный возраст: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00034" y="1285860"/>
            <a:ext cx="3500462" cy="40934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Предметно-игровая среда для режиссерских игр конструируется на основе полифункционального игрового материала (карта-макет игрового пространства)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игровой материал помогает ребенку домыслить, вообразить, опираясь на предложенную взрослым предметную ситуацию, выступает в роли «пускового механизма», способствующего разворачиванию воображения и детского творчества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50623" y="4643446"/>
            <a:ext cx="2693377" cy="2214554"/>
          </a:xfrm>
          <a:prstGeom prst="rect">
            <a:avLst/>
          </a:prstGeom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143372" y="1571612"/>
            <a:ext cx="4500562" cy="286232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едагог 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выступает как создатель проблемно-игровых ситуаций, направляющих замыслы режиссерской игры.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Он лишь направляет замыслы детей вопросами: «Что было дальше? Кого они встретили? Что с ними случилось?». Его позицию можно определить как помощник в реализации детьми игровых замыслов.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Monotype Corsiva" pitchFamily="66" charset="0"/>
            </a:endParaRPr>
          </a:p>
        </p:txBody>
      </p:sp>
      <p:pic>
        <p:nvPicPr>
          <p:cNvPr id="8" name="Рисунок 7" descr="teremok-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3174" y="4833563"/>
            <a:ext cx="3714744" cy="2024437"/>
          </a:xfrm>
          <a:prstGeom prst="rect">
            <a:avLst/>
          </a:prstGeom>
        </p:spPr>
      </p:pic>
    </p:spTree>
  </p:cSld>
  <p:clrMapOvr>
    <a:masterClrMapping/>
  </p:clrMapOvr>
  <p:transition spd="slow" advTm="11136">
    <p:spli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6858048" cy="928694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611560" y="1993075"/>
            <a:ext cx="3096344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504D">
                    <a:lumMod val="75000"/>
                  </a:srgbClr>
                </a:solidFill>
                <a:latin typeface="Monotype Corsiva" pitchFamily="66" charset="0"/>
              </a:rPr>
              <a:t>Самостоятельная деятельность детей</a:t>
            </a: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188640"/>
            <a:ext cx="2693377" cy="2214554"/>
          </a:xfrm>
          <a:prstGeom prst="rect">
            <a:avLst/>
          </a:prstGeom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016905" y="219999"/>
            <a:ext cx="4500562" cy="7694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504D">
                    <a:lumMod val="75000"/>
                  </a:srgbClr>
                </a:solidFill>
                <a:latin typeface="Monotype Corsiva" pitchFamily="66" charset="0"/>
              </a:rPr>
              <a:t>Наши будни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56992"/>
            <a:ext cx="403244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855" y="1009287"/>
            <a:ext cx="3716663" cy="278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881" y="3797100"/>
            <a:ext cx="3445638" cy="2584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4981577"/>
      </p:ext>
    </p:extLst>
  </p:cSld>
  <p:clrMapOvr>
    <a:masterClrMapping/>
  </p:clrMapOvr>
  <p:transition spd="slow" advTm="6507">
    <p:spli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6858048" cy="928694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5220" y="4997244"/>
            <a:ext cx="2791269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600" b="1" dirty="0" smtClean="0">
                <a:solidFill>
                  <a:srgbClr val="C0504D">
                    <a:lumMod val="75000"/>
                  </a:srgbClr>
                </a:solidFill>
                <a:latin typeface="Monotype Corsiva" pitchFamily="66" charset="0"/>
              </a:rPr>
              <a:t>Наши зрители</a:t>
            </a: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6785" y="4869160"/>
            <a:ext cx="2197216" cy="1806600"/>
          </a:xfrm>
          <a:prstGeom prst="rect">
            <a:avLst/>
          </a:prstGeom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627784" y="65530"/>
            <a:ext cx="6264696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600" b="1" dirty="0" smtClean="0">
                <a:solidFill>
                  <a:srgbClr val="C0504D">
                    <a:lumMod val="75000"/>
                  </a:srgbClr>
                </a:solidFill>
                <a:latin typeface="Monotype Corsiva" pitchFamily="66" charset="0"/>
              </a:rPr>
              <a:t>Показ сказки «Теремок»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0" y="2323490"/>
            <a:ext cx="3281007" cy="2460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819349"/>
            <a:ext cx="3646025" cy="2734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210" y="3585253"/>
            <a:ext cx="3684336" cy="2763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578745"/>
      </p:ext>
    </p:extLst>
  </p:cSld>
  <p:clrMapOvr>
    <a:masterClrMapping/>
  </p:clrMapOvr>
  <p:transition spd="slow" advTm="6965">
    <p:spli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6858048" cy="928694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288781" y="1575262"/>
            <a:ext cx="3500462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>
                <a:solidFill>
                  <a:srgbClr val="C0504D">
                    <a:lumMod val="75000"/>
                  </a:srgbClr>
                </a:solidFill>
                <a:latin typeface="Monotype Corsiva" pitchFamily="66" charset="0"/>
              </a:rPr>
              <a:t>Сосульки плакали капель</a:t>
            </a: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3158" y="-15200"/>
            <a:ext cx="1488814" cy="1224136"/>
          </a:xfrm>
          <a:prstGeom prst="rect">
            <a:avLst/>
          </a:prstGeom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979713" y="273703"/>
            <a:ext cx="6894858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600" b="1" dirty="0" smtClean="0">
                <a:solidFill>
                  <a:srgbClr val="C0504D">
                    <a:lumMod val="75000"/>
                  </a:srgbClr>
                </a:solidFill>
                <a:latin typeface="Monotype Corsiva" pitchFamily="66" charset="0"/>
              </a:rPr>
              <a:t>Чудеса природы-творчество и музыка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20171"/>
            <a:ext cx="3660511" cy="2448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144512"/>
            <a:ext cx="2593350" cy="38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278" y="3346114"/>
            <a:ext cx="4470921" cy="2990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578745"/>
      </p:ext>
    </p:extLst>
  </p:cSld>
  <p:clrMapOvr>
    <a:masterClrMapping/>
  </p:clrMapOvr>
  <p:transition spd="slow" advTm="7152">
    <p:spli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06" y="0"/>
            <a:ext cx="6858048" cy="620688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Народное  творчество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59557" y="5373216"/>
            <a:ext cx="1805819" cy="1484784"/>
          </a:xfrm>
          <a:prstGeom prst="rect">
            <a:avLst/>
          </a:prstGeom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0" y="977691"/>
            <a:ext cx="3661988" cy="2449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0" y="3458698"/>
            <a:ext cx="3671565" cy="2456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96752"/>
            <a:ext cx="3026237" cy="4523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8757095"/>
      </p:ext>
    </p:extLst>
  </p:cSld>
  <p:clrMapOvr>
    <a:masterClrMapping/>
  </p:clrMapOvr>
  <p:transition spd="slow" advTm="7679">
    <p:spli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06" y="0"/>
            <a:ext cx="6858048" cy="620688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Мастер-класс с родителями «Изготовление игрушки на руку»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38181" y="0"/>
            <a:ext cx="1805819" cy="1484784"/>
          </a:xfrm>
          <a:prstGeom prst="rect">
            <a:avLst/>
          </a:prstGeom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86221"/>
            <a:ext cx="3741440" cy="2502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52136"/>
            <a:ext cx="3048745" cy="4557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58" y="3789040"/>
            <a:ext cx="3874780" cy="2592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13813"/>
      </p:ext>
    </p:extLst>
  </p:cSld>
  <p:clrMapOvr>
    <a:masterClrMapping/>
  </p:clrMapOvr>
  <p:transition spd="slow" advTm="11627">
    <p:spli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2816" y="-236535"/>
            <a:ext cx="7205952" cy="387424"/>
          </a:xfrm>
        </p:spPr>
        <p:txBody>
          <a:bodyPr>
            <a:noAutofit/>
          </a:bodyPr>
          <a:lstStyle/>
          <a:p>
            <a:pPr algn="l"/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Работа с родителями .</a:t>
            </a:r>
            <a:b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Изготовление костюмов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152" y="172387"/>
            <a:ext cx="1050928" cy="864096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812" y="656506"/>
            <a:ext cx="1832734" cy="2737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571" y="1036483"/>
            <a:ext cx="1894377" cy="3031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283" y="1010077"/>
            <a:ext cx="2048225" cy="3057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915" y="3361508"/>
            <a:ext cx="1847326" cy="2587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7137"/>
            <a:ext cx="2457377" cy="3673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745" y="3991255"/>
            <a:ext cx="1658170" cy="2478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987" y="4057650"/>
            <a:ext cx="1695758" cy="2531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068302"/>
            <a:ext cx="1822682" cy="272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385" y="3789040"/>
            <a:ext cx="2073831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8676051"/>
      </p:ext>
    </p:extLst>
  </p:cSld>
  <p:clrMapOvr>
    <a:masterClrMapping/>
  </p:clrMapOvr>
  <p:transition spd="slow" advTm="11627">
    <p:spli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25144"/>
            <a:ext cx="6858048" cy="1052736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СПАСИБО ЗА ВНИМАНИЕ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38181" y="0"/>
            <a:ext cx="1805819" cy="1484784"/>
          </a:xfrm>
          <a:prstGeom prst="rect">
            <a:avLst/>
          </a:prstGeom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6566288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6014297"/>
      </p:ext>
    </p:extLst>
  </p:cSld>
  <p:clrMapOvr>
    <a:masterClrMapping/>
  </p:clrMapOvr>
  <p:transition spd="slow" advTm="8927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4786346" cy="1143000"/>
          </a:xfrm>
        </p:spPr>
        <p:txBody>
          <a:bodyPr>
            <a:normAutofit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Задачи: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-5732" y="1309410"/>
            <a:ext cx="8754196" cy="34163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Приобщение детей дошкольного возраста  к искусству: литературному, драматическому, театральному.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Развитие:  коммуникативных качеств личности (обучение вербальным и невербальным видам общения) развитие  памяти, внимания, мышления, воображения, восприятия,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развитие творческого воображения.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Воспитывать гуманные чувства, (формировать представления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о честности, справедливости, доброте)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формировать чувства сотрудничества и взаимопомощи. Воспитывать культуру речевого общения.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92280" y="-73478"/>
            <a:ext cx="1857356" cy="152716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402758"/>
            <a:ext cx="3178467" cy="2384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15945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Театрализованная игра является: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7620" y="1857363"/>
            <a:ext cx="2000264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Средством социализации дошкольника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7620" y="3815838"/>
            <a:ext cx="2000264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Средством развития речи  дошкольников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00192" y="1672698"/>
            <a:ext cx="2071702" cy="15696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Средством развития эмоциональной сферы ребенка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754" y="3631173"/>
            <a:ext cx="2214578" cy="15696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Средством развития психических процессов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85044" y="4786322"/>
            <a:ext cx="2258956" cy="185736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9" y="1902032"/>
            <a:ext cx="3870431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13373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67090"/>
            <a:ext cx="7872442" cy="1143000"/>
          </a:xfrm>
        </p:spPr>
        <p:txBody>
          <a:bodyPr>
            <a:normAutofit fontScale="90000"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Структурные  компоненты театрализованной игры: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1412196"/>
            <a:ext cx="5184576" cy="31085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роль (определяющий компонент), 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игровые действия, 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игровое употребление предметов, 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реальные отношения.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62786"/>
            <a:ext cx="1641174" cy="134941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12196"/>
            <a:ext cx="2949352" cy="2212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896" y="3789040"/>
            <a:ext cx="3093815" cy="2320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901" y="4221088"/>
            <a:ext cx="3093814" cy="232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8466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6643734" cy="1428752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Классификация  театрализованных игр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:</a:t>
            </a:r>
            <a:r>
              <a:rPr lang="ru-RU" sz="3600" b="1" spc="5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600" b="1" spc="5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285728"/>
            <a:ext cx="2000232" cy="164463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14480" y="2071678"/>
            <a:ext cx="2357454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Игры - драматизации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57752" y="2071678"/>
            <a:ext cx="2357454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Режиссерские Игры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040110"/>
            <a:ext cx="3450573" cy="2587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799" y="3037984"/>
            <a:ext cx="3453408" cy="2590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11688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71480"/>
            <a:ext cx="6643734" cy="1143000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Игры драматизации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:</a:t>
            </a:r>
            <a:b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285728"/>
            <a:ext cx="2000232" cy="1644635"/>
          </a:xfrm>
          <a:prstGeom prst="rect">
            <a:avLst/>
          </a:prstGeom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643042" y="1500174"/>
            <a:ext cx="5786478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Основываются на действиях самого исполнителя,  а так же на его действиях  с куклами. </a:t>
            </a:r>
            <a:endParaRPr kumimoji="0" lang="ru-RU" sz="3200" b="1" strike="noStrike" cap="none" normalizeH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081353"/>
            <a:ext cx="3789445" cy="284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281" y="3100971"/>
            <a:ext cx="4219747" cy="2822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11608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644008" cy="1412776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Виды драматизации:</a:t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28324" y="0"/>
            <a:ext cx="2000232" cy="1644635"/>
          </a:xfrm>
          <a:prstGeom prst="rect">
            <a:avLst/>
          </a:prstGeom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51520" y="692696"/>
            <a:ext cx="6500858" cy="35394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игры-имитации образов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животных, людей, литературных персонажей;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ролевые диалоги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на основе текста;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инсценировки произведений;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постановки спектаклей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 одному или нескольким произведениям;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игры-импровизации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 разыгрыванием сюжета без предварительной подготовки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332989"/>
            <a:ext cx="2254312" cy="300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9361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chemeClr val="accent2">
                <a:alpha val="9000"/>
              </a:schemeClr>
            </a:gs>
            <a:gs pos="92000">
              <a:srgbClr val="C00000">
                <a:alpha val="75000"/>
              </a:srgbClr>
            </a:gs>
            <a:gs pos="97000">
              <a:schemeClr val="accent2">
                <a:lumMod val="75000"/>
                <a:alpha val="67000"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6643734" cy="1143000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Режиссерские игры: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285728"/>
            <a:ext cx="2000232" cy="1644635"/>
          </a:xfrm>
          <a:prstGeom prst="rect">
            <a:avLst/>
          </a:prstGeom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071538" y="1643050"/>
            <a:ext cx="6500858" cy="181588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Ребенок не является действующим лицом, действует за игрушечный персонаж, сам выступает в роли сценариста и режиссера, управляет игрушками или их заместителями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Monotype Corsiva" pitchFamily="66" charset="0"/>
            </a:endParaRPr>
          </a:p>
        </p:txBody>
      </p:sp>
      <p:pic>
        <p:nvPicPr>
          <p:cNvPr id="6146" name="Picture 2" descr="F:\Театральная палитра\фото\настольный\DSCN18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01" y="3458932"/>
            <a:ext cx="3419872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7823"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809</TotalTime>
  <Words>920</Words>
  <Application>Microsoft Office PowerPoint</Application>
  <PresentationFormat>Экран (4:3)</PresentationFormat>
  <Paragraphs>131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Тема Office</vt:lpstr>
      <vt:lpstr>1_Тема Office</vt:lpstr>
      <vt:lpstr>2_Тема Office</vt:lpstr>
      <vt:lpstr>3_Тема Office</vt:lpstr>
      <vt:lpstr>Презентация PowerPoint</vt:lpstr>
      <vt:lpstr>Театрализованная игра</vt:lpstr>
      <vt:lpstr>Задачи:</vt:lpstr>
      <vt:lpstr>Театрализованная игра является:</vt:lpstr>
      <vt:lpstr>Структурные  компоненты театрализованной игры:</vt:lpstr>
      <vt:lpstr> Классификация  театрализованных игр:  </vt:lpstr>
      <vt:lpstr>Игры драматизации: </vt:lpstr>
      <vt:lpstr>Виды драматизации: </vt:lpstr>
      <vt:lpstr>Режиссерские игры:</vt:lpstr>
      <vt:lpstr>Классификация театрализованных игр  по видам театра:</vt:lpstr>
      <vt:lpstr>Классификация театрализованных игр  по видам театра:</vt:lpstr>
      <vt:lpstr>Классификация театрализованных игр  по видам театра:</vt:lpstr>
      <vt:lpstr>Роль педагога в организации театрализованной деятельности в ДОУ:</vt:lpstr>
      <vt:lpstr>Роль педагога в организации театрализованной деятельности в ДОУ:</vt:lpstr>
      <vt:lpstr>Формы организации театрализованной деятельности в ДОУ:</vt:lpstr>
      <vt:lpstr>Типы театральных занятий: </vt:lpstr>
      <vt:lpstr> Принципы организации театральных занятий:  </vt:lpstr>
      <vt:lpstr> Условия для проявления самостоятельности и  творчества  в театрализованных играх: </vt:lpstr>
      <vt:lpstr> Младший дошкольный возраст: </vt:lpstr>
      <vt:lpstr> В средней  группе: </vt:lpstr>
      <vt:lpstr> Старший  дошкольный возраст: </vt:lpstr>
      <vt:lpstr>  </vt:lpstr>
      <vt:lpstr>  </vt:lpstr>
      <vt:lpstr>  </vt:lpstr>
      <vt:lpstr> Народное  творчество</vt:lpstr>
      <vt:lpstr> Мастер-класс с родителями «Изготовление игрушки на руку»</vt:lpstr>
      <vt:lpstr>  Работа с родителями . Изготовление костюмов</vt:lpstr>
      <vt:lpstr> 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Татр в детском садуе</dc:title>
  <dc:creator>Палитра</dc:creator>
  <cp:lastModifiedBy>1</cp:lastModifiedBy>
  <cp:revision>118</cp:revision>
  <dcterms:modified xsi:type="dcterms:W3CDTF">2014-11-09T13:39:27Z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1401646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