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68" r:id="rId3"/>
    <p:sldId id="269" r:id="rId4"/>
    <p:sldId id="289" r:id="rId5"/>
    <p:sldId id="290" r:id="rId6"/>
    <p:sldId id="298" r:id="rId7"/>
    <p:sldId id="284" r:id="rId8"/>
    <p:sldId id="296" r:id="rId9"/>
    <p:sldId id="300" r:id="rId10"/>
    <p:sldId id="299" r:id="rId11"/>
    <p:sldId id="283" r:id="rId12"/>
    <p:sldId id="287" r:id="rId13"/>
    <p:sldId id="274" r:id="rId14"/>
    <p:sldId id="294" r:id="rId15"/>
    <p:sldId id="275" r:id="rId16"/>
    <p:sldId id="293" r:id="rId17"/>
    <p:sldId id="295" r:id="rId18"/>
    <p:sldId id="277" r:id="rId19"/>
    <p:sldId id="278" r:id="rId20"/>
    <p:sldId id="301" r:id="rId21"/>
    <p:sldId id="302" r:id="rId22"/>
    <p:sldId id="280" r:id="rId23"/>
    <p:sldId id="29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00"/>
    <a:srgbClr val="003A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EA5F-6645-4B53-8A2C-542C5C6B40DE}" type="datetimeFigureOut">
              <a:rPr lang="ru-RU" smtClean="0"/>
              <a:t>06.03.2015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0380C-B5FC-45DD-A204-0609C59D0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69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0380C-B5FC-45DD-A204-0609C59D079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24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EF41F-9D32-43B0-9A20-AADD4E3A1558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9285-DCA5-41CC-9D67-517CB7531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B8B36-DD3D-4176-A1F1-EBC3695D890F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BCA0A-F671-4273-ABD0-24FF48519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1DFAC-5500-4AB4-8122-012B742BB305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6138D-68DF-41A3-A5CE-D62F3BE38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A35F4-01CE-4152-AFD3-C4DC078BAB9C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83020-AE35-45D9-A382-412A68E78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F26C0-2BB2-4EB9-8EE5-03AEDC184F5A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2AFCC-6683-4A9B-858E-4D4084DE1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A9BD4-985D-4010-B175-1428927D4B64}" type="datetime1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FFF56-1EAE-42BF-85D3-93B0E66CC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5A159-07A0-4086-A708-C52AE4C70A25}" type="datetime1">
              <a:rPr lang="ru-RU" smtClean="0"/>
              <a:t>06.03.2015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14430-0150-4D93-8F87-29B21FE85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E04A3-D026-4380-BD37-94A2B90B17A0}" type="datetime1">
              <a:rPr lang="ru-RU" smtClean="0"/>
              <a:t>06.03.2015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2FD0-D741-4189-8F0C-368CC5C98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006FF-13E6-4DE7-84D4-3DF4FE23022A}" type="datetime1">
              <a:rPr lang="ru-RU" smtClean="0"/>
              <a:t>06.03.2015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CD4EE-20B2-4A64-BA5F-317D0164A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9F80C-5F73-4E7D-B145-B7F6A4024693}" type="datetime1">
              <a:rPr lang="ru-RU" smtClean="0"/>
              <a:t>06.03.2015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FC66-9E49-4A5F-9565-FFDB68343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266D6-FCDE-4AE3-A77A-8C4952907218}" type="datetime1">
              <a:rPr lang="ru-RU" smtClean="0"/>
              <a:t>06.03.2015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2EBB-56D2-4569-9A96-AA86684D4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BA8E27-E8C3-4078-81ED-5A4DD1609CCA}" type="datetime1">
              <a:rPr lang="ru-RU" smtClean="0"/>
              <a:t>06.03.2015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1CF610-CB71-473F-AA4A-474821BD7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20" r:id="rId9"/>
    <p:sldLayoutId id="2147483718" r:id="rId10"/>
    <p:sldLayoutId id="2147483719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8" Target="http://dikiymir.ru/images/stories/Stat/my_ris/lisa1.jpg" TargetMode="External" Type="http://schemas.openxmlformats.org/officeDocument/2006/relationships/hyperlink"/><Relationship Id="rId3" Target="../media/image22.jpeg" Type="http://schemas.openxmlformats.org/officeDocument/2006/relationships/image"/><Relationship Id="rId7" Target="../media/image26.jpeg" Type="http://schemas.openxmlformats.org/officeDocument/2006/relationships/image"/><Relationship Id="rId12" Target="../media/image29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5.jpeg" Type="http://schemas.openxmlformats.org/officeDocument/2006/relationships/image"/><Relationship Id="rId11" Target="../media/image28.jpeg" Type="http://schemas.openxmlformats.org/officeDocument/2006/relationships/image"/><Relationship Id="rId5" Target="../media/image24.jpeg" Type="http://schemas.openxmlformats.org/officeDocument/2006/relationships/image"/><Relationship Id="rId10" Target="http://s017.radikal.ru/i425/1201/42/70cf2f2cb9f8.jpg" TargetMode="External" Type="http://schemas.openxmlformats.org/officeDocument/2006/relationships/hyperlink"/><Relationship Id="rId4" Target="../media/image23.jpe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naturelight.ru/photo/2011-07-11/4178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cs4157.userapi.com/u94990799/-7/x_be64006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43.radikal.ru/i102/1008/3d/9e988975b39a.jpg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oard.com.ua/a/1042936774/wm/0-straus-chernyij-afrikanskij.jpg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9.pn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http://www.hotelgrinn.ru/images/hotel/idtc/polesie3.png" TargetMode="External" Type="http://schemas.openxmlformats.org/officeDocument/2006/relationships/hyperlink"/><Relationship Id="rId1" Target="../slideLayouts/slideLayout2.xml" Type="http://schemas.openxmlformats.org/officeDocument/2006/relationships/slideLayout"/><Relationship Id="rId4" Target="../media/image15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116013" y="1557338"/>
            <a:ext cx="7116762" cy="1470025"/>
          </a:xfrm>
        </p:spPr>
        <p:txBody>
          <a:bodyPr/>
          <a:lstStyle/>
          <a:p>
            <a:pPr algn="ctr" eaLnBrk="1" hangingPunct="1"/>
            <a:r>
              <a:rPr lang="ru-RU" sz="4400" b="1" smtClean="0">
                <a:solidFill>
                  <a:srgbClr val="006600"/>
                </a:solidFill>
                <a:latin typeface="Arial" charset="0"/>
                <a:cs typeface="Trebuchet MS" pitchFamily="34" charset="0"/>
              </a:rPr>
              <a:t>ПУТЕШЕСТВУЕМ </a:t>
            </a:r>
            <a:br>
              <a:rPr lang="ru-RU" sz="4400" b="1" smtClean="0">
                <a:solidFill>
                  <a:srgbClr val="006600"/>
                </a:solidFill>
                <a:latin typeface="Arial" charset="0"/>
                <a:cs typeface="Trebuchet MS" pitchFamily="34" charset="0"/>
              </a:rPr>
            </a:br>
            <a:r>
              <a:rPr lang="ru-RU" sz="4400" b="1" smtClean="0">
                <a:solidFill>
                  <a:srgbClr val="006600"/>
                </a:solidFill>
                <a:latin typeface="Arial" charset="0"/>
                <a:cs typeface="Trebuchet MS" pitchFamily="34" charset="0"/>
              </a:rPr>
              <a:t>В ОРЛОВСКОЕ ПОЛЕСЬЕ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375" y="4005263"/>
            <a:ext cx="5184775" cy="2138362"/>
          </a:xfrm>
        </p:spPr>
        <p:txBody>
          <a:bodyPr/>
          <a:lstStyle/>
          <a:p>
            <a:pPr algn="ctr" eaLnBrk="1" hangingPunct="1"/>
            <a:r>
              <a:rPr lang="ru-RU" sz="4400" b="1" i="1" smtClean="0">
                <a:solidFill>
                  <a:srgbClr val="004800"/>
                </a:solidFill>
                <a:latin typeface="Garamond" pitchFamily="18" charset="0"/>
              </a:rPr>
              <a:t>вместе с тетушкой Совой!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29527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A9285-DCA5-41CC-9D67-517CB753166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4294967295"/>
          </p:nvPr>
        </p:nvSpPr>
        <p:spPr>
          <a:xfrm>
            <a:off x="250825" y="3716338"/>
            <a:ext cx="5184775" cy="2801937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3A00"/>
                </a:solidFill>
              </a:rPr>
              <a:t>Рассмотрите эти фотографии. Это необычные растения. </a:t>
            </a:r>
          </a:p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3A00"/>
                </a:solidFill>
              </a:rPr>
              <a:t>На верхней фотографии изображен водяной орех. Как вы думаете, где он растет?</a:t>
            </a:r>
          </a:p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3A00"/>
                </a:solidFill>
              </a:rPr>
              <a:t>На нижней фотографии изображена росянка. У неё на лепестках капельки липкого сока, и разные маленькие насекомые прилипают к росянке. Это хищное растение.</a:t>
            </a:r>
          </a:p>
        </p:txBody>
      </p:sp>
      <p:pic>
        <p:nvPicPr>
          <p:cNvPr id="22530" name="Picture 6" descr="http://flower.onego.ru/voda/ena_13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66688"/>
            <a:ext cx="4308475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8" descr="http://img-fotki.yandex.ru/get/4706/131004810.0/0_634f1_630235fd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565400"/>
            <a:ext cx="31623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88913"/>
            <a:ext cx="34544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41935" y="166688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03575" y="2060575"/>
            <a:ext cx="5075238" cy="2465388"/>
          </a:xfrm>
        </p:spPr>
        <p:txBody>
          <a:bodyPr/>
          <a:lstStyle/>
          <a:p>
            <a:pPr eaLnBrk="1" hangingPunct="1"/>
            <a: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  <a:t>Когда гуляешь по тропинкам Орловского полесья, можно встретить много разных животных. </a:t>
            </a:r>
            <a:b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  <a:t>Рассмотрите фотографии: каких животных вы узнали? Они домашние или дикие?</a:t>
            </a:r>
            <a:r>
              <a:rPr lang="ru-RU" sz="2400" i="1" dirty="0" smtClean="0">
                <a:solidFill>
                  <a:schemeClr val="tx1"/>
                </a:solidFill>
                <a:cs typeface="Trebuchet MS" pitchFamily="34" charset="0"/>
              </a:rPr>
              <a:t> </a:t>
            </a:r>
            <a: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  <a:t>Кто из них тебе больше нравится? Почему? </a:t>
            </a:r>
            <a:b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400" i="1" dirty="0" smtClean="0">
                <a:solidFill>
                  <a:srgbClr val="004800"/>
                </a:solidFill>
                <a:cs typeface="Trebuchet MS" pitchFamily="34" charset="0"/>
              </a:rPr>
              <a:t>Как можно назвать одним словом синицу, лебедя, петуха, индюка? Какие из них домашние?</a:t>
            </a:r>
          </a:p>
        </p:txBody>
      </p:sp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700213"/>
            <a:ext cx="25114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188640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5219700" y="5084763"/>
            <a:ext cx="3524250" cy="923925"/>
          </a:xfrm>
        </p:spPr>
        <p:txBody>
          <a:bodyPr/>
          <a:lstStyle/>
          <a:p>
            <a:endParaRPr lang="ru-RU" smtClean="0">
              <a:cs typeface="Trebuchet MS" pitchFamily="34" charset="0"/>
            </a:endParaRPr>
          </a:p>
        </p:txBody>
      </p:sp>
      <p:pic>
        <p:nvPicPr>
          <p:cNvPr id="24578" name="Picture 4" descr="Image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4581525"/>
            <a:ext cx="2592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349500"/>
            <a:ext cx="25923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25860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9163" y="260350"/>
            <a:ext cx="2894012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349500"/>
            <a:ext cx="25193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349500"/>
            <a:ext cx="25923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9" descr="lisa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581525"/>
            <a:ext cx="2592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1" descr="70cf2f2cb9f8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26654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508500"/>
            <a:ext cx="25923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35988" y="77787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009650" y="333375"/>
            <a:ext cx="7124700" cy="1266825"/>
          </a:xfrm>
        </p:spPr>
        <p:txBody>
          <a:bodyPr/>
          <a:lstStyle/>
          <a:p>
            <a:pPr eaLnBrk="1" hangingPunct="1"/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Это зубр, самое известное животное из Орловского полесья. Зубр очень редкое животное, в обычных лесах он не водится. Кого он вам  напоминает? </a:t>
            </a:r>
          </a:p>
        </p:txBody>
      </p:sp>
      <p:pic>
        <p:nvPicPr>
          <p:cNvPr id="25602" name="Picture 5" descr="Image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700213"/>
            <a:ext cx="6335713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050" y="4149725"/>
            <a:ext cx="25209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26064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5013325"/>
            <a:ext cx="8424862" cy="1584325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Посмотрите на это очень красивое животное! Может быть, вы знаете, кто это? Да, это олень. Что у него на голове? Зачем нужны рога оленю? А вы знаете, что рога бывают только у взрослых оленей-пап, а у детенышей и оленей-мам рогов не бывает</a:t>
            </a:r>
          </a:p>
        </p:txBody>
      </p:sp>
      <p:pic>
        <p:nvPicPr>
          <p:cNvPr id="26626" name="Picture 3" descr="4178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25" y="328613"/>
            <a:ext cx="5786438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27955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327025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5"/>
          <p:cNvSpPr>
            <a:spLocks noGrp="1" noChangeAspect="1" noChangeArrowheads="1"/>
          </p:cNvSpPr>
          <p:nvPr>
            <p:ph type="body" sz="half" idx="4294967295"/>
          </p:nvPr>
        </p:nvSpPr>
        <p:spPr>
          <a:xfrm>
            <a:off x="250825" y="260350"/>
            <a:ext cx="2952750" cy="2447925"/>
          </a:xfrm>
        </p:spPr>
        <p:txBody>
          <a:bodyPr/>
          <a:lstStyle/>
          <a:p>
            <a:pPr marL="1588" indent="-1588">
              <a:buFont typeface="Wingdings 2" pitchFamily="18" charset="2"/>
              <a:buNone/>
            </a:pP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pic>
        <p:nvPicPr>
          <p:cNvPr id="27650" name="Picture 7" descr="x_be64006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5572125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8"/>
          <p:cNvSpPr>
            <a:spLocks noChangeArrowheads="1"/>
          </p:cNvSpPr>
          <p:nvPr/>
        </p:nvSpPr>
        <p:spPr bwMode="auto">
          <a:xfrm>
            <a:off x="2916238" y="5013325"/>
            <a:ext cx="3022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rgbClr val="004800"/>
                </a:solidFill>
              </a:rPr>
              <a:t>Выхухоль в реке ныряет, </a:t>
            </a:r>
            <a:br>
              <a:rPr lang="ru-RU" i="1" dirty="0">
                <a:solidFill>
                  <a:srgbClr val="004800"/>
                </a:solidFill>
              </a:rPr>
            </a:br>
            <a:r>
              <a:rPr lang="ru-RU" i="1" dirty="0">
                <a:solidFill>
                  <a:srgbClr val="004800"/>
                </a:solidFill>
              </a:rPr>
              <a:t>Всё улиток собирает, </a:t>
            </a:r>
            <a:br>
              <a:rPr lang="ru-RU" i="1" dirty="0">
                <a:solidFill>
                  <a:srgbClr val="004800"/>
                </a:solidFill>
              </a:rPr>
            </a:br>
            <a:r>
              <a:rPr lang="ru-RU" i="1" dirty="0">
                <a:solidFill>
                  <a:srgbClr val="004800"/>
                </a:solidFill>
              </a:rPr>
              <a:t>Всюду длинный нос суёт, </a:t>
            </a:r>
            <a:br>
              <a:rPr lang="ru-RU" i="1" dirty="0">
                <a:solidFill>
                  <a:srgbClr val="004800"/>
                </a:solidFill>
              </a:rPr>
            </a:br>
            <a:r>
              <a:rPr lang="ru-RU" i="1" dirty="0">
                <a:solidFill>
                  <a:srgbClr val="004800"/>
                </a:solidFill>
              </a:rPr>
              <a:t>Важно и легко плывёт. </a:t>
            </a:r>
            <a:br>
              <a:rPr lang="ru-RU" i="1" dirty="0">
                <a:solidFill>
                  <a:srgbClr val="004800"/>
                </a:solidFill>
              </a:rPr>
            </a:br>
            <a:endParaRPr lang="ru-RU" i="1" dirty="0">
              <a:solidFill>
                <a:srgbClr val="004800"/>
              </a:solidFill>
            </a:endParaRPr>
          </a:p>
        </p:txBody>
      </p:sp>
      <p:sp>
        <p:nvSpPr>
          <p:cNvPr id="27652" name="Rectangle 9"/>
          <p:cNvSpPr>
            <a:spLocks noGrp="1"/>
          </p:cNvSpPr>
          <p:nvPr>
            <p:ph type="body" sz="half" idx="4294967295"/>
          </p:nvPr>
        </p:nvSpPr>
        <p:spPr>
          <a:xfrm>
            <a:off x="6156325" y="549275"/>
            <a:ext cx="2693988" cy="441325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4800"/>
                </a:solidFill>
              </a:rPr>
              <a:t>Этот странный зверек называется выхухоль. Повторите его название – ВЫХУХОЛЬ. Рассмотрите её внимательно. </a:t>
            </a:r>
          </a:p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4800"/>
                </a:solidFill>
              </a:rPr>
              <a:t>На какое животное она похожа? </a:t>
            </a:r>
          </a:p>
          <a:p>
            <a:pPr marL="0" indent="0">
              <a:buFont typeface="Wingdings 2" pitchFamily="18" charset="2"/>
              <a:buNone/>
            </a:pPr>
            <a:r>
              <a:rPr lang="ru-RU" i="1" dirty="0" smtClean="0">
                <a:solidFill>
                  <a:srgbClr val="004800"/>
                </a:solidFill>
              </a:rPr>
              <a:t>На что похож нос выхухоли? У какого животного есть хобот?</a:t>
            </a:r>
            <a:r>
              <a:rPr lang="ru-RU" dirty="0" smtClean="0"/>
              <a:t>  </a:t>
            </a:r>
          </a:p>
        </p:txBody>
      </p:sp>
      <p:pic>
        <p:nvPicPr>
          <p:cNvPr id="27653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87007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260350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Жук-олень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692150"/>
            <a:ext cx="7954963" cy="1357313"/>
          </a:xfrm>
        </p:spPr>
        <p:txBody>
          <a:bodyPr/>
          <a:lstStyle/>
          <a:p>
            <a:pPr eaLnBrk="1" hangingPunct="1"/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В Орловском полесье обитает жук олень. Как вы думаете, почему его так называют? Да, у него на голове наросты, похожие на рога. Как можно назвать жука? У каких еще животных есть рога?</a:t>
            </a:r>
          </a:p>
        </p:txBody>
      </p:sp>
      <p:pic>
        <p:nvPicPr>
          <p:cNvPr id="28675" name="Picture 9" descr="9e988975b39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349500"/>
            <a:ext cx="6264275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8225" y="4149725"/>
            <a:ext cx="30257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8424" y="219269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260350"/>
            <a:ext cx="1936750" cy="2087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698" name="Rectangle 5"/>
          <p:cNvSpPr>
            <a:spLocks noGrp="1"/>
          </p:cNvSpPr>
          <p:nvPr>
            <p:ph type="title"/>
          </p:nvPr>
        </p:nvSpPr>
        <p:spPr>
          <a:xfrm>
            <a:off x="611188" y="981075"/>
            <a:ext cx="6265862" cy="923925"/>
          </a:xfrm>
        </p:spPr>
        <p:txBody>
          <a:bodyPr/>
          <a:lstStyle/>
          <a:p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Расскажите, каких птиц вы знаете? </a:t>
            </a:r>
            <a:b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Что умеют делать птицы?</a:t>
            </a:r>
            <a:b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Как вы думаете, бывают птицы, которые не умеют летать? Отгадайте загадки об этих птицах. Они живут в Орловском полесье.</a:t>
            </a:r>
          </a:p>
        </p:txBody>
      </p:sp>
      <p:sp>
        <p:nvSpPr>
          <p:cNvPr id="29699" name="Rectangle 9"/>
          <p:cNvSpPr>
            <a:spLocks noGrp="1"/>
          </p:cNvSpPr>
          <p:nvPr>
            <p:ph type="body" sz="half" idx="1"/>
          </p:nvPr>
        </p:nvSpPr>
        <p:spPr>
          <a:xfrm>
            <a:off x="611188" y="2805113"/>
            <a:ext cx="3486150" cy="4052887"/>
          </a:xfrm>
        </p:spPr>
        <p:txBody>
          <a:bodyPr/>
          <a:lstStyle/>
          <a:p>
            <a:pPr marL="0" indent="14288">
              <a:buFont typeface="Wingdings 2" pitchFamily="18" charset="2"/>
              <a:buNone/>
            </a:pPr>
            <a:endParaRPr lang="ru-RU" sz="2000" i="1" smtClean="0">
              <a:solidFill>
                <a:srgbClr val="004800"/>
              </a:solidFill>
            </a:endParaRPr>
          </a:p>
          <a:p>
            <a:pPr marL="0" indent="142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И спесив он, и хвастлив,</a:t>
            </a:r>
          </a:p>
          <a:p>
            <a:pPr marL="0" indent="142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Потому что хвост красив.</a:t>
            </a:r>
          </a:p>
          <a:p>
            <a:pPr marL="0" indent="142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Им любуется он сам </a:t>
            </a:r>
          </a:p>
          <a:p>
            <a:pPr marL="0" indent="142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И показывает нам.</a:t>
            </a:r>
          </a:p>
          <a:p>
            <a:pPr marL="0" indent="14288" algn="r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(павлин)</a:t>
            </a:r>
          </a:p>
          <a:p>
            <a:pPr marL="0" indent="14288">
              <a:buFont typeface="Wingdings 2" pitchFamily="18" charset="2"/>
              <a:buNone/>
            </a:pPr>
            <a:endParaRPr lang="ru-RU" sz="2400" i="1" smtClean="0">
              <a:solidFill>
                <a:srgbClr val="004800"/>
              </a:solidFill>
            </a:endParaRPr>
          </a:p>
        </p:txBody>
      </p:sp>
      <p:sp>
        <p:nvSpPr>
          <p:cNvPr id="29700" name="Rectangle 6"/>
          <p:cNvSpPr>
            <a:spLocks noGrp="1"/>
          </p:cNvSpPr>
          <p:nvPr>
            <p:ph type="body" sz="half" idx="2"/>
          </p:nvPr>
        </p:nvSpPr>
        <p:spPr>
          <a:xfrm>
            <a:off x="4932363" y="2636838"/>
            <a:ext cx="3486150" cy="40528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004800"/>
                </a:solidFill>
              </a:rPr>
              <a:t>И петь не поет, </a:t>
            </a:r>
          </a:p>
          <a:p>
            <a:pPr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004800"/>
                </a:solidFill>
              </a:rPr>
              <a:t>И летать не летает,</a:t>
            </a:r>
          </a:p>
          <a:p>
            <a:pPr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004800"/>
                </a:solidFill>
              </a:rPr>
              <a:t>За что же тогда </a:t>
            </a:r>
          </a:p>
          <a:p>
            <a:pPr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004800"/>
                </a:solidFill>
              </a:rPr>
              <a:t>Его птицей считают?</a:t>
            </a:r>
          </a:p>
          <a:p>
            <a:pPr algn="r">
              <a:buFont typeface="Wingdings 2" pitchFamily="18" charset="2"/>
              <a:buNone/>
            </a:pPr>
            <a:r>
              <a:rPr lang="ru-RU" sz="2000" i="1" dirty="0" smtClean="0">
                <a:solidFill>
                  <a:srgbClr val="004800"/>
                </a:solidFill>
              </a:rPr>
              <a:t>(страус)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260350"/>
            <a:ext cx="608012" cy="365125"/>
          </a:xfrm>
        </p:spPr>
        <p:txBody>
          <a:bodyPr/>
          <a:lstStyle/>
          <a:p>
            <a:pPr>
              <a:defRPr/>
            </a:pPr>
            <a:fld id="{CC1FFF56-1EAE-42BF-85D3-93B0E66CC3E7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059113" y="5157788"/>
            <a:ext cx="4641850" cy="923925"/>
          </a:xfrm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Рассмотрите павлина. Какой он? На что похож хвост павлина? Какой он?</a:t>
            </a:r>
          </a:p>
        </p:txBody>
      </p:sp>
      <p:pic>
        <p:nvPicPr>
          <p:cNvPr id="30722" name="Picture 4" descr="Орловское полесье 0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15888"/>
            <a:ext cx="3354388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4292600"/>
            <a:ext cx="15335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 descr="http://content.foto.mail.ru/mail/morskayaptichka/760/i-8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5138737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1423" y="11588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938213" y="660400"/>
            <a:ext cx="5002212" cy="923925"/>
          </a:xfrm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Страус – это самая большая птица в мире.</a:t>
            </a:r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 </a:t>
            </a:r>
            <a:b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</a:br>
            <a:endParaRPr lang="ru-RU" sz="2000" i="1" smtClean="0">
              <a:solidFill>
                <a:srgbClr val="004800"/>
              </a:solidFill>
              <a:cs typeface="Trebuchet MS" pitchFamily="34" charset="0"/>
            </a:endParaRPr>
          </a:p>
        </p:txBody>
      </p:sp>
      <p:sp>
        <p:nvSpPr>
          <p:cNvPr id="31746" name="Rectangle 5"/>
          <p:cNvSpPr>
            <a:spLocks noGrp="1"/>
          </p:cNvSpPr>
          <p:nvPr>
            <p:ph type="body" idx="4294967295"/>
          </p:nvPr>
        </p:nvSpPr>
        <p:spPr>
          <a:xfrm>
            <a:off x="179388" y="2349500"/>
            <a:ext cx="2670175" cy="4052888"/>
          </a:xfrm>
        </p:spPr>
        <p:txBody>
          <a:bodyPr/>
          <a:lstStyle/>
          <a:p>
            <a:pPr marL="1588" indent="-15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Как вы думаете, почему страус не летает? </a:t>
            </a:r>
            <a:br>
              <a:rPr lang="ru-RU" sz="2000" i="1" smtClean="0">
                <a:solidFill>
                  <a:srgbClr val="004800"/>
                </a:solidFill>
              </a:rPr>
            </a:br>
            <a:r>
              <a:rPr lang="ru-RU" sz="2000" i="1" smtClean="0">
                <a:solidFill>
                  <a:srgbClr val="004800"/>
                </a:solidFill>
              </a:rPr>
              <a:t>Какие у него лапы? </a:t>
            </a:r>
            <a:br>
              <a:rPr lang="ru-RU" sz="2000" i="1" smtClean="0">
                <a:solidFill>
                  <a:srgbClr val="004800"/>
                </a:solidFill>
              </a:rPr>
            </a:br>
            <a:r>
              <a:rPr lang="ru-RU" sz="2000" i="1" smtClean="0">
                <a:solidFill>
                  <a:srgbClr val="004800"/>
                </a:solidFill>
              </a:rPr>
              <a:t>Благодаря длинным лапам страус может</a:t>
            </a:r>
            <a:r>
              <a:rPr lang="ru-RU" sz="2000" smtClean="0"/>
              <a:t> </a:t>
            </a:r>
            <a:r>
              <a:rPr lang="ru-RU" sz="2000" i="1" smtClean="0">
                <a:solidFill>
                  <a:srgbClr val="004800"/>
                </a:solidFill>
              </a:rPr>
              <a:t>убежать от противника.</a:t>
            </a:r>
          </a:p>
          <a:p>
            <a:pPr marL="1588" indent="-1588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Какая шея у страуса?</a:t>
            </a:r>
          </a:p>
        </p:txBody>
      </p:sp>
      <p:pic>
        <p:nvPicPr>
          <p:cNvPr id="3174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0"/>
            <a:ext cx="39385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0-straus-chernyij-afrikanskij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9563" y="2636838"/>
            <a:ext cx="6180137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26064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563938" y="2708275"/>
            <a:ext cx="4824412" cy="923925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Здравствуйте, здравствуйте, дорогие дети!  Давайте познакомимся. Меня зовут тетушка Сова. Как зовут вас? 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Как вы думаете, где я живу? 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Да, лес – мой дом. 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А у вас есть дом? Как вы о нем заботитесь? 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Я тоже очень люблю свой дом, и мне очень нравится, когда люди заботятся о лесе. Вы знаете, как они это делают?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Чтобы сберечь природу, люди создают заповедники, парки, где все растения и животные находятся под присмотром у человека.</a:t>
            </a:r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0" y="908050"/>
            <a:ext cx="3024188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188640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3"/>
          <p:cNvSpPr>
            <a:spLocks noGrp="1"/>
          </p:cNvSpPr>
          <p:nvPr>
            <p:ph idx="1"/>
          </p:nvPr>
        </p:nvSpPr>
        <p:spPr>
          <a:xfrm>
            <a:off x="1276350" y="5373688"/>
            <a:ext cx="5272088" cy="1404937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i="1" smtClean="0">
                <a:solidFill>
                  <a:srgbClr val="004800"/>
                </a:solidFill>
              </a:rPr>
              <a:t>Люди заботятся о животных в Орловском полесье. Они строят для них домики. Большие дома называются вольеры.</a:t>
            </a:r>
            <a:endParaRPr lang="ru-RU" smtClean="0"/>
          </a:p>
        </p:txBody>
      </p:sp>
      <p:pic>
        <p:nvPicPr>
          <p:cNvPr id="32770" name="Picture 8" descr="Pictur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88913"/>
            <a:ext cx="5114925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250" y="4149725"/>
            <a:ext cx="28257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Pictur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188913"/>
            <a:ext cx="3413125" cy="5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1423" y="188913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900113" y="5084763"/>
            <a:ext cx="7200900" cy="1747837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Строят для животных кормушки, как вот для этих пятнистых оленей.</a:t>
            </a:r>
          </a:p>
        </p:txBody>
      </p:sp>
      <p:pic>
        <p:nvPicPr>
          <p:cNvPr id="33794" name="Picture 10" descr="http://content.foto.mail.ru/mail/morskayaptichka/760/i-8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60350"/>
            <a:ext cx="6192837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16416" y="260350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Grp="1"/>
          </p:cNvSpPr>
          <p:nvPr>
            <p:ph type="body" sz="half" idx="4294967295"/>
          </p:nvPr>
        </p:nvSpPr>
        <p:spPr>
          <a:xfrm>
            <a:off x="323850" y="188913"/>
            <a:ext cx="3486150" cy="316865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Итак, мои дорогие друзья, наша экскурсия заканчивается. Что вам понравилось больше всего? О чем вы расскажете маме и папе дома? </a:t>
            </a:r>
          </a:p>
        </p:txBody>
      </p:sp>
      <p:sp>
        <p:nvSpPr>
          <p:cNvPr id="3481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787900" y="2133600"/>
            <a:ext cx="3486150" cy="4052888"/>
          </a:xfrm>
        </p:spPr>
        <p:txBody>
          <a:bodyPr/>
          <a:lstStyle/>
          <a:p>
            <a:r>
              <a:rPr lang="ru-RU" sz="2000" i="1" smtClean="0">
                <a:solidFill>
                  <a:srgbClr val="004800"/>
                </a:solidFill>
              </a:rPr>
              <a:t>Какой зверь самый известный в Орловском полесье?</a:t>
            </a:r>
          </a:p>
          <a:p>
            <a:r>
              <a:rPr lang="ru-RU" sz="2000" i="1" smtClean="0">
                <a:solidFill>
                  <a:srgbClr val="004800"/>
                </a:solidFill>
              </a:rPr>
              <a:t>У какого зверя есть нос, похожий на хоботок?</a:t>
            </a:r>
          </a:p>
          <a:p>
            <a:r>
              <a:rPr lang="ru-RU" sz="2000" i="1" smtClean="0">
                <a:solidFill>
                  <a:srgbClr val="004800"/>
                </a:solidFill>
              </a:rPr>
              <a:t>Какие птицы, не умеющие летать, живут в парке?</a:t>
            </a:r>
          </a:p>
          <a:p>
            <a:r>
              <a:rPr lang="ru-RU" sz="2000" i="1" smtClean="0">
                <a:solidFill>
                  <a:srgbClr val="004800"/>
                </a:solidFill>
              </a:rPr>
              <a:t>Как люди заботятся о животных в парке?</a:t>
            </a:r>
          </a:p>
        </p:txBody>
      </p:sp>
      <p:pic>
        <p:nvPicPr>
          <p:cNvPr id="34819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11563"/>
            <a:ext cx="4032250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332656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/>
          </p:cNvSpPr>
          <p:nvPr>
            <p:ph type="body" idx="1"/>
          </p:nvPr>
        </p:nvSpPr>
        <p:spPr>
          <a:xfrm>
            <a:off x="250825" y="549275"/>
            <a:ext cx="4968875" cy="5310188"/>
          </a:xfrm>
        </p:spPr>
        <p:txBody>
          <a:bodyPr/>
          <a:lstStyle/>
          <a:p>
            <a:pPr marL="1588" indent="-1588" algn="ctr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2800" i="1" smtClean="0">
                <a:solidFill>
                  <a:srgbClr val="004800"/>
                </a:solidFill>
              </a:rPr>
              <a:t>На следующей  экскурсии </a:t>
            </a:r>
          </a:p>
          <a:p>
            <a:pPr marL="1588" indent="-1588" algn="ctr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2800" i="1" smtClean="0">
                <a:solidFill>
                  <a:srgbClr val="004800"/>
                </a:solidFill>
              </a:rPr>
              <a:t>я расскажу вам о разных животных Орловского полесья.</a:t>
            </a:r>
          </a:p>
          <a:p>
            <a:pPr marL="1588" indent="-1588" algn="ctr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endParaRPr lang="ru-RU" sz="2800" i="1" smtClean="0">
              <a:solidFill>
                <a:srgbClr val="004800"/>
              </a:solidFill>
            </a:endParaRPr>
          </a:p>
          <a:p>
            <a:pPr marL="1588" indent="-1588" algn="ctr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2800" i="1" smtClean="0">
                <a:solidFill>
                  <a:srgbClr val="004800"/>
                </a:solidFill>
              </a:rPr>
              <a:t>До новых встреч, </a:t>
            </a:r>
          </a:p>
          <a:p>
            <a:pPr marL="1588" indent="-1588" algn="ctr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2800" i="1" smtClean="0">
                <a:solidFill>
                  <a:srgbClr val="004800"/>
                </a:solidFill>
              </a:rPr>
              <a:t>мои дорогие друзья!</a:t>
            </a:r>
          </a:p>
        </p:txBody>
      </p:sp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565400"/>
            <a:ext cx="4013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64526" y="332656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365625"/>
            <a:ext cx="2016125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7"/>
          <p:cNvSpPr>
            <a:spLocks noGrp="1"/>
          </p:cNvSpPr>
          <p:nvPr>
            <p:ph type="body" idx="4294967295"/>
          </p:nvPr>
        </p:nvSpPr>
        <p:spPr>
          <a:xfrm>
            <a:off x="4140200" y="404813"/>
            <a:ext cx="4679950" cy="4052887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Я</a:t>
            </a:r>
            <a:r>
              <a:rPr lang="ru-RU" smtClean="0">
                <a:solidFill>
                  <a:srgbClr val="004800"/>
                </a:solidFill>
              </a:rPr>
              <a:t> </a:t>
            </a:r>
            <a:r>
              <a:rPr lang="ru-RU" sz="2000" i="1" smtClean="0">
                <a:solidFill>
                  <a:srgbClr val="004800"/>
                </a:solidFill>
              </a:rPr>
              <a:t>приглашаю вас на экскурсию в национальный парк - Орловское полесье. У входа в парк Орловское полесье стоит статуя девушки, которая как бы приглашает всех людей зайти  в парк и полюбоваться его красотой, а из-за спины у неё выглядывает доверчивый оленёнок, который надеется, что гости парка никого не обидят. </a:t>
            </a:r>
          </a:p>
          <a:p>
            <a:pPr marL="0" indent="0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>
                <a:solidFill>
                  <a:srgbClr val="004800"/>
                </a:solidFill>
              </a:rPr>
              <a:t>А вы знаете как нужно вести себя в лесу? Расскажите.</a:t>
            </a:r>
          </a:p>
        </p:txBody>
      </p:sp>
      <p:pic>
        <p:nvPicPr>
          <p:cNvPr id="15363" name="Picture 8" descr="orpoles00024_previ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052513"/>
            <a:ext cx="3552825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71682" y="116632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95738" y="692150"/>
            <a:ext cx="4752975" cy="923925"/>
          </a:xfrm>
        </p:spPr>
        <p:txBody>
          <a:bodyPr/>
          <a:lstStyle/>
          <a:p>
            <a:pPr eaLnBrk="1" hangingPunct="1"/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Я</a:t>
            </a:r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 </a:t>
            </a:r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знаю, что некоторые детки уже путешествовали в Орловское полесье. Я надеюсь, что они будут мне помощниками в нашем путешествии.</a:t>
            </a:r>
            <a:b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smtClean="0">
                <a:solidFill>
                  <a:srgbClr val="004800"/>
                </a:solidFill>
                <a:cs typeface="Trebuchet MS" pitchFamily="34" charset="0"/>
              </a:rPr>
              <a:t>Рассмотрите эти фотографии.</a:t>
            </a:r>
          </a:p>
        </p:txBody>
      </p:sp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3419475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IMG_665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420938"/>
            <a:ext cx="566737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66944" y="77787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4508500"/>
            <a:ext cx="3887788" cy="1439863"/>
          </a:xfrm>
        </p:spPr>
        <p:txBody>
          <a:bodyPr/>
          <a:lstStyle/>
          <a:p>
            <a:pPr eaLnBrk="1" hangingPunct="1"/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Вы узнали своих друзей? Попросите их рассказать, </a:t>
            </a:r>
            <a:b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000" i="1" dirty="0" smtClean="0">
                <a:solidFill>
                  <a:srgbClr val="004800"/>
                </a:solidFill>
                <a:cs typeface="Trebuchet MS" pitchFamily="34" charset="0"/>
              </a:rPr>
              <a:t>с кем они ездили в парк, каких зверей и какие растения они видели, что   делали в парке, что им больше всего понравилось.</a:t>
            </a:r>
          </a:p>
        </p:txBody>
      </p:sp>
      <p:pic>
        <p:nvPicPr>
          <p:cNvPr id="1741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141663"/>
            <a:ext cx="459898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DSC09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48260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88913"/>
            <a:ext cx="34544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47076" y="224032"/>
            <a:ext cx="608012" cy="365125"/>
          </a:xfrm>
        </p:spPr>
        <p:txBody>
          <a:bodyPr/>
          <a:lstStyle/>
          <a:p>
            <a:pPr>
              <a:defRPr/>
            </a:pPr>
            <a:fld id="{336CD4EE-20B2-4A64-BA5F-317D0164A67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427538" y="1628775"/>
            <a:ext cx="4211637" cy="923925"/>
          </a:xfrm>
        </p:spPr>
        <p:txBody>
          <a:bodyPr/>
          <a:lstStyle/>
          <a:p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Вы помните сказку о том, как богатырь Илья Муромец победил Соловья-Разбойника? Так вот, все это происходило на территории  Орловского полесья.</a:t>
            </a:r>
          </a:p>
        </p:txBody>
      </p:sp>
      <p:pic>
        <p:nvPicPr>
          <p:cNvPr id="18434" name="Picture 2" descr="http://nashiskazki.my1.ru/kartinki-byliny/Image2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836613"/>
            <a:ext cx="360045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E:\тетушка сова\98816_04_w464_h260_f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076700"/>
            <a:ext cx="3325812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85969" y="26064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sz="half" idx="1"/>
          </p:nvPr>
        </p:nvSpPr>
        <p:spPr>
          <a:xfrm>
            <a:off x="4572000" y="-242888"/>
            <a:ext cx="4392613" cy="4052888"/>
          </a:xfrm>
        </p:spPr>
        <p:txBody>
          <a:bodyPr/>
          <a:lstStyle/>
          <a:p>
            <a:pPr marL="90488" indent="20638">
              <a:buFont typeface="Wingdings 2" pitchFamily="18" charset="2"/>
              <a:buNone/>
            </a:pPr>
            <a:r>
              <a:rPr lang="ru-RU" i="1" dirty="0" smtClean="0">
                <a:solidFill>
                  <a:srgbClr val="004800"/>
                </a:solidFill>
              </a:rPr>
              <a:t>Орловское полесье – очень красивое место. Там есть сосновые боры, березовые рощи, тихие озера, лесные ручейки. Природа Орловского полесья привлекательна в любое время года. Какое время года изображено на этих фотографиях? Расскажите, что вы видите, что вам нравится.</a:t>
            </a:r>
          </a:p>
        </p:txBody>
      </p:sp>
      <p:sp>
        <p:nvSpPr>
          <p:cNvPr id="19458" name="Rectangle 11"/>
          <p:cNvSpPr>
            <a:spLocks noGrp="1"/>
          </p:cNvSpPr>
          <p:nvPr>
            <p:ph type="body" sz="half" idx="4294967295"/>
          </p:nvPr>
        </p:nvSpPr>
        <p:spPr>
          <a:xfrm>
            <a:off x="323850" y="3429000"/>
            <a:ext cx="4032250" cy="3189288"/>
          </a:xfrm>
        </p:spPr>
        <p:txBody>
          <a:bodyPr/>
          <a:lstStyle/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Послушайте стихотворение:</a:t>
            </a: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endParaRPr lang="ru-RU" sz="800" i="1" dirty="0" smtClean="0">
              <a:solidFill>
                <a:srgbClr val="004800"/>
              </a:solidFill>
            </a:endParaRP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Край родной, Орловское полесье,</a:t>
            </a: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Ты же наша гордость и краса!</a:t>
            </a: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Высоко взметнулись в поднебесье</a:t>
            </a: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Стройные могучие леса.</a:t>
            </a: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endParaRPr lang="ru-RU" sz="800" i="1" dirty="0" smtClean="0">
              <a:solidFill>
                <a:srgbClr val="004800"/>
              </a:solidFill>
            </a:endParaRPr>
          </a:p>
          <a:p>
            <a:pPr marL="0" indent="0">
              <a:spcAft>
                <a:spcPts val="10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4800"/>
                </a:solidFill>
              </a:rPr>
              <a:t>Как говорится в стихотворении о лесах, какие они?</a:t>
            </a:r>
          </a:p>
          <a:p>
            <a:pPr marL="0" indent="0">
              <a:buFont typeface="Wingdings 2" pitchFamily="18" charset="2"/>
              <a:buNone/>
            </a:pPr>
            <a:endParaRPr lang="ru-RU" sz="1600" dirty="0" smtClean="0">
              <a:solidFill>
                <a:srgbClr val="004800"/>
              </a:solidFill>
            </a:endParaRPr>
          </a:p>
        </p:txBody>
      </p:sp>
      <p:pic>
        <p:nvPicPr>
          <p:cNvPr id="19459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213100"/>
            <a:ext cx="4602163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4230687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350251" y="26064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Здесь протекает много маленьких рек. Как их можно назвать по-другому? </a:t>
            </a:r>
            <a:b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</a:br>
            <a:r>
              <a:rPr lang="ru-RU" sz="2400" i="1" smtClean="0">
                <a:solidFill>
                  <a:srgbClr val="004800"/>
                </a:solidFill>
                <a:cs typeface="Trebuchet MS" pitchFamily="34" charset="0"/>
              </a:rPr>
              <a:t>Самая крупная река называется Вытебеть. Повторите за мной –ВЫТЕБЕТЬ.</a:t>
            </a:r>
          </a:p>
        </p:txBody>
      </p:sp>
      <p:pic>
        <p:nvPicPr>
          <p:cNvPr id="20482" name="Picture 4" descr="polesie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420938"/>
            <a:ext cx="50768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" y="4292600"/>
            <a:ext cx="31035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03946" y="260648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042988" y="620713"/>
            <a:ext cx="7124700" cy="923925"/>
          </a:xfrm>
        </p:spPr>
        <p:txBody>
          <a:bodyPr/>
          <a:lstStyle/>
          <a:p>
            <a:r>
              <a:rPr lang="ru-RU" sz="2000" i="1" smtClean="0">
                <a:solidFill>
                  <a:srgbClr val="003A00"/>
                </a:solidFill>
                <a:cs typeface="Trebuchet MS" pitchFamily="34" charset="0"/>
              </a:rPr>
              <a:t>В национальном парке люди посадили редкие растения, собрали редких животных, чтобы люди помнили о них, заботились и любовались.</a:t>
            </a:r>
            <a:br>
              <a:rPr lang="ru-RU" sz="2000" i="1" smtClean="0">
                <a:solidFill>
                  <a:srgbClr val="003A00"/>
                </a:solidFill>
                <a:cs typeface="Trebuchet MS" pitchFamily="34" charset="0"/>
              </a:rPr>
            </a:br>
            <a:endParaRPr lang="ru-RU" sz="2000" smtClean="0">
              <a:solidFill>
                <a:srgbClr val="003A00"/>
              </a:solidFill>
              <a:cs typeface="Trebuchet MS" pitchFamily="34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250825" y="5084763"/>
            <a:ext cx="8642350" cy="1279525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3A00"/>
                </a:solidFill>
              </a:rPr>
              <a:t>Посмотрите на эти цветы. Они вам нравятся? 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3A00"/>
                </a:solidFill>
              </a:rPr>
              <a:t>На левой фотографии - рябчик шахматный. Какого он цвета? Как вы думаете, почему его назвали «шахматным»? Да, на лепестках рисунок в клеточку, похож на шахматную доску. На цветке есть роса. На что похожи капельки росы?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</a:pPr>
            <a:r>
              <a:rPr lang="ru-RU" sz="1600" i="1" dirty="0" smtClean="0">
                <a:solidFill>
                  <a:srgbClr val="003A00"/>
                </a:solidFill>
              </a:rPr>
              <a:t>На правой фотографии - букашник. Какого он цвета?</a:t>
            </a:r>
            <a:r>
              <a:rPr lang="ru-RU" sz="2000" i="1" dirty="0" smtClean="0">
                <a:solidFill>
                  <a:srgbClr val="003A00"/>
                </a:solidFill>
              </a:rPr>
              <a:t> </a:t>
            </a:r>
            <a:r>
              <a:rPr lang="ru-RU" sz="1600" i="1" dirty="0" smtClean="0">
                <a:solidFill>
                  <a:srgbClr val="003A00"/>
                </a:solidFill>
              </a:rPr>
              <a:t>На что похожи его цветки?</a:t>
            </a:r>
          </a:p>
        </p:txBody>
      </p:sp>
      <p:pic>
        <p:nvPicPr>
          <p:cNvPr id="21508" name="Picture 4" descr="&amp;Icy;&amp;zcy;&amp;ocy;&amp;bcy;&amp;rcy;&amp;acy;&amp;zhcy;&amp;iecy;&amp;ncy;&amp;icy;&amp;iecy; &amp;rcy;&amp;acy;&amp;scy;&amp;tcy;&amp;iecy;&amp;ncy;&amp;icy;&amp;yacy; Jasione montana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804988"/>
            <a:ext cx="401637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4457700" cy="296386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44408" y="188640"/>
            <a:ext cx="608012" cy="365125"/>
          </a:xfrm>
        </p:spPr>
        <p:txBody>
          <a:bodyPr/>
          <a:lstStyle/>
          <a:p>
            <a:pPr>
              <a:defRPr/>
            </a:pPr>
            <a:fld id="{95D83020-AE35-45D9-A382-412A68E788B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</TotalTime>
  <Words>776</Words>
  <Application>Microsoft Office PowerPoint</Application>
  <PresentationFormat>Экран (4:3)</PresentationFormat>
  <Paragraphs>86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Spring</vt:lpstr>
      <vt:lpstr>ПУТЕШЕСТВУЕМ  В ОРЛОВСКОЕ ПОЛЕСЬЕ</vt:lpstr>
      <vt:lpstr>Здравствуйте, здравствуйте, дорогие дети!  Давайте познакомимся. Меня зовут тетушка Сова. Как зовут вас?  Как вы думаете, где я живу?  Да, лес – мой дом.  А у вас есть дом? Как вы о нем заботитесь?  Я тоже очень люблю свой дом, и мне очень нравится, когда люди заботятся о лесе. Вы знаете, как они это делают? Чтобы сберечь природу, люди создают заповедники, парки, где все растения и животные находятся под присмотром у человека.</vt:lpstr>
      <vt:lpstr>Презентация PowerPoint</vt:lpstr>
      <vt:lpstr>Я знаю, что некоторые детки уже путешествовали в Орловское полесье. Я надеюсь, что они будут мне помощниками в нашем путешествии. Рассмотрите эти фотографии.</vt:lpstr>
      <vt:lpstr>Вы узнали своих друзей? Попросите их рассказать,  с кем они ездили в парк, каких зверей и какие растения они видели, что   делали в парке, что им больше всего понравилось.</vt:lpstr>
      <vt:lpstr>Вы помните сказку о том, как богатырь Илья Муромец победил Соловья-Разбойника? Так вот, все это происходило на территории  Орловского полесья.</vt:lpstr>
      <vt:lpstr>Презентация PowerPoint</vt:lpstr>
      <vt:lpstr>Здесь протекает много маленьких рек. Как их можно назвать по-другому?  Самая крупная река называется Вытебеть. Повторите за мной –ВЫТЕБЕТЬ.</vt:lpstr>
      <vt:lpstr>В национальном парке люди посадили редкие растения, собрали редких животных, чтобы люди помнили о них, заботились и любовались. </vt:lpstr>
      <vt:lpstr>Презентация PowerPoint</vt:lpstr>
      <vt:lpstr>Когда гуляешь по тропинкам Орловского полесья, можно встретить много разных животных.  Рассмотрите фотографии: каких животных вы узнали? Они домашние или дикие? Кто из них тебе больше нравится? Почему?  Как можно назвать одним словом синицу, лебедя, петуха, индюка? Какие из них домашние?</vt:lpstr>
      <vt:lpstr>Презентация PowerPoint</vt:lpstr>
      <vt:lpstr>Это зубр, самое известное животное из Орловского полесья. Зубр очень редкое животное, в обычных лесах он не водится. Кого он вам  напоминает? </vt:lpstr>
      <vt:lpstr>Посмотрите на это очень красивое животное! Может быть, вы знаете, кто это? Да, это олень. Что у него на голове? Зачем нужны рога оленю? А вы знаете, что рога бывают только у взрослых оленей-пап, а у детенышей и оленей-мам рогов не бывает</vt:lpstr>
      <vt:lpstr>Презентация PowerPoint</vt:lpstr>
      <vt:lpstr>В Орловском полесье обитает жук олень. Как вы думаете, почему его так называют? Да, у него на голове наросты, похожие на рога. Как можно назвать жука? У каких еще животных есть рога?</vt:lpstr>
      <vt:lpstr>Расскажите, каких птиц вы знаете?  Что умеют делать птицы? Как вы думаете, бывают птицы, которые не умеют летать? Отгадайте загадки об этих птицах. Они живут в Орловском полесье.</vt:lpstr>
      <vt:lpstr>Рассмотрите павлина. Какой он? На что похож хвост павлина? Какой он?</vt:lpstr>
      <vt:lpstr>Страус – это самая большая птица в мире.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30</cp:revision>
  <dcterms:created xsi:type="dcterms:W3CDTF">2013-02-27T04:27:50Z</dcterms:created>
  <dcterms:modified xsi:type="dcterms:W3CDTF">2015-03-06T17:04:10Z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2782657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