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3" r:id="rId17"/>
    <p:sldId id="274" r:id="rId18"/>
    <p:sldId id="275" r:id="rId19"/>
    <p:sldId id="276" r:id="rId20"/>
    <p:sldId id="277" r:id="rId21"/>
    <p:sldId id="279" r:id="rId22"/>
    <p:sldId id="278" r:id="rId23"/>
  </p:sldIdLst>
  <p:sldSz cx="12192000" cy="6858000"/>
  <p:notesSz cx="6858000" cy="9144000"/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6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0601-B251-4179-B3D3-B7D697A2A2B2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8E0F1-F2EA-4AD0-8D42-17EA9400F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419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0601-B251-4179-B3D3-B7D697A2A2B2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8E0F1-F2EA-4AD0-8D42-17EA9400F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506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0601-B251-4179-B3D3-B7D697A2A2B2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8E0F1-F2EA-4AD0-8D42-17EA9400F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274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0601-B251-4179-B3D3-B7D697A2A2B2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8E0F1-F2EA-4AD0-8D42-17EA9400F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846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0601-B251-4179-B3D3-B7D697A2A2B2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8E0F1-F2EA-4AD0-8D42-17EA9400F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779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0601-B251-4179-B3D3-B7D697A2A2B2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8E0F1-F2EA-4AD0-8D42-17EA9400F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249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0601-B251-4179-B3D3-B7D697A2A2B2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8E0F1-F2EA-4AD0-8D42-17EA9400F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808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0601-B251-4179-B3D3-B7D697A2A2B2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8E0F1-F2EA-4AD0-8D42-17EA9400F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573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0601-B251-4179-B3D3-B7D697A2A2B2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8E0F1-F2EA-4AD0-8D42-17EA9400F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861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0601-B251-4179-B3D3-B7D697A2A2B2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8E0F1-F2EA-4AD0-8D42-17EA9400F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323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30601-B251-4179-B3D3-B7D697A2A2B2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8E0F1-F2EA-4AD0-8D42-17EA9400F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472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30601-B251-4179-B3D3-B7D697A2A2B2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8E0F1-F2EA-4AD0-8D42-17EA9400F8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495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15.png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15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microsoft.com/office/2007/relationships/media" Target="../media/media2.m4a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audio" Target="../media/media4.m4a"/><Relationship Id="rId5" Type="http://schemas.microsoft.com/office/2007/relationships/media" Target="../media/media4.m4a"/><Relationship Id="rId10" Type="http://schemas.openxmlformats.org/officeDocument/2006/relationships/image" Target="../media/image10.png"/><Relationship Id="rId4" Type="http://schemas.openxmlformats.org/officeDocument/2006/relationships/audio" Target="../media/media2.m4a"/><Relationship Id="rId9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66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5.gif"/><Relationship Id="rId1" Type="http://schemas.microsoft.com/office/2007/relationships/media" Target="../media/media5.gif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2.m4a"/><Relationship Id="rId7" Type="http://schemas.openxmlformats.org/officeDocument/2006/relationships/image" Target="../media/image8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m4a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12" Type="http://schemas.openxmlformats.org/officeDocument/2006/relationships/image" Target="../media/image19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openxmlformats.org/officeDocument/2006/relationships/image" Target="../media/image12.jpg"/><Relationship Id="rId10" Type="http://schemas.microsoft.com/office/2007/relationships/hdphoto" Target="../media/hdphoto1.wdp"/><Relationship Id="rId4" Type="http://schemas.openxmlformats.org/officeDocument/2006/relationships/image" Target="../media/image13.png"/><Relationship Id="rId9" Type="http://schemas.openxmlformats.org/officeDocument/2006/relationships/image" Target="../media/image17.png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Интегрированное занятие</a:t>
            </a:r>
            <a:br>
              <a:rPr lang="ru-RU" dirty="0" smtClean="0"/>
            </a:br>
            <a:r>
              <a:rPr lang="ru-RU" dirty="0" smtClean="0"/>
              <a:t>по математике и развитию речи.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Курс: подготовка к школе, по учебникам Т.Р. Кисловой «По дороге к Азбуке» и Р.Н. </a:t>
            </a:r>
            <a:r>
              <a:rPr lang="ru-RU" dirty="0" err="1" smtClean="0"/>
              <a:t>Бунеева</a:t>
            </a:r>
            <a:r>
              <a:rPr lang="ru-RU" dirty="0" smtClean="0"/>
              <a:t> «Моя математика».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555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497" y="0"/>
            <a:ext cx="5000452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1508760"/>
            <a:ext cx="2724150" cy="2857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20796">
            <a:off x="6182638" y="1337310"/>
            <a:ext cx="2207011" cy="1658411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2297430" y="3120390"/>
            <a:ext cx="822960" cy="77724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0390" y="4366260"/>
            <a:ext cx="829128" cy="7803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8302" y="4366260"/>
            <a:ext cx="829128" cy="780356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>
            <a:stCxn id="5" idx="2"/>
            <a:endCxn id="8" idx="0"/>
          </p:cNvCxnSpPr>
          <p:nvPr/>
        </p:nvCxnSpPr>
        <p:spPr>
          <a:xfrm flipH="1">
            <a:off x="1882866" y="3897630"/>
            <a:ext cx="826044" cy="46863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5" idx="2"/>
            <a:endCxn id="7" idx="0"/>
          </p:cNvCxnSpPr>
          <p:nvPr/>
        </p:nvCxnSpPr>
        <p:spPr>
          <a:xfrm>
            <a:off x="2708910" y="3897630"/>
            <a:ext cx="826044" cy="46863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2258113" y="3024485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15004" y="4261425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954156" y="-165742"/>
            <a:ext cx="40117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</a:t>
            </a:r>
            <a:endParaRPr lang="ru-RU" sz="4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351605" y="-13145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rgbClr val="7030A0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6</a:t>
            </a:r>
            <a:endParaRPr lang="ru-RU" sz="5400" b="1" cap="none" spc="0" dirty="0">
              <a:ln w="12700" cmpd="sng">
                <a:solidFill>
                  <a:srgbClr val="7030A0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556" y="0"/>
            <a:ext cx="1859473" cy="130945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190" y="0"/>
            <a:ext cx="1630635" cy="241028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39" y="316112"/>
            <a:ext cx="1613299" cy="152495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338" y="1052305"/>
            <a:ext cx="2511087" cy="155373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437" y="550446"/>
            <a:ext cx="1885950" cy="261937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167" y="-113567"/>
            <a:ext cx="12668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26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624" y="0"/>
            <a:ext cx="5000452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2924" y="-309421"/>
            <a:ext cx="926672" cy="11217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290" y="2937510"/>
            <a:ext cx="1752600" cy="24536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6485">
            <a:off x="5747371" y="2411405"/>
            <a:ext cx="1878293" cy="1411403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2308860" y="3117106"/>
            <a:ext cx="788670" cy="757664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7530" y="4302980"/>
            <a:ext cx="798645" cy="77425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0215" y="4302980"/>
            <a:ext cx="798645" cy="774259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>
            <a:stCxn id="7" idx="2"/>
            <a:endCxn id="9" idx="0"/>
          </p:cNvCxnSpPr>
          <p:nvPr/>
        </p:nvCxnSpPr>
        <p:spPr>
          <a:xfrm flipH="1">
            <a:off x="1909538" y="3874770"/>
            <a:ext cx="793657" cy="42821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7" idx="2"/>
            <a:endCxn id="8" idx="0"/>
          </p:cNvCxnSpPr>
          <p:nvPr/>
        </p:nvCxnSpPr>
        <p:spPr>
          <a:xfrm>
            <a:off x="2703195" y="3874770"/>
            <a:ext cx="793658" cy="42821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2259804" y="3064905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10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90494" y="4189515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9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491578" y="441305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1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843" y="541719"/>
            <a:ext cx="3319301" cy="2461922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9441000" y="-13385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6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0810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4237" y="-594"/>
            <a:ext cx="4999153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0054" y="-320851"/>
            <a:ext cx="926672" cy="11217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32350" y="670539"/>
            <a:ext cx="317019" cy="4877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4254" y="3529478"/>
            <a:ext cx="1755800" cy="24508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1358" y="2839898"/>
            <a:ext cx="2121592" cy="1749704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1737360" y="3771900"/>
            <a:ext cx="822960" cy="81153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60320" y="4918673"/>
            <a:ext cx="835224" cy="8230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2136" y="4918674"/>
            <a:ext cx="835224" cy="823031"/>
          </a:xfrm>
          <a:prstGeom prst="rect">
            <a:avLst/>
          </a:prstGeom>
        </p:spPr>
      </p:pic>
      <p:cxnSp>
        <p:nvCxnSpPr>
          <p:cNvPr id="12" name="Прямая соединительная линия 11"/>
          <p:cNvCxnSpPr>
            <a:stCxn id="8" idx="2"/>
            <a:endCxn id="10" idx="0"/>
          </p:cNvCxnSpPr>
          <p:nvPr/>
        </p:nvCxnSpPr>
        <p:spPr>
          <a:xfrm flipH="1">
            <a:off x="1319748" y="4583430"/>
            <a:ext cx="829092" cy="33524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8" idx="2"/>
            <a:endCxn id="9" idx="0"/>
          </p:cNvCxnSpPr>
          <p:nvPr/>
        </p:nvCxnSpPr>
        <p:spPr>
          <a:xfrm>
            <a:off x="2148840" y="4583430"/>
            <a:ext cx="829092" cy="335243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673539" y="371600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  <a:endParaRPr lang="ru-RU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06677" y="486277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085938" y="1458575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8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389" y="64945"/>
            <a:ext cx="2468644" cy="147192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238" y="125710"/>
            <a:ext cx="2438405" cy="113081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716" y="5111734"/>
            <a:ext cx="1255990" cy="134874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42401" y="2757543"/>
            <a:ext cx="1252554" cy="106467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711" y="2367951"/>
            <a:ext cx="1947676" cy="146304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48" y="3163367"/>
            <a:ext cx="1428750" cy="142875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4633" flipH="1">
            <a:off x="-185833" y="5815313"/>
            <a:ext cx="2302762" cy="139091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9032" y="-244328"/>
            <a:ext cx="2242335" cy="2242335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9383813" y="-122421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6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54258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34 2.22222E-6 L 0.73971 0.1833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62" y="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764" y="0"/>
            <a:ext cx="5000452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8100" y="3289448"/>
            <a:ext cx="1755800" cy="24508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0636" y="2414596"/>
            <a:ext cx="2121592" cy="17497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1937" y="3613370"/>
            <a:ext cx="798645" cy="7742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4906" y="4769188"/>
            <a:ext cx="798645" cy="7742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3292" y="4769189"/>
            <a:ext cx="798645" cy="774259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>
            <a:stCxn id="5" idx="2"/>
            <a:endCxn id="7" idx="0"/>
          </p:cNvCxnSpPr>
          <p:nvPr/>
        </p:nvCxnSpPr>
        <p:spPr>
          <a:xfrm flipH="1">
            <a:off x="1662615" y="4387629"/>
            <a:ext cx="798645" cy="38156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5" idx="2"/>
            <a:endCxn id="6" idx="0"/>
          </p:cNvCxnSpPr>
          <p:nvPr/>
        </p:nvCxnSpPr>
        <p:spPr>
          <a:xfrm>
            <a:off x="2461260" y="4387629"/>
            <a:ext cx="802969" cy="381559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973801" y="3533264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10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367119" y="469465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5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4354" y="-332281"/>
            <a:ext cx="926672" cy="11217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48607" y="91420"/>
            <a:ext cx="341406" cy="45724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75154" y="670539"/>
            <a:ext cx="317019" cy="48772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31865" y="1713717"/>
            <a:ext cx="335309" cy="481626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10197939" y="282778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u="sng" cap="none" spc="0" dirty="0" smtClean="0">
                <a:ln w="0"/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</a:t>
            </a:r>
            <a:endParaRPr lang="ru-RU" sz="5400" b="1" i="1" u="sng" cap="none" spc="0" dirty="0">
              <a:ln w="0"/>
              <a:solidFill>
                <a:srgbClr val="92D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2" y="180975"/>
            <a:ext cx="47625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32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6951" y="509885"/>
            <a:ext cx="818095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Все пассажиры на местах, 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можем отправляться!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03641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641" y="3145155"/>
            <a:ext cx="5780759" cy="37128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526" y="2582988"/>
            <a:ext cx="6096528" cy="4435224"/>
          </a:xfrm>
          <a:prstGeom prst="rect">
            <a:avLst/>
          </a:prstGeom>
        </p:spPr>
      </p:pic>
      <p:pic>
        <p:nvPicPr>
          <p:cNvPr id="8" name="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0" y="6236970"/>
            <a:ext cx="609600" cy="609600"/>
          </a:xfrm>
          <a:prstGeom prst="rect">
            <a:avLst/>
          </a:prstGeom>
        </p:spPr>
      </p:pic>
      <p:pic>
        <p:nvPicPr>
          <p:cNvPr id="9" name="Zvuk-parovoza-Bez-nazvaniya(muzofon.com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0" y="6248400"/>
            <a:ext cx="609600" cy="609600"/>
          </a:xfrm>
          <a:prstGeom prst="rect">
            <a:avLst/>
          </a:prstGeom>
        </p:spPr>
      </p:pic>
      <p:pic>
        <p:nvPicPr>
          <p:cNvPr id="10" name="Gudok_parovoza_-_zvuki_(iPlayer.fm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07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0 L -0.83177 -0.00162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89" y="-9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1992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440" y="377190"/>
            <a:ext cx="9696450" cy="606028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684042" y="466182"/>
            <a:ext cx="59552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Где мы оказались?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64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830" y="913447"/>
            <a:ext cx="7840980" cy="520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1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32" y="-699135"/>
            <a:ext cx="6657975" cy="44386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922" y="1723072"/>
            <a:ext cx="4136708" cy="486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3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7940" y="178415"/>
            <a:ext cx="11501867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Микки Маус и </a:t>
            </a:r>
            <a:r>
              <a:rPr lang="ru-RU" sz="54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Плуто</a:t>
            </a:r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выступали с мячом и шаром.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Микки Маус выступал не с мячиком. </a:t>
            </a:r>
            <a:endParaRPr lang="ru-RU" sz="5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 какими предметами</a:t>
            </a:r>
          </a:p>
          <a:p>
            <a:r>
              <a:rPr lang="ru-RU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Выступали персонажи?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869" y="2826599"/>
            <a:ext cx="3696542" cy="36965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260" y="1154430"/>
            <a:ext cx="4900980" cy="56235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9495">
            <a:off x="5147088" y="1363397"/>
            <a:ext cx="2640330" cy="26403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8751" y="944593"/>
            <a:ext cx="2766496" cy="27572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7880" y="1844012"/>
            <a:ext cx="5369184" cy="4679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82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29" y="3066448"/>
            <a:ext cx="2483201" cy="36772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346" y="308967"/>
            <a:ext cx="6549033" cy="654903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-118765"/>
            <a:ext cx="9305881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Питер Пен ел яблоко большое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и сладкое, а капитан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Крюк – большое и</a:t>
            </a:r>
          </a:p>
          <a:p>
            <a:pPr algn="ctr"/>
            <a:r>
              <a:rPr lang="ru-RU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к</a:t>
            </a:r>
            <a:r>
              <a:rPr lang="ru-RU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ислое.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38755" y="3092619"/>
            <a:ext cx="616566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Что в яблоках одинаковое,</a:t>
            </a:r>
          </a:p>
          <a:p>
            <a:pPr algn="ctr"/>
            <a:r>
              <a:rPr lang="ru-RU" sz="4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а</a:t>
            </a:r>
            <a:r>
              <a:rPr lang="ru-RU" sz="4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что разное?</a:t>
            </a:r>
            <a:endParaRPr lang="ru-RU" sz="40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417" y="3392271"/>
            <a:ext cx="3441359" cy="33514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755" y="3323726"/>
            <a:ext cx="3369946" cy="359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49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9564" y="0"/>
            <a:ext cx="730995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Отгадайте, какая буква 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здесь зашифрована?</a:t>
            </a:r>
            <a:endParaRPr lang="ru-RU" sz="5400" b="1" cap="none" spc="0" dirty="0">
              <a:ln w="12700">
                <a:solidFill>
                  <a:srgbClr val="00B050"/>
                </a:solidFill>
                <a:prstDash val="solid"/>
              </a:ln>
              <a:solidFill>
                <a:srgbClr val="92D05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24143">
            <a:off x="2645064" y="2566643"/>
            <a:ext cx="6096528" cy="25300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470" y="1445877"/>
            <a:ext cx="5307260" cy="5307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54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354830" y="4961264"/>
            <a:ext cx="1577340" cy="134874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2063" y="4961264"/>
            <a:ext cx="1591194" cy="13595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68" y="653097"/>
            <a:ext cx="1573532" cy="14424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26" y="2523742"/>
            <a:ext cx="1266447" cy="13075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383" y="1369308"/>
            <a:ext cx="1362338" cy="14523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078" y="3177539"/>
            <a:ext cx="1488948" cy="16287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037" y="77985"/>
            <a:ext cx="4420173" cy="430466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916985" y="-132638"/>
            <a:ext cx="63988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Сравни число яблок.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0204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Сравни число мышек.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7857" y="494826"/>
            <a:ext cx="5157787" cy="8239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21980536_3872684_86991yq66sb3ewu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2988" y="2505075"/>
            <a:ext cx="4751387" cy="368458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997575" y="459583"/>
            <a:ext cx="5183188" cy="8239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20590" y="1681163"/>
            <a:ext cx="902970" cy="82391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760" y="2218712"/>
            <a:ext cx="3802221" cy="4257313"/>
          </a:xfrm>
        </p:spPr>
      </p:pic>
      <p:sp>
        <p:nvSpPr>
          <p:cNvPr id="14" name="Скругленный прямоугольник 13"/>
          <p:cNvSpPr/>
          <p:nvPr/>
        </p:nvSpPr>
        <p:spPr>
          <a:xfrm>
            <a:off x="6468745" y="1681163"/>
            <a:ext cx="925830" cy="814387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965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3818" y="1066817"/>
            <a:ext cx="59043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Спасибо за работу!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22" y="1841687"/>
            <a:ext cx="42862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2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721" y="1690688"/>
            <a:ext cx="6858000" cy="50196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212" y="1364230"/>
            <a:ext cx="3408548" cy="4351338"/>
          </a:xfrm>
        </p:spPr>
      </p:pic>
      <p:sp>
        <p:nvSpPr>
          <p:cNvPr id="4" name="Прямоугольник 3"/>
          <p:cNvSpPr/>
          <p:nvPr/>
        </p:nvSpPr>
        <p:spPr>
          <a:xfrm>
            <a:off x="1413815" y="2791166"/>
            <a:ext cx="216662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щ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енок</a:t>
            </a:r>
          </a:p>
          <a:p>
            <a:pPr algn="ctr"/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щегол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585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8347" y="157023"/>
            <a:ext cx="3183885" cy="2308324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err="1" smtClean="0">
                <a:ln w="0"/>
                <a:solidFill>
                  <a:schemeClr val="accent6">
                    <a:lumMod val="75000"/>
                  </a:schemeClr>
                </a:solidFill>
              </a:rPr>
              <a:t>Ч</a:t>
            </a:r>
            <a:r>
              <a:rPr lang="ru-RU" sz="72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а</a:t>
            </a:r>
            <a:r>
              <a:rPr lang="ru-RU" sz="7200" b="1" cap="none" spc="0" dirty="0" smtClean="0">
                <a:ln w="0"/>
                <a:solidFill>
                  <a:schemeClr val="accent6">
                    <a:lumMod val="75000"/>
                  </a:schemeClr>
                </a:solidFill>
              </a:rPr>
              <a:t>    щ</a:t>
            </a:r>
            <a:r>
              <a:rPr lang="ru-RU" sz="7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а</a:t>
            </a:r>
            <a:endParaRPr lang="ru-RU" sz="7200" b="1" cap="none" spc="0" dirty="0" smtClean="0">
              <a:ln w="0"/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7200" b="1" dirty="0" smtClean="0">
                <a:ln w="0"/>
                <a:solidFill>
                  <a:schemeClr val="accent6">
                    <a:lumMod val="75000"/>
                  </a:schemeClr>
                </a:solidFill>
              </a:rPr>
              <a:t>Ч</a:t>
            </a:r>
            <a:r>
              <a:rPr lang="ru-RU" sz="7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у</a:t>
            </a:r>
            <a:r>
              <a:rPr lang="ru-RU" sz="7200" b="1" dirty="0" smtClean="0">
                <a:ln w="0"/>
                <a:solidFill>
                  <a:schemeClr val="accent6">
                    <a:lumMod val="75000"/>
                  </a:schemeClr>
                </a:solidFill>
              </a:rPr>
              <a:t>   </a:t>
            </a:r>
            <a:r>
              <a:rPr lang="ru-RU" sz="7200" b="1" dirty="0" err="1" smtClean="0">
                <a:ln w="0"/>
                <a:solidFill>
                  <a:schemeClr val="accent6">
                    <a:lumMod val="75000"/>
                  </a:schemeClr>
                </a:solidFill>
              </a:rPr>
              <a:t>щ</a:t>
            </a:r>
            <a:r>
              <a:rPr lang="ru-RU" sz="72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у</a:t>
            </a:r>
            <a:r>
              <a:rPr lang="ru-RU" sz="7200" b="1" dirty="0" smtClean="0">
                <a:ln w="0"/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7200" b="1" cap="none" spc="0" dirty="0">
              <a:ln w="0"/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8392" y="2648553"/>
            <a:ext cx="2064219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ч</a:t>
            </a:r>
            <a:r>
              <a:rPr lang="ru-RU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_до</a:t>
            </a:r>
            <a:endParaRPr lang="ru-RU" sz="54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ru-RU" sz="54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щ</a:t>
            </a:r>
            <a:r>
              <a:rPr lang="ru-RU" sz="5400" b="1" dirty="0" err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_ка</a:t>
            </a:r>
            <a:endParaRPr lang="ru-RU" sz="54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ru-RU" sz="54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</a:t>
            </a:r>
            <a:r>
              <a:rPr lang="ru-RU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ач_ю</a:t>
            </a:r>
            <a:endParaRPr lang="ru-RU" sz="54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ru-RU" sz="54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ч</a:t>
            </a:r>
            <a:r>
              <a:rPr lang="ru-RU" sz="5400" b="1" dirty="0" err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_сы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51722" y="2648553"/>
            <a:ext cx="2358339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ч</a:t>
            </a:r>
            <a:r>
              <a:rPr lang="ru-RU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_щ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_</a:t>
            </a:r>
          </a:p>
          <a:p>
            <a:pPr algn="ctr"/>
            <a:r>
              <a:rPr lang="ru-RU" sz="54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ч</a:t>
            </a:r>
            <a:r>
              <a:rPr lang="ru-RU" sz="5400" b="1" dirty="0" err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_йник</a:t>
            </a:r>
            <a:endParaRPr lang="ru-RU" sz="54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ru-RU" sz="54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ч</a:t>
            </a:r>
            <a:r>
              <a:rPr lang="ru-RU" sz="54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_лок</a:t>
            </a:r>
            <a:endParaRPr lang="ru-RU" sz="54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ощ_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610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6920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565404" y="685455"/>
            <a:ext cx="878112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Пусть наши глазки отдохнут!</a:t>
            </a:r>
          </a:p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Следим за пчёлкой.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570" y="3448272"/>
            <a:ext cx="3657143" cy="3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96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14097 C 5E-6 -0.03009 -0.08085 0.05996 -0.17982 0.05996 C -0.29623 0.05996 -0.33829 -0.04027 -0.35612 -0.10069 L -0.37383 -0.18125 C -0.3918 -0.24166 -0.43672 -0.34166 -0.56823 -0.34166 C -0.65209 -0.34166 -0.74766 -0.25185 -0.74766 -0.14097 C -0.74766 -0.03009 -0.65209 0.05996 -0.56823 0.05996 C -0.43672 0.05996 -0.3918 -0.04027 -0.37383 -0.10069 L -0.35612 -0.18125 C -0.33829 -0.24166 -0.29623 -0.34166 -0.17982 -0.34166 C -0.08085 -0.34166 5E-6 -0.25185 5E-6 -0.14097 Z " pathEditMode="relative" rAng="0" ptsTypes="AAAAAAAAAAA">
                                      <p:cBhvr>
                                        <p:cTn id="22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877 -4.44444E-6 C 0.03373 -4.44444E-6 0.12501 -0.12152 0.12501 -0.27106 C 0.12501 -0.4206 0.03373 -0.54189 -0.07877 -0.54189 C -0.19141 -0.54189 -0.28256 -0.4206 -0.28256 -0.27106 C -0.28256 -0.12152 -0.19141 -4.44444E-6 -0.07877 -4.44444E-6 Z " pathEditMode="relative" rAng="0" ptsTypes="AAAAA">
                                      <p:cBhvr>
                                        <p:cTn id="25" dur="4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250"/>
                            </p:stCondLst>
                            <p:childTnLst>
                              <p:par>
                                <p:cTn id="27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44444E-6 L -0.32461 -4.44444E-6 C -0.47006 -4.44444E-6 -0.64922 -0.06944 -0.64922 -0.12546 L -0.64922 -0.25069 " pathEditMode="relative" rAng="0" ptsTypes="AAAA">
                                      <p:cBhvr>
                                        <p:cTn id="28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461" y="-1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750"/>
                            </p:stCondLst>
                            <p:childTnLst>
                              <p:par>
                                <p:cTn id="30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2422 -0.3831 C -0.71602 -0.3831 -0.79037 -0.26736 -0.79037 -0.12476 C -0.79037 0.0176 -0.71602 0.13357 -0.62422 0.13357 C -0.53256 0.13357 -0.45808 0.0176 -0.45808 -0.12476 C -0.45808 -0.26736 -0.53256 -0.3831 -0.62422 -0.3831 Z " pathEditMode="relative" rAng="0" ptsTypes="AAAAA">
                                      <p:cBhvr>
                                        <p:cTn id="31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94554"/>
              </p:ext>
            </p:extLst>
          </p:nvPr>
        </p:nvGraphicFramePr>
        <p:xfrm>
          <a:off x="1686011" y="4484357"/>
          <a:ext cx="8128001" cy="969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143"/>
                <a:gridCol w="1161143"/>
                <a:gridCol w="1161143"/>
                <a:gridCol w="1161143"/>
                <a:gridCol w="1161143"/>
                <a:gridCol w="1161143"/>
                <a:gridCol w="1161143"/>
              </a:tblGrid>
              <a:tr h="9690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446863" y="306513"/>
            <a:ext cx="630974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З о </a:t>
            </a:r>
            <a:r>
              <a:rPr lang="ru-RU" sz="9600" b="1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о</a:t>
            </a:r>
            <a:r>
              <a:rPr lang="ru-RU" sz="9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р а п 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5464">
            <a:off x="10085962" y="199604"/>
            <a:ext cx="1578879" cy="23447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2352">
            <a:off x="255372" y="4992130"/>
            <a:ext cx="1410730" cy="141073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882080" y="214180"/>
            <a:ext cx="7332392" cy="175432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rgbClr val="FF0000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На чём мы отправимся 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rgbClr val="FF0000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в путешествие?</a:t>
            </a:r>
            <a:endParaRPr lang="ru-RU" sz="5400" b="1" cap="none" spc="0" dirty="0">
              <a:ln w="12700">
                <a:solidFill>
                  <a:srgbClr val="FF0000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90144" y="1463236"/>
            <a:ext cx="622317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2700">
                  <a:solidFill>
                    <a:srgbClr val="00B050"/>
                  </a:solidFill>
                  <a:prstDash val="solid"/>
                </a:ln>
                <a:pattFill prst="horzBrick">
                  <a:fgClr>
                    <a:schemeClr val="accent3"/>
                  </a:fgClr>
                  <a:bgClr>
                    <a:srgbClr val="FF0000"/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7 4 6 3 2 1 5</a:t>
            </a:r>
            <a:endParaRPr lang="ru-RU" sz="9600" b="1" cap="none" spc="0" dirty="0">
              <a:ln w="12700">
                <a:solidFill>
                  <a:srgbClr val="00B050"/>
                </a:solidFill>
                <a:prstDash val="solid"/>
              </a:ln>
              <a:pattFill prst="horzBrick">
                <a:fgClr>
                  <a:schemeClr val="accent3"/>
                </a:fgClr>
                <a:bgClr>
                  <a:srgbClr val="FF0000"/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82080" y="5165684"/>
            <a:ext cx="77122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1     2     3     4     5     6     7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4472" y="2629935"/>
            <a:ext cx="2858631" cy="2079654"/>
          </a:xfrm>
          <a:prstGeom prst="rect">
            <a:avLst/>
          </a:prstGeom>
        </p:spPr>
      </p:pic>
      <p:pic>
        <p:nvPicPr>
          <p:cNvPr id="11" name="MS900069736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0795" y="6248400"/>
            <a:ext cx="609600" cy="609600"/>
          </a:xfrm>
          <a:prstGeom prst="rect">
            <a:avLst/>
          </a:prstGeom>
        </p:spPr>
      </p:pic>
      <p:pic>
        <p:nvPicPr>
          <p:cNvPr id="12" name="Zvuk-parovoza-Bez-nazvaniya(muzofon.com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0795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709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path" presetSubtype="0" accel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L -0.97227 0.06828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20" y="340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774" y="0"/>
            <a:ext cx="5000452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7881" y="291511"/>
            <a:ext cx="6941132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Раскрасим наш поезд.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220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2845" y="2967335"/>
            <a:ext cx="36263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Проверим?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774" y="0"/>
            <a:ext cx="50004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417 -0.5701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2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408" y="2675691"/>
            <a:ext cx="4189280" cy="418230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05" y="211756"/>
            <a:ext cx="5000452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257" y="3640756"/>
            <a:ext cx="2724150" cy="2857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8117">
            <a:off x="4959628" y="3463289"/>
            <a:ext cx="2328699" cy="174985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12118" y="86975"/>
            <a:ext cx="592655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blipFill>
                  <a:blip r:embed="rId8"/>
                  <a:tile tx="0" ty="0" sx="100000" sy="100000" flip="none" algn="tl"/>
                </a:blip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Поможем собачке </a:t>
            </a:r>
          </a:p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blipFill>
                  <a:blip r:embed="rId8"/>
                  <a:tile tx="0" ty="0" sx="100000" sy="100000" flip="none" algn="tl"/>
                </a:blipFill>
                <a:effectLst>
                  <a:outerShdw dist="38100" dir="2700000" algn="bl" rotWithShape="0">
                    <a:schemeClr val="accent5"/>
                  </a:outerShdw>
                </a:effectLst>
              </a:rPr>
              <a:t>проверить билеты.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blipFill>
                <a:blip r:embed="rId8"/>
                <a:tile tx="0" ty="0" sx="100000" sy="100000" flip="none" algn="tl"/>
              </a:blip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201150" y="2023110"/>
            <a:ext cx="891540" cy="8686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92767" y="3429000"/>
            <a:ext cx="908383" cy="8779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92690" y="3429000"/>
            <a:ext cx="908383" cy="877900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>
            <a:stCxn id="6" idx="2"/>
            <a:endCxn id="7" idx="0"/>
          </p:cNvCxnSpPr>
          <p:nvPr/>
        </p:nvCxnSpPr>
        <p:spPr>
          <a:xfrm flipH="1">
            <a:off x="8746959" y="2891790"/>
            <a:ext cx="899961" cy="5372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6" idx="2"/>
            <a:endCxn id="8" idx="0"/>
          </p:cNvCxnSpPr>
          <p:nvPr/>
        </p:nvCxnSpPr>
        <p:spPr>
          <a:xfrm>
            <a:off x="9646920" y="2891790"/>
            <a:ext cx="899962" cy="5372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9192729" y="196846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10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462325" y="3420284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7</a:t>
            </a:r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293" y="211756"/>
            <a:ext cx="2735579" cy="315057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740" y="4149090"/>
            <a:ext cx="3947410" cy="2708910"/>
          </a:xfrm>
          <a:prstGeom prst="rect">
            <a:avLst/>
          </a:prstGeom>
        </p:spPr>
      </p:pic>
      <p:pic>
        <p:nvPicPr>
          <p:cNvPr id="18" name="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93370" y="6553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03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068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6c994f3b38645cdc0852acecd3184ec4a9ccee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1958</TotalTime>
  <Words>187</Words>
  <Application>Microsoft Office PowerPoint</Application>
  <PresentationFormat>Широкоэкранный</PresentationFormat>
  <Paragraphs>62</Paragraphs>
  <Slides>22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Тема Office</vt:lpstr>
      <vt:lpstr>Интегрированное занятие по математике и развитию речи.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Сравни число мышек.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ткачук</dc:creator>
  <cp:lastModifiedBy>Олег Грибан</cp:lastModifiedBy>
  <cp:revision>37</cp:revision>
  <dcterms:created xsi:type="dcterms:W3CDTF">2014-03-23T18:05:19Z</dcterms:created>
  <dcterms:modified xsi:type="dcterms:W3CDTF">2014-05-04T05:29:28Z</dcterms:modified>
</cp:coreProperties>
</file>