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115655-4F96-4F48-AEF8-783C24444DA2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1C6840-A478-4D33-AFBA-C7A78A67F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362AE-DE9D-4768-A9F2-435466DF8E7D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95FB1-046D-43D1-8199-0E1194837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60904-5B04-420F-B9B9-FE2B9A5EB836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26AF-27C9-422F-BF6F-500218077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065AF-5384-4CAE-BA9D-C3B17855DDF8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9C00-0509-4C14-824F-2BEC26F99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1AA39F-6A9E-40A9-80E3-BCCA93A3CAE2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3A7CA-4004-4DCB-A7E0-1EC7AC88C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F99A0-7071-4D56-9156-8A7B65A3EB37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89B48-3467-4F87-9FF5-6FA63DB30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49F3-8F11-4BD6-8A51-3F8916C71926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2B464-AF0C-40CD-BB5A-5962697F0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5D48-E7C2-4978-96FA-52E772AD7BD7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0D943-E450-4649-95BD-448FF4021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F534AF-FBC1-4637-9AB9-A69956AB9C8C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FA0D80-09FF-4896-844D-C2CC60B39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DCBA3-1A48-4B06-89B2-6136B11997B3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F9594-0544-47A9-87A0-9CE739702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27856D-534A-479D-B5B8-E13856184BCC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1476F3-AF4A-4E76-96C1-3EE4F4EC3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5B78E20-8471-42C0-A241-C606E61D0040}" type="datetimeFigureOut">
              <a:rPr lang="ru-RU"/>
              <a:pPr>
                <a:defRPr/>
              </a:pPr>
              <a:t>07.05.2014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6B4E047-5F12-4C39-8C84-0B4186475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46" r:id="rId7"/>
    <p:sldLayoutId id="2147483739" r:id="rId8"/>
    <p:sldLayoutId id="2147483747" r:id="rId9"/>
    <p:sldLayoutId id="2147483738" r:id="rId10"/>
    <p:sldLayoutId id="214748373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4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6313" y="404813"/>
            <a:ext cx="4773612" cy="18589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Первоцветы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213" y="1700213"/>
            <a:ext cx="3881437" cy="576262"/>
          </a:xfrm>
        </p:spPr>
        <p:txBody>
          <a:bodyPr>
            <a:normAutofit fontScale="250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</a:t>
            </a:r>
            <a:r>
              <a:rPr lang="ru-RU" sz="6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6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</a:t>
            </a:r>
            <a:r>
              <a:rPr lang="ru-RU" sz="6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Новокараканский</a:t>
            </a:r>
            <a:r>
              <a:rPr lang="ru-RU" sz="6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вида»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Коноваловская</a:t>
            </a:r>
            <a:r>
              <a:rPr lang="ru-RU" sz="6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</a:t>
            </a:r>
            <a:endParaRPr lang="en-US" sz="6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Попова Елена Павловна</a:t>
            </a:r>
            <a:endParaRPr lang="ru-RU" sz="6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3315" name="Picture 2" descr="getImage?photoId=494371795498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644900"/>
            <a:ext cx="410368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 descr="C:\Users\User\Desktop\ПОДСНЕЖНИКИ ИЗ ТАЛДЫКОРГА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70300"/>
            <a:ext cx="42037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4572000" y="1052513"/>
            <a:ext cx="349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Verdana" pitchFamily="34" charset="0"/>
              </a:rPr>
              <a:t>Лепка «Тюльпан»</a:t>
            </a:r>
          </a:p>
        </p:txBody>
      </p:sp>
      <p:pic>
        <p:nvPicPr>
          <p:cNvPr id="2253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938" y="333375"/>
            <a:ext cx="34861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827088" y="5157788"/>
            <a:ext cx="37369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  <a:latin typeface="Verdana" pitchFamily="34" charset="0"/>
              </a:rPr>
              <a:t>Лепка </a:t>
            </a:r>
          </a:p>
          <a:p>
            <a:r>
              <a:rPr lang="ru-RU" sz="2400" b="1" i="1">
                <a:solidFill>
                  <a:srgbClr val="00B050"/>
                </a:solidFill>
                <a:latin typeface="Verdana" pitchFamily="34" charset="0"/>
              </a:rPr>
              <a:t>«Цветочная поляна</a:t>
            </a:r>
          </a:p>
        </p:txBody>
      </p:sp>
      <p:pic>
        <p:nvPicPr>
          <p:cNvPr id="2253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6600" y="3357563"/>
            <a:ext cx="409098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3186113"/>
            <a:ext cx="32400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Нетрадиционное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рисование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«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Мать-и-мачеха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» </a:t>
            </a:r>
          </a:p>
        </p:txBody>
      </p:sp>
      <p:pic>
        <p:nvPicPr>
          <p:cNvPr id="2355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25" y="4470400"/>
            <a:ext cx="265112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9113" y="4062413"/>
            <a:ext cx="3259137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4675188" y="3327400"/>
            <a:ext cx="3984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70C0"/>
                </a:solidFill>
                <a:latin typeface="Verdana" pitchFamily="34" charset="0"/>
              </a:rPr>
              <a:t>Аппликация </a:t>
            </a:r>
          </a:p>
          <a:p>
            <a:pPr algn="ctr"/>
            <a:r>
              <a:rPr lang="ru-RU" b="1">
                <a:solidFill>
                  <a:srgbClr val="0070C0"/>
                </a:solidFill>
                <a:latin typeface="Verdana" pitchFamily="34" charset="0"/>
              </a:rPr>
              <a:t> «Подснежники для мамы»</a:t>
            </a:r>
          </a:p>
        </p:txBody>
      </p:sp>
      <p:pic>
        <p:nvPicPr>
          <p:cNvPr id="2355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14325"/>
            <a:ext cx="265112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3813" y="314325"/>
            <a:ext cx="2484437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Прямоугольник 7"/>
          <p:cNvSpPr>
            <a:spLocks noChangeArrowheads="1"/>
          </p:cNvSpPr>
          <p:nvPr/>
        </p:nvSpPr>
        <p:spPr bwMode="auto">
          <a:xfrm>
            <a:off x="2974975" y="663575"/>
            <a:ext cx="3398838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  <a:latin typeface="Verdana" pitchFamily="34" charset="0"/>
              </a:rPr>
              <a:t>Создание альбома для рассматривания </a:t>
            </a:r>
          </a:p>
          <a:p>
            <a:pPr algn="ctr"/>
            <a:r>
              <a:rPr lang="ru-RU" b="1">
                <a:solidFill>
                  <a:srgbClr val="7030A0"/>
                </a:solidFill>
                <a:latin typeface="Verdana" pitchFamily="34" charset="0"/>
              </a:rPr>
              <a:t> « Весенние цветы»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55600"/>
            <a:ext cx="3227387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3388" y="403225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2286000" y="28289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Verdana" pitchFamily="34" charset="0"/>
              </a:rPr>
              <a:t>Слушание музыки Вивальди 1 концерт  «Весна»,</a:t>
            </a:r>
          </a:p>
          <a:p>
            <a:r>
              <a:rPr lang="ru-RU">
                <a:solidFill>
                  <a:srgbClr val="FF0000"/>
                </a:solidFill>
                <a:latin typeface="Verdana" pitchFamily="34" charset="0"/>
              </a:rPr>
              <a:t> Чайковский «Времена года» «Весна»</a:t>
            </a:r>
          </a:p>
        </p:txBody>
      </p:sp>
      <p:pic>
        <p:nvPicPr>
          <p:cNvPr id="24580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40350" y="4132263"/>
            <a:ext cx="3035300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941388" y="49482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Игра с элементами трудовой деятельности «Посажу я семена»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3282950" y="517525"/>
            <a:ext cx="2828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   Итоговый</a:t>
            </a:r>
          </a:p>
        </p:txBody>
      </p:sp>
      <p:pic>
        <p:nvPicPr>
          <p:cNvPr id="2560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41400"/>
            <a:ext cx="3184525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004888"/>
            <a:ext cx="33480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13" y="4005263"/>
            <a:ext cx="3132137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3843338"/>
            <a:ext cx="3348038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Прямоугольник 7"/>
          <p:cNvSpPr>
            <a:spLocks noChangeArrowheads="1"/>
          </p:cNvSpPr>
          <p:nvPr/>
        </p:nvSpPr>
        <p:spPr bwMode="auto">
          <a:xfrm>
            <a:off x="3579813" y="2967038"/>
            <a:ext cx="17843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</a:p>
          <a:p>
            <a:r>
              <a:rPr lang="ru-RU" sz="20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Детских</a:t>
            </a:r>
          </a:p>
          <a:p>
            <a:r>
              <a:rPr lang="ru-RU" sz="20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работ.</a:t>
            </a:r>
          </a:p>
        </p:txBody>
      </p:sp>
      <p:pic>
        <p:nvPicPr>
          <p:cNvPr id="2560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981075"/>
            <a:ext cx="3348037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2286000" y="47625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Игра-путешествие</a:t>
            </a:r>
          </a:p>
          <a:p>
            <a:pPr algn="ctr"/>
            <a:r>
              <a:rPr lang="ru-RU" sz="20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 К первоцветам в гости»</a:t>
            </a:r>
          </a:p>
        </p:txBody>
      </p:sp>
      <p:pic>
        <p:nvPicPr>
          <p:cNvPr id="2662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1184275"/>
            <a:ext cx="2606675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144588"/>
            <a:ext cx="27606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63" y="4221163"/>
            <a:ext cx="2963862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98813" y="1871663"/>
            <a:ext cx="27463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8625" y="4076700"/>
            <a:ext cx="298767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612775"/>
            <a:ext cx="7921625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Авторы</a:t>
            </a:r>
            <a:r>
              <a:rPr lang="ru-RU" dirty="0">
                <a:latin typeface="+mn-lt"/>
                <a:cs typeface="+mn-cs"/>
              </a:rPr>
              <a:t>: </a:t>
            </a:r>
            <a:r>
              <a:rPr lang="ru-RU" b="1" i="1" dirty="0">
                <a:latin typeface="+mn-lt"/>
                <a:cs typeface="+mn-cs"/>
              </a:rPr>
              <a:t>Попова Елена Павловна – воспитатель </a:t>
            </a:r>
            <a:r>
              <a:rPr lang="en-US" b="1" i="1" dirty="0">
                <a:latin typeface="+mn-lt"/>
                <a:cs typeface="+mn-cs"/>
              </a:rPr>
              <a:t>II</a:t>
            </a:r>
            <a:r>
              <a:rPr lang="ru-RU" b="1" i="1" dirty="0">
                <a:latin typeface="+mn-lt"/>
                <a:cs typeface="+mn-cs"/>
              </a:rPr>
              <a:t> </a:t>
            </a:r>
            <a:r>
              <a:rPr lang="ru-RU" b="1" i="1" dirty="0" smtClean="0">
                <a:latin typeface="+mn-lt"/>
                <a:cs typeface="+mn-cs"/>
              </a:rPr>
              <a:t>категории</a:t>
            </a:r>
            <a:endParaRPr lang="ru-RU" b="1" i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Цель проекта:</a:t>
            </a:r>
            <a:r>
              <a:rPr lang="ru-RU" dirty="0">
                <a:latin typeface="+mn-lt"/>
                <a:cs typeface="+mn-cs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дать представление о ранних цветах – первоцветах.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Задачи:</a:t>
            </a: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 </a:t>
            </a:r>
            <a:r>
              <a:rPr lang="ru-RU" sz="2000" i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Закрепить представление о весне и её приметах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познавательных способностей детей в процессе совместной исследовательской деятельности.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Закрепить и систематизировать знания детей о садовых и полевых цветах.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Воспитывать  любовь и бережное отношение к природе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Активизировать совместную деятельность родителей и детей</a:t>
            </a:r>
          </a:p>
        </p:txBody>
      </p:sp>
      <p:pic>
        <p:nvPicPr>
          <p:cNvPr id="14338" name="Picture 2" descr="butterfly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5013325"/>
            <a:ext cx="1104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butterfly0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6963" y="4652963"/>
            <a:ext cx="108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bouquet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4652963"/>
            <a:ext cx="14287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468313" y="1166813"/>
            <a:ext cx="82804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B050"/>
                </a:solidFill>
                <a:latin typeface="Verdana" pitchFamily="34" charset="0"/>
              </a:rPr>
              <a:t>Актуальность: </a:t>
            </a:r>
            <a:r>
              <a:rPr lang="ru-RU" sz="2400">
                <a:solidFill>
                  <a:srgbClr val="00B050"/>
                </a:solidFill>
                <a:latin typeface="Verdana" pitchFamily="34" charset="0"/>
              </a:rPr>
              <a:t>Дети  в  недостаточной степени имеют представления о первоцветах, почему их так называют, о том, где и как они растут. Не всегда точно и полно могут объяснить значение знакомых слов, подобрать к существительным прилагательные и глаголы. Рассказы детей недостаточно полны. В ходе проекта решается задача повышения речевой активности детей, совершенствование связной речи, развитие словаря.</a:t>
            </a:r>
          </a:p>
          <a:p>
            <a:r>
              <a:rPr lang="ru-RU" sz="2400" b="1">
                <a:solidFill>
                  <a:srgbClr val="00B050"/>
                </a:solidFill>
                <a:latin typeface="Verdana" pitchFamily="34" charset="0"/>
              </a:rPr>
              <a:t> </a:t>
            </a:r>
            <a:endParaRPr lang="ru-RU" sz="2400">
              <a:solidFill>
                <a:srgbClr val="00B050"/>
              </a:solidFill>
              <a:latin typeface="Verdana" pitchFamily="34" charset="0"/>
            </a:endParaRPr>
          </a:p>
          <a:p>
            <a:r>
              <a:rPr lang="ru-RU" sz="2400" b="1">
                <a:solidFill>
                  <a:srgbClr val="0070C0"/>
                </a:solidFill>
                <a:latin typeface="Verdana" pitchFamily="34" charset="0"/>
              </a:rPr>
              <a:t>Вид проекта: </a:t>
            </a:r>
            <a:r>
              <a:rPr lang="ru-RU" sz="2400">
                <a:solidFill>
                  <a:srgbClr val="0070C0"/>
                </a:solidFill>
                <a:latin typeface="Verdana" pitchFamily="34" charset="0"/>
              </a:rPr>
              <a:t>познавательно-исследовательский, групповой, среднесрочный.</a:t>
            </a:r>
          </a:p>
          <a:p>
            <a:r>
              <a:rPr lang="ru-RU" sz="2400">
                <a:solidFill>
                  <a:srgbClr val="0070C0"/>
                </a:solidFill>
                <a:latin typeface="Verdana" pitchFamily="34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395288" y="382588"/>
            <a:ext cx="828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Verdana" pitchFamily="34" charset="0"/>
              </a:rPr>
              <a:t>Участники: </a:t>
            </a:r>
            <a:r>
              <a:rPr lang="ru-RU" sz="3200">
                <a:latin typeface="Verdana" pitchFamily="34" charset="0"/>
              </a:rPr>
              <a:t>воспитатели, дети, родители.</a:t>
            </a:r>
          </a:p>
          <a:p>
            <a:r>
              <a:rPr lang="ru-RU" sz="3200" b="1">
                <a:latin typeface="Verdana" pitchFamily="34" charset="0"/>
              </a:rPr>
              <a:t>Продолжительность</a:t>
            </a:r>
            <a:r>
              <a:rPr lang="ru-RU" sz="3200">
                <a:latin typeface="Verdana" pitchFamily="34" charset="0"/>
              </a:rPr>
              <a:t>: 2 недели</a:t>
            </a:r>
            <a:r>
              <a:rPr lang="ru-RU" sz="3200" b="1">
                <a:latin typeface="Verdana" pitchFamily="34" charset="0"/>
              </a:rPr>
              <a:t>.</a:t>
            </a:r>
            <a:r>
              <a:rPr lang="ru-RU" sz="3200">
                <a:latin typeface="Verdana" pitchFamily="34" charset="0"/>
              </a:rPr>
              <a:t> </a:t>
            </a:r>
          </a:p>
          <a:p>
            <a:r>
              <a:rPr lang="ru-RU" sz="3200" b="1">
                <a:latin typeface="Verdana" pitchFamily="34" charset="0"/>
              </a:rPr>
              <a:t>Интеграция образовательных областей: </a:t>
            </a:r>
            <a:r>
              <a:rPr lang="ru-RU" sz="3200">
                <a:latin typeface="Verdana" pitchFamily="34" charset="0"/>
              </a:rPr>
              <a:t>познание, музыка, коммуникация, физическая культура, художественное</a:t>
            </a:r>
          </a:p>
          <a:p>
            <a:r>
              <a:rPr lang="ru-RU" sz="3200">
                <a:latin typeface="Verdana" pitchFamily="34" charset="0"/>
              </a:rPr>
              <a:t> творчество, чтение художественной литературы.</a:t>
            </a:r>
          </a:p>
        </p:txBody>
      </p:sp>
      <p:pic>
        <p:nvPicPr>
          <p:cNvPr id="16386" name="Picture 2" descr="radionetplus_ru_deti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436938"/>
            <a:ext cx="3887788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468313" y="404813"/>
            <a:ext cx="82073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Verdana" pitchFamily="34" charset="0"/>
              </a:rPr>
              <a:t>Предполагаемый результат:</a:t>
            </a:r>
          </a:p>
          <a:p>
            <a:r>
              <a:rPr lang="ru-RU" sz="2400">
                <a:latin typeface="Verdana" pitchFamily="34" charset="0"/>
              </a:rPr>
              <a:t>  Усвоение детьми необходимых знаний по теме: « Первоцветы».</a:t>
            </a:r>
          </a:p>
          <a:p>
            <a:r>
              <a:rPr lang="ru-RU" sz="2400">
                <a:latin typeface="Verdana" pitchFamily="34" charset="0"/>
              </a:rPr>
              <a:t> Формирование устойчивого интереса к природе через экологические игры, создание альбома «Первоцветы», составление брошюр.</a:t>
            </a:r>
          </a:p>
          <a:p>
            <a:r>
              <a:rPr lang="ru-RU" sz="2400">
                <a:latin typeface="Verdana" pitchFamily="34" charset="0"/>
              </a:rPr>
              <a:t>Обогащение словаря детей. Создав сборник экологических сказок, театрализованных постановок.</a:t>
            </a:r>
          </a:p>
          <a:p>
            <a:r>
              <a:rPr lang="ru-RU" sz="2400">
                <a:latin typeface="Verdana" pitchFamily="34" charset="0"/>
              </a:rPr>
              <a:t>Развитие предметно-развивающей</a:t>
            </a:r>
          </a:p>
          <a:p>
            <a:r>
              <a:rPr lang="ru-RU" sz="2400">
                <a:latin typeface="Verdana" pitchFamily="34" charset="0"/>
              </a:rPr>
              <a:t> среды.</a:t>
            </a:r>
          </a:p>
        </p:txBody>
      </p:sp>
      <p:pic>
        <p:nvPicPr>
          <p:cNvPr id="17410" name="irc_mi" descr="article7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573463"/>
            <a:ext cx="2474913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072777"/>
              </p:ext>
            </p:extLst>
          </p:nvPr>
        </p:nvGraphicFramePr>
        <p:xfrm>
          <a:off x="827583" y="404813"/>
          <a:ext cx="5400601" cy="482438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468031"/>
                <a:gridCol w="1615190"/>
                <a:gridCol w="1317380"/>
              </a:tblGrid>
              <a:tr h="530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 Этап </a:t>
                      </a:r>
                      <a:r>
                        <a:rPr lang="ru-RU" sz="16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Подготовительный</a:t>
                      </a:r>
                      <a:endParaRPr lang="ru-RU" sz="16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7157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Проектная деятельность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Задачи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Сроки реализации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16699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Изучение уровня знаний по теме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Определить актуальные знания детей о первоцветах, весенних цветах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За неделю до начала проекта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954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Подбор методической литературы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Методическое обеспечение проекта</a:t>
                      </a:r>
                      <a:endParaRPr lang="ru-RU" sz="1400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В течение недели до начала проекта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954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Подбор художественной литературы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Информационное обеспечение проекта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В течение недели до начала проекта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496987"/>
              </p:ext>
            </p:extLst>
          </p:nvPr>
        </p:nvGraphicFramePr>
        <p:xfrm>
          <a:off x="467544" y="5314528"/>
          <a:ext cx="6061221" cy="10668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91210"/>
                <a:gridCol w="1782858"/>
                <a:gridCol w="1487153"/>
              </a:tblGrid>
              <a:tr h="894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Изготовление дидактических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пособий по теме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Обеспечение проекта наглядными материалами</a:t>
                      </a:r>
                      <a:endParaRPr lang="ru-RU" sz="14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В течение недели до начала проекта</a:t>
                      </a:r>
                      <a:endParaRPr lang="ru-RU" sz="14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8469" name="Picture 2" descr="radionetplus_ru_deti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8765" y="336284"/>
            <a:ext cx="259715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3708400" y="300038"/>
            <a:ext cx="4887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Этап Содержательный</a:t>
            </a:r>
          </a:p>
        </p:txBody>
      </p:sp>
      <p:pic>
        <p:nvPicPr>
          <p:cNvPr id="1945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484188"/>
            <a:ext cx="320357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92575" y="1268413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Экологические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 названному цветку беги», «Узнай по описанию</a:t>
            </a:r>
          </a:p>
        </p:txBody>
      </p:sp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595313" y="2943225"/>
            <a:ext cx="30511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Игра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Verdana" pitchFamily="34" charset="0"/>
            </a:endParaRPr>
          </a:p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« 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Доскажи словечко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Verdana" pitchFamily="34" charset="0"/>
              </a:rPr>
              <a:t>»</a:t>
            </a:r>
          </a:p>
        </p:txBody>
      </p:sp>
      <p:pic>
        <p:nvPicPr>
          <p:cNvPr id="19461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3" y="3897313"/>
            <a:ext cx="33845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679700"/>
            <a:ext cx="324485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84700" y="5445125"/>
            <a:ext cx="40592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Д/упр.  «Отбери и назови цветы, которые знаешь»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96875"/>
            <a:ext cx="3321050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4751388" y="576263"/>
            <a:ext cx="36004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B050"/>
                </a:solidFill>
                <a:latin typeface="Verdana" pitchFamily="34" charset="0"/>
              </a:rPr>
              <a:t>Познавательная беседа;</a:t>
            </a:r>
          </a:p>
          <a:p>
            <a:r>
              <a:rPr lang="ru-RU" sz="2800">
                <a:solidFill>
                  <a:srgbClr val="00B050"/>
                </a:solidFill>
                <a:latin typeface="Verdana" pitchFamily="34" charset="0"/>
              </a:rPr>
              <a:t> Чтение рассказа Н. Усовой «Фиалка»</a:t>
            </a: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383088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3937000"/>
            <a:ext cx="3275012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1628775" y="3459163"/>
            <a:ext cx="71199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Составление рассказа</a:t>
            </a:r>
          </a:p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 «Весна в лесу»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549275"/>
            <a:ext cx="3263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4"/>
          <p:cNvSpPr>
            <a:spLocks noChangeArrowheads="1"/>
          </p:cNvSpPr>
          <p:nvPr/>
        </p:nvSpPr>
        <p:spPr bwMode="auto">
          <a:xfrm>
            <a:off x="4999038" y="3330575"/>
            <a:ext cx="3562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Verdana" pitchFamily="34" charset="0"/>
              </a:rPr>
              <a:t>Беседа о «Первоцветах»</a:t>
            </a:r>
          </a:p>
        </p:txBody>
      </p:sp>
      <p:pic>
        <p:nvPicPr>
          <p:cNvPr id="2150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288" y="3421063"/>
            <a:ext cx="40671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269875" y="2276475"/>
            <a:ext cx="35099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Verdana" pitchFamily="34" charset="0"/>
              </a:rPr>
              <a:t>Чтение детям сказки </a:t>
            </a:r>
          </a:p>
          <a:p>
            <a:r>
              <a:rPr lang="ru-RU" b="1" i="1" dirty="0">
                <a:latin typeface="Verdana" pitchFamily="34" charset="0"/>
              </a:rPr>
              <a:t> «Двенадцать месяцев»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138</TotalTime>
  <Words>396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«Первоцветы»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«Первоцветы» </dc:title>
  <dc:creator>User</dc:creator>
  <cp:lastModifiedBy>User</cp:lastModifiedBy>
  <cp:revision>12</cp:revision>
  <dcterms:created xsi:type="dcterms:W3CDTF">2013-03-24T11:23:15Z</dcterms:created>
  <dcterms:modified xsi:type="dcterms:W3CDTF">2014-05-07T09:02:03Z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711074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