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5.xml"/>
  <Override ContentType="application/vnd.openxmlformats-officedocument.presentationml.slideMaster+xml" PartName="/ppt/slideMasters/slideMaster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theme+xml" PartName="/ppt/theme/theme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theme+xml" PartName="/ppt/theme/theme3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44.xml"/>
  <Override ContentType="application/vnd.openxmlformats-officedocument.theme+xml" PartName="/ppt/theme/theme4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55.xml"/>
  <Override ContentType="application/vnd.openxmlformats-officedocument.theme+xml" PartName="/ppt/theme/theme5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66.xml"/>
  <Override ContentType="application/vnd.openxmlformats-officedocument.theme+xml" PartName="/ppt/theme/theme6.xml"/>
  <Override ContentType="application/vnd.openxmlformats-officedocument.theme+xml" PartName="/ppt/theme/theme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708" r:id="rId5"/>
    <p:sldMasterId id="2147483720" r:id="rId6"/>
  </p:sldMasterIdLst>
  <p:notesMasterIdLst>
    <p:notesMasterId r:id="rId22"/>
  </p:notesMasterIdLst>
  <p:sldIdLst>
    <p:sldId id="277" r:id="rId7"/>
    <p:sldId id="268" r:id="rId8"/>
    <p:sldId id="271" r:id="rId9"/>
    <p:sldId id="281" r:id="rId10"/>
    <p:sldId id="258" r:id="rId11"/>
    <p:sldId id="279" r:id="rId12"/>
    <p:sldId id="260" r:id="rId13"/>
    <p:sldId id="261" r:id="rId14"/>
    <p:sldId id="272" r:id="rId15"/>
    <p:sldId id="273" r:id="rId16"/>
    <p:sldId id="280" r:id="rId17"/>
    <p:sldId id="262" r:id="rId18"/>
    <p:sldId id="269" r:id="rId19"/>
    <p:sldId id="278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660033"/>
    <a:srgbClr val="800080"/>
    <a:srgbClr val="A50021"/>
    <a:srgbClr val="CC0000"/>
    <a:srgbClr val="008000"/>
    <a:srgbClr val="CC0066"/>
    <a:srgbClr val="0000FF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3645" autoAdjust="0"/>
  </p:normalViewPr>
  <p:slideViewPr>
    <p:cSldViewPr>
      <p:cViewPr>
        <p:scale>
          <a:sx n="66" d="100"/>
          <a:sy n="66" d="100"/>
        </p:scale>
        <p:origin x="-1296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D0B79-C6B7-45AC-BE9D-4B36F613001D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52712-53C5-4C32-8E3B-FC6D0FEA7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865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467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756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196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019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91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890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5396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069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955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9712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6488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4574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9793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5707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8546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3983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7146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839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3328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8524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3480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5564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8023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9262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923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2234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7237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535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3234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8399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511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5446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0431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5435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81416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1350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24609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197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02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6618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0623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06771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92791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19467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48223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6873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16969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688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89453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99259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27921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73336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07612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86821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811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231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16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58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826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14.04.2015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513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18" Type="http://schemas.microsoft.com/office/2007/relationships/hdphoto" Target="../media/hdphoto8.wdp"/><Relationship Id="rId26" Type="http://schemas.microsoft.com/office/2007/relationships/hdphoto" Target="../media/hdphoto11.wdp"/><Relationship Id="rId3" Type="http://schemas.microsoft.com/office/2007/relationships/hdphoto" Target="../media/hdphoto1.wdp"/><Relationship Id="rId21" Type="http://schemas.microsoft.com/office/2007/relationships/hdphoto" Target="../media/hdphoto9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17" Type="http://schemas.openxmlformats.org/officeDocument/2006/relationships/image" Target="../media/image9.png"/><Relationship Id="rId25" Type="http://schemas.openxmlformats.org/officeDocument/2006/relationships/image" Target="../media/image14.png"/><Relationship Id="rId2" Type="http://schemas.openxmlformats.org/officeDocument/2006/relationships/image" Target="../media/image1.png"/><Relationship Id="rId16" Type="http://schemas.microsoft.com/office/2007/relationships/hdphoto" Target="../media/hdphoto7.wdp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24" Type="http://schemas.openxmlformats.org/officeDocument/2006/relationships/image" Target="../media/image13.png"/><Relationship Id="rId5" Type="http://schemas.microsoft.com/office/2007/relationships/hdphoto" Target="../media/hdphoto2.wdp"/><Relationship Id="rId15" Type="http://schemas.openxmlformats.org/officeDocument/2006/relationships/image" Target="../media/image8.png"/><Relationship Id="rId23" Type="http://schemas.microsoft.com/office/2007/relationships/hdphoto" Target="../media/hdphoto10.wdp"/><Relationship Id="rId28" Type="http://schemas.microsoft.com/office/2007/relationships/hdphoto" Target="../media/hdphoto12.wdp"/><Relationship Id="rId10" Type="http://schemas.openxmlformats.org/officeDocument/2006/relationships/image" Target="../media/image5.png"/><Relationship Id="rId19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7.png"/><Relationship Id="rId22" Type="http://schemas.openxmlformats.org/officeDocument/2006/relationships/image" Target="../media/image12.png"/><Relationship Id="rId27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00CC00"/>
            </a:gs>
            <a:gs pos="0">
              <a:srgbClr val="FFFF00"/>
            </a:gs>
            <a:gs pos="78000">
              <a:srgbClr val="21D6E0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39346"/>
            <a:ext cx="842493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i="1" dirty="0">
              <a:solidFill>
                <a:srgbClr val="0000FF"/>
              </a:solidFill>
              <a:latin typeface="Monotype Corsiva" pitchFamily="66" charset="0"/>
            </a:endParaRPr>
          </a:p>
          <a:p>
            <a:pPr algn="ctr"/>
            <a:r>
              <a:rPr lang="ru-RU" sz="5400" b="1" i="1" dirty="0" smtClean="0">
                <a:solidFill>
                  <a:srgbClr val="FFFF00"/>
                </a:solidFill>
                <a:latin typeface="Monotype Corsiva" pitchFamily="66" charset="0"/>
              </a:rPr>
              <a:t>Презентация</a:t>
            </a:r>
          </a:p>
          <a:p>
            <a:pPr algn="ctr"/>
            <a:r>
              <a:rPr lang="ru-RU" sz="5400" b="1" i="1" dirty="0" smtClean="0">
                <a:solidFill>
                  <a:srgbClr val="FFFF00"/>
                </a:solidFill>
                <a:latin typeface="Monotype Corsiva" pitchFamily="66" charset="0"/>
              </a:rPr>
              <a:t>«Моя работа день за днём»</a:t>
            </a:r>
            <a:endParaRPr lang="ru-RU" sz="1400" b="1" i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 algn="ctr"/>
            <a:endParaRPr lang="ru-RU" sz="40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 algn="just"/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                                                                  -</a:t>
            </a:r>
            <a:endParaRPr lang="ru-RU" sz="2000" b="1" dirty="0">
              <a:solidFill>
                <a:srgbClr val="FFFF00"/>
              </a:solidFill>
              <a:latin typeface="Monotype Corsiva" pitchFamily="66" charset="0"/>
            </a:endParaRPr>
          </a:p>
          <a:p>
            <a:pPr algn="ctr"/>
            <a:endParaRPr lang="ru-RU" sz="12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 algn="ctr"/>
            <a:endParaRPr lang="ru-RU" sz="1200" b="1" dirty="0">
              <a:solidFill>
                <a:srgbClr val="FFFF00"/>
              </a:solidFill>
              <a:latin typeface="Monotype Corsiva" pitchFamily="66" charset="0"/>
            </a:endParaRP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Monotype Corsiva" pitchFamily="66" charset="0"/>
              </a:rPr>
              <a:t>детского сада </a:t>
            </a:r>
            <a:r>
              <a:rPr lang="ru-RU" sz="4000" b="1" dirty="0">
                <a:solidFill>
                  <a:srgbClr val="FFFF00"/>
                </a:solidFill>
                <a:latin typeface="Monotype Corsiva" pitchFamily="66" charset="0"/>
              </a:rPr>
              <a:t>№ 85 г. </a:t>
            </a:r>
            <a:r>
              <a:rPr lang="ru-RU" sz="4000" b="1" dirty="0" smtClean="0">
                <a:solidFill>
                  <a:srgbClr val="FFFF00"/>
                </a:solidFill>
                <a:latin typeface="Monotype Corsiva" pitchFamily="66" charset="0"/>
              </a:rPr>
              <a:t>Рязани</a:t>
            </a:r>
            <a:endParaRPr lang="ru-RU" sz="12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 algn="ctr"/>
            <a:endParaRPr lang="ru-RU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Monotype Corsiva" pitchFamily="66" charset="0"/>
              </a:rPr>
              <a:t>Прошиной </a:t>
            </a:r>
            <a:r>
              <a:rPr lang="ru-RU" sz="4000" b="1" dirty="0">
                <a:solidFill>
                  <a:srgbClr val="FFFF00"/>
                </a:solidFill>
                <a:latin typeface="Monotype Corsiva" pitchFamily="66" charset="0"/>
              </a:rPr>
              <a:t>А</a:t>
            </a:r>
            <a:r>
              <a:rPr lang="ru-RU" sz="4000" b="1" dirty="0" smtClean="0">
                <a:solidFill>
                  <a:srgbClr val="FFFF00"/>
                </a:solidFill>
                <a:latin typeface="Monotype Corsiva" pitchFamily="66" charset="0"/>
              </a:rPr>
              <a:t>ллы Константиновны</a:t>
            </a:r>
            <a:endParaRPr lang="ru-RU" sz="40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019" b="97711" l="3540" r="92743">
                        <a14:foregroundMark x1="15221" y1="89843" x2="15221" y2="89843"/>
                        <a14:foregroundMark x1="14159" y1="79828" x2="14159" y2="79828"/>
                        <a14:foregroundMark x1="20708" y1="63662" x2="20708" y2="63662"/>
                        <a14:foregroundMark x1="65664" y1="95994" x2="65664" y2="95994"/>
                        <a14:foregroundMark x1="3540" y1="88269" x2="3540" y2="88269"/>
                        <a14:foregroundMark x1="8850" y1="85265" x2="8850" y2="85265"/>
                        <a14:foregroundMark x1="15221" y1="82117" x2="15221" y2="82117"/>
                        <a14:foregroundMark x1="13274" y1="74106" x2="13274" y2="74106"/>
                        <a14:foregroundMark x1="20531" y1="72246" x2="20531" y2="72246"/>
                        <a14:foregroundMark x1="16814" y1="70243" x2="16814" y2="70243"/>
                        <a14:foregroundMark x1="84602" y1="81974" x2="84602" y2="81974"/>
                        <a14:foregroundMark x1="78053" y1="77396" x2="78053" y2="77396"/>
                        <a14:foregroundMark x1="78053" y1="72246" x2="78053" y2="72246"/>
                        <a14:foregroundMark x1="92920" y1="81402" x2="92920" y2="81402"/>
                        <a14:foregroundMark x1="69735" y1="55794" x2="69735" y2="55794"/>
                        <a14:foregroundMark x1="66903" y1="97711" x2="66903" y2="97711"/>
                        <a14:foregroundMark x1="11327" y1="90558" x2="11327" y2="90558"/>
                        <a14:foregroundMark x1="6726" y1="81402" x2="6726" y2="81402"/>
                        <a14:backgroundMark x1="61416" y1="34478" x2="61416" y2="34478"/>
                        <a14:backgroundMark x1="52920" y1="29041" x2="52920" y2="29041"/>
                        <a14:backgroundMark x1="52920" y1="22175" x2="52920" y2="22175"/>
                        <a14:backgroundMark x1="64602" y1="16023" x2="64602" y2="16023"/>
                        <a14:backgroundMark x1="94690" y1="17597" x2="94690" y2="17597"/>
                        <a14:backgroundMark x1="86195" y1="17597" x2="86195" y2="17597"/>
                        <a14:backgroundMark x1="83894" y1="16023" x2="83894" y2="16023"/>
                        <a14:backgroundMark x1="78584" y1="12876" x2="78584" y2="12876"/>
                        <a14:backgroundMark x1="19469" y1="19886" x2="19469" y2="19886"/>
                        <a14:backgroundMark x1="19469" y1="25179" x2="19469" y2="25179"/>
                        <a14:backgroundMark x1="24956" y1="26037" x2="24956" y2="26037"/>
                        <a14:backgroundMark x1="31327" y1="35193" x2="31327" y2="35193"/>
                        <a14:backgroundMark x1="40000" y1="36767" x2="40000" y2="36767"/>
                        <a14:backgroundMark x1="51681" y1="36767" x2="51681" y2="36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4897">
            <a:off x="4429329" y="2381703"/>
            <a:ext cx="833521" cy="1183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00" b="96667" l="9146" r="89024">
                        <a14:foregroundMark x1="71341" y1="83333" x2="71341" y2="83333"/>
                        <a14:foregroundMark x1="59756" y1="96667" x2="59756" y2="96667"/>
                        <a14:foregroundMark x1="75000" y1="4000" x2="75000" y2="4000"/>
                        <a14:foregroundMark x1="85366" y1="66667" x2="85366" y2="66667"/>
                        <a14:foregroundMark x1="12195" y1="62667" x2="12195" y2="62667"/>
                        <a14:foregroundMark x1="13415" y1="60667" x2="13415" y2="60667"/>
                        <a14:backgroundMark x1="85366" y1="32000" x2="85366" y2="32000"/>
                        <a14:backgroundMark x1="85366" y1="32000" x2="85366" y2="32000"/>
                        <a14:backgroundMark x1="95122" y1="51333" x2="93902" y2="58000"/>
                        <a14:backgroundMark x1="93293" y1="62667" x2="92073" y2="66000"/>
                        <a14:backgroundMark x1="93293" y1="82667" x2="93293" y2="82667"/>
                        <a14:backgroundMark x1="82317" y1="96667" x2="82317" y2="96667"/>
                        <a14:backgroundMark x1="31707" y1="16667" x2="31707" y2="16667"/>
                        <a14:backgroundMark x1="26220" y1="12000" x2="26220" y2="12000"/>
                        <a14:backgroundMark x1="21951" y1="8000" x2="21951" y2="8000"/>
                        <a14:backgroundMark x1="16463" y1="8000" x2="15854" y2="11333"/>
                        <a14:backgroundMark x1="14634" y1="16667" x2="14634" y2="19333"/>
                        <a14:backgroundMark x1="14634" y1="26667" x2="14634" y2="26667"/>
                        <a14:backgroundMark x1="16463" y1="32667" x2="20122" y2="35333"/>
                        <a14:backgroundMark x1="26220" y1="38000" x2="26220" y2="38000"/>
                        <a14:backgroundMark x1="21951" y1="42000" x2="20122" y2="45333"/>
                        <a14:backgroundMark x1="18293" y1="49333" x2="18293" y2="49333"/>
                        <a14:backgroundMark x1="16463" y1="54667" x2="15854" y2="58000"/>
                        <a14:backgroundMark x1="13415" y1="62000" x2="13415" y2="62000"/>
                        <a14:backgroundMark x1="13415" y1="64667" x2="13415" y2="64667"/>
                        <a14:backgroundMark x1="14634" y1="75333" x2="14634" y2="75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5439">
            <a:off x="7659911" y="2746133"/>
            <a:ext cx="897496" cy="820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2667" b="99167" l="10667" r="93833">
                        <a14:foregroundMark x1="84167" y1="89333" x2="84167" y2="89333"/>
                        <a14:foregroundMark x1="34333" y1="87667" x2="34333" y2="87667"/>
                        <a14:foregroundMark x1="94000" y1="64500" x2="94000" y2="64500"/>
                        <a14:foregroundMark x1="21833" y1="62667" x2="21833" y2="62667"/>
                        <a14:foregroundMark x1="28833" y1="47500" x2="28833" y2="47500"/>
                        <a14:foregroundMark x1="24500" y1="52833" x2="24500" y2="52833"/>
                        <a14:foregroundMark x1="83167" y1="50167" x2="83167" y2="50167"/>
                        <a14:foregroundMark x1="30667" y1="99167" x2="30667" y2="99167"/>
                        <a14:foregroundMark x1="26167" y1="52000" x2="26167" y2="52000"/>
                        <a14:foregroundMark x1="21833" y1="66167" x2="21833" y2="66167"/>
                        <a14:backgroundMark x1="86833" y1="15500" x2="86833" y2="15500"/>
                        <a14:backgroundMark x1="94000" y1="31500" x2="94000" y2="31500"/>
                        <a14:backgroundMark x1="94833" y1="36833" x2="94833" y2="36833"/>
                        <a14:backgroundMark x1="69833" y1="7500" x2="69833" y2="7500"/>
                        <a14:backgroundMark x1="20833" y1="7500" x2="20833" y2="7500"/>
                        <a14:backgroundMark x1="19167" y1="22500" x2="19167" y2="22500"/>
                        <a14:backgroundMark x1="19167" y1="37667" x2="19167" y2="37667"/>
                        <a14:backgroundMark x1="54667" y1="63500" x2="54667" y2="63500"/>
                        <a14:backgroundMark x1="55667" y1="50167" x2="55667" y2="50167"/>
                        <a14:backgroundMark x1="4833" y1="80500" x2="4833" y2="80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75">
            <a:off x="6447820" y="2790956"/>
            <a:ext cx="845979" cy="845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60169" y1="58497" x2="60169" y2="58497"/>
                        <a14:foregroundMark x1="54746" y1="46333" x2="54746" y2="46333"/>
                        <a14:foregroundMark x1="29492" y1="50447" x2="29492" y2="50447"/>
                        <a14:foregroundMark x1="24068" y1="82469" x2="24068" y2="82469"/>
                        <a14:foregroundMark x1="34915" y1="83542" x2="34915" y2="83542"/>
                        <a14:backgroundMark x1="78814" y1="40429" x2="78814" y2="40429"/>
                        <a14:backgroundMark x1="82203" y1="68515" x2="82203" y2="68515"/>
                        <a14:backgroundMark x1="85424" y1="77460" x2="85424" y2="77460"/>
                        <a14:backgroundMark x1="21864" y1="27370" x2="21864" y2="27370"/>
                        <a14:backgroundMark x1="21864" y1="18426" x2="21864" y2="18426"/>
                        <a14:backgroundMark x1="27288" y1="12343" x2="27288" y2="123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686" y="2824669"/>
            <a:ext cx="737547" cy="779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667" b="95333" l="9827" r="89017">
                        <a14:foregroundMark x1="65318" y1="83333" x2="65318" y2="83333"/>
                        <a14:foregroundMark x1="34682" y1="82667" x2="34682" y2="82667"/>
                        <a14:foregroundMark x1="28902" y1="96000" x2="28902" y2="96000"/>
                        <a14:foregroundMark x1="39306" y1="2667" x2="39306" y2="2667"/>
                        <a14:backgroundMark x1="17919" y1="74000" x2="17919" y2="74000"/>
                        <a14:backgroundMark x1="17919" y1="71333" x2="17919" y2="71333"/>
                        <a14:backgroundMark x1="14451" y1="26000" x2="14451" y2="26000"/>
                        <a14:backgroundMark x1="15607" y1="18667" x2="15607" y2="18667"/>
                        <a14:backgroundMark x1="51445" y1="36667" x2="51445" y2="36667"/>
                        <a14:backgroundMark x1="84393" y1="21333" x2="84393" y2="21333"/>
                        <a14:backgroundMark x1="83237" y1="70667" x2="83237" y2="70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42976">
            <a:off x="5923316" y="2835828"/>
            <a:ext cx="746537" cy="785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7333" l="10000" r="90000">
                        <a14:foregroundMark x1="23333" y1="82000" x2="23333" y2="82000"/>
                        <a14:foregroundMark x1="22000" y1="97333" x2="22000" y2="97333"/>
                        <a14:backgroundMark x1="70667" y1="23333" x2="70667" y2="23333"/>
                        <a14:backgroundMark x1="70667" y1="21333" x2="70667" y2="21333"/>
                        <a14:backgroundMark x1="76667" y1="21333" x2="76667" y2="21333"/>
                        <a14:backgroundMark x1="83333" y1="29333" x2="83333" y2="32667"/>
                        <a14:backgroundMark x1="82000" y1="37333" x2="82000" y2="40667"/>
                        <a14:backgroundMark x1="83333" y1="44667" x2="83333" y2="44667"/>
                        <a14:backgroundMark x1="72667" y1="48000" x2="72667" y2="48000"/>
                        <a14:backgroundMark x1="65333" y1="41333" x2="65333" y2="41333"/>
                        <a14:backgroundMark x1="61333" y1="30000" x2="61333" y2="30000"/>
                        <a14:backgroundMark x1="58667" y1="21333" x2="58667" y2="21333"/>
                        <a14:backgroundMark x1="95333" y1="71333" x2="95333" y2="71333"/>
                        <a14:backgroundMark x1="86000" y1="70667" x2="86000" y2="70667"/>
                        <a14:backgroundMark x1="85333" y1="80667" x2="85333" y2="80667"/>
                        <a14:backgroundMark x1="63333" y1="95333" x2="63333" y2="95333"/>
                        <a14:backgroundMark x1="53333" y1="78667" x2="53333" y2="78667"/>
                        <a14:backgroundMark x1="40000" y1="94000" x2="40000" y2="94000"/>
                        <a14:backgroundMark x1="16000" y1="70667" x2="16000" y2="70667"/>
                        <a14:backgroundMark x1="30667" y1="4667" x2="30667" y2="4667"/>
                        <a14:backgroundMark x1="22000" y1="16000" x2="22000" y2="16000"/>
                        <a14:backgroundMark x1="4667" y1="16000" x2="4667" y2="1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7800">
            <a:off x="7138816" y="2782347"/>
            <a:ext cx="899814" cy="89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33743">
            <a:off x="5039866" y="2779737"/>
            <a:ext cx="720592" cy="758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02476" y="5733256"/>
            <a:ext cx="1722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Monotype Corsiva" pitchFamily="66" charset="0"/>
              </a:rPr>
              <a:t>2015 г.</a:t>
            </a:r>
            <a:endParaRPr lang="ru-RU" sz="28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10000" r="90000">
                        <a14:backgroundMark x1="74667" y1="86000" x2="74667" y2="86000"/>
                        <a14:backgroundMark x1="74667" y1="86000" x2="74667" y2="86000"/>
                        <a14:backgroundMark x1="84000" y1="90000" x2="84000" y2="90000"/>
                        <a14:backgroundMark x1="88000" y1="91333" x2="88000" y2="91333"/>
                        <a14:backgroundMark x1="80667" y1="44000" x2="80667" y2="44000"/>
                        <a14:backgroundMark x1="83333" y1="34000" x2="83333" y2="34000"/>
                        <a14:backgroundMark x1="84000" y1="9333" x2="84000" y2="9333"/>
                        <a14:backgroundMark x1="14667" y1="16000" x2="14667" y2="16000"/>
                        <a14:backgroundMark x1="17333" y1="28000" x2="17333" y2="28000"/>
                        <a14:backgroundMark x1="28000" y1="48667" x2="28000" y2="48667"/>
                        <a14:backgroundMark x1="27333" y1="57333" x2="24667" y2="60667"/>
                        <a14:backgroundMark x1="18667" y1="72667" x2="18667" y2="72667"/>
                        <a14:backgroundMark x1="26000" y1="87333" x2="26000" y2="87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10593">
            <a:off x="-95949" y="2684013"/>
            <a:ext cx="832397" cy="832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367" b="100000" l="0" r="100000">
                        <a14:foregroundMark x1="87200" y1="21640" x2="87200" y2="21640"/>
                        <a14:foregroundMark x1="22200" y1="17312" x2="22200" y2="17312"/>
                        <a14:foregroundMark x1="90000" y1="73804" x2="90000" y2="73804"/>
                        <a14:foregroundMark x1="78800" y1="53531" x2="78800" y2="53531"/>
                        <a14:foregroundMark x1="20800" y1="52164" x2="20800" y2="52164"/>
                        <a14:foregroundMark x1="23600" y1="1367" x2="23600" y2="1367"/>
                        <a14:backgroundMark x1="44200" y1="33257" x2="44200" y2="33257"/>
                        <a14:backgroundMark x1="47000" y1="30296" x2="47000" y2="30296"/>
                        <a14:backgroundMark x1="51200" y1="21640" x2="51200" y2="21640"/>
                        <a14:backgroundMark x1="91400" y1="44875" x2="91400" y2="44875"/>
                        <a14:backgroundMark x1="94000" y1="89749" x2="94000" y2="89749"/>
                        <a14:backgroundMark x1="48400" y1="75399" x2="48400" y2="75399"/>
                        <a14:backgroundMark x1="8400" y1="36219" x2="8400" y2="362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09214">
            <a:off x="1043174" y="2791331"/>
            <a:ext cx="766593" cy="731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31889">
            <a:off x="2229950" y="2593543"/>
            <a:ext cx="1107754" cy="1107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0" b="100000" l="10000" r="100000">
                        <a14:foregroundMark x1="79333" y1="25333" x2="79333" y2="25333"/>
                        <a14:foregroundMark x1="74667" y1="12667" x2="74667" y2="12667"/>
                        <a14:foregroundMark x1="65333" y1="8000" x2="65333" y2="8000"/>
                        <a14:foregroundMark x1="59333" y1="12667" x2="59333" y2="12667"/>
                        <a14:backgroundMark x1="25333" y1="73333" x2="25333" y2="73333"/>
                        <a14:backgroundMark x1="25333" y1="78000" x2="25333" y2="78000"/>
                        <a14:backgroundMark x1="25333" y1="82667" x2="25333" y2="82667"/>
                        <a14:backgroundMark x1="25333" y1="89333" x2="25333" y2="89333"/>
                        <a14:backgroundMark x1="18667" y1="73333" x2="18667" y2="73333"/>
                        <a14:backgroundMark x1="12667" y1="68667" x2="12667" y2="68667"/>
                        <a14:backgroundMark x1="48667" y1="25333" x2="48667" y2="25333"/>
                        <a14:backgroundMark x1="82667" y1="76667" x2="82667" y2="76667"/>
                        <a14:backgroundMark x1="86000" y1="67333" x2="86000" y2="67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4508">
            <a:off x="444876" y="2799667"/>
            <a:ext cx="670206" cy="724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0" b="100000" l="0" r="100000">
                        <a14:foregroundMark x1="19333" y1="10667" x2="19333" y2="10667"/>
                        <a14:foregroundMark x1="24667" y1="7333" x2="24667" y2="7333"/>
                        <a14:foregroundMark x1="32000" y1="6000" x2="32000" y2="6000"/>
                        <a14:foregroundMark x1="22000" y1="69333" x2="22000" y2="69333"/>
                        <a14:foregroundMark x1="12667" y1="72667" x2="12667" y2="72667"/>
                        <a14:foregroundMark x1="18000" y1="78000" x2="18000" y2="78000"/>
                        <a14:foregroundMark x1="24000" y1="66000" x2="24000" y2="66000"/>
                        <a14:foregroundMark x1="21333" y1="62667" x2="21333" y2="62667"/>
                        <a14:foregroundMark x1="26667" y1="73333" x2="26667" y2="73333"/>
                        <a14:foregroundMark x1="26667" y1="69333" x2="26667" y2="69333"/>
                        <a14:foregroundMark x1="16667" y1="64667" x2="16667" y2="64667"/>
                        <a14:foregroundMark x1="16667" y1="64667" x2="16667" y2="64667"/>
                        <a14:foregroundMark x1="12000" y1="62000" x2="12000" y2="62000"/>
                        <a14:foregroundMark x1="6667" y1="64667" x2="6667" y2="67333"/>
                        <a14:foregroundMark x1="6667" y1="70667" x2="6667" y2="70667"/>
                        <a14:foregroundMark x1="50000" y1="3333" x2="50000" y2="3333"/>
                        <a14:foregroundMark x1="55333" y1="5333" x2="55333" y2="5333"/>
                        <a14:backgroundMark x1="28000" y1="78667" x2="28000" y2="78667"/>
                        <a14:backgroundMark x1="84000" y1="84000" x2="84000" y2="84000"/>
                        <a14:backgroundMark x1="88667" y1="78667" x2="88667" y2="78667"/>
                        <a14:backgroundMark x1="91333" y1="70000" x2="91333" y2="70000"/>
                        <a14:backgroundMark x1="91333" y1="66000" x2="91333" y2="66000"/>
                        <a14:backgroundMark x1="88667" y1="58000" x2="88667" y2="58000"/>
                        <a14:backgroundMark x1="88667" y1="56000" x2="88667" y2="56000"/>
                        <a14:backgroundMark x1="94000" y1="8667" x2="94000" y2="8667"/>
                        <a14:backgroundMark x1="94000" y1="4667" x2="90000" y2="4667"/>
                        <a14:backgroundMark x1="74667" y1="4000" x2="74667" y2="4000"/>
                        <a14:backgroundMark x1="67333" y1="4000" x2="67333" y2="4000"/>
                        <a14:backgroundMark x1="16667" y1="41333" x2="16667" y2="41333"/>
                        <a14:backgroundMark x1="12667" y1="57333" x2="12667" y2="57333"/>
                        <a14:backgroundMark x1="10000" y1="87333" x2="10000" y2="87333"/>
                        <a14:backgroundMark x1="34667" y1="59333" x2="34667" y2="59333"/>
                        <a14:backgroundMark x1="34667" y1="70667" x2="34667" y2="70667"/>
                        <a14:backgroundMark x1="28000" y1="68667" x2="28000" y2="68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969" y="2773963"/>
            <a:ext cx="636011" cy="692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74756">
            <a:off x="2573439" y="2216429"/>
            <a:ext cx="1312580" cy="1409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10000" b="100000" l="0" r="100000">
                        <a14:foregroundMark x1="20667" y1="62667" x2="20667" y2="62667"/>
                        <a14:foregroundMark x1="13333" y1="61333" x2="13333" y2="61333"/>
                        <a14:foregroundMark x1="13333" y1="53333" x2="13333" y2="53333"/>
                        <a14:foregroundMark x1="82667" y1="61333" x2="82667" y2="61333"/>
                        <a14:foregroundMark x1="84667" y1="69333" x2="84667" y2="69333"/>
                        <a14:foregroundMark x1="90667" y1="57333" x2="90667" y2="57333"/>
                        <a14:backgroundMark x1="9333" y1="28667" x2="9333" y2="28667"/>
                        <a14:backgroundMark x1="14667" y1="27333" x2="14667" y2="27333"/>
                        <a14:backgroundMark x1="20667" y1="21333" x2="20667" y2="21333"/>
                        <a14:backgroundMark x1="26000" y1="17333" x2="26000" y2="17333"/>
                        <a14:backgroundMark x1="92667" y1="80000" x2="92667" y2="80000"/>
                        <a14:backgroundMark x1="94000" y1="65333" x2="94000" y2="65333"/>
                        <a14:backgroundMark x1="92667" y1="42000" x2="92667" y2="42000"/>
                        <a14:backgroundMark x1="47333" y1="82000" x2="47333" y2="82000"/>
                        <a14:backgroundMark x1="45333" y1="90000" x2="45333" y2="90000"/>
                        <a14:backgroundMark x1="16667" y1="92667" x2="16667" y2="92667"/>
                        <a14:backgroundMark x1="92667" y1="88000" x2="92667" y2="88000"/>
                        <a14:backgroundMark x1="56667" y1="40000" x2="56667" y2="4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5221">
            <a:off x="3355928" y="2734687"/>
            <a:ext cx="893095" cy="89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7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ackgroundRemoval t="0" b="100000" l="10000" r="90000">
                        <a14:foregroundMark x1="78000" y1="62667" x2="78000" y2="62667"/>
                        <a14:foregroundMark x1="27500" y1="38667" x2="27500" y2="38667"/>
                        <a14:foregroundMark x1="27500" y1="36000" x2="27500" y2="36000"/>
                        <a14:foregroundMark x1="26000" y1="32667" x2="26000" y2="32667"/>
                        <a14:foregroundMark x1="22500" y1="31333" x2="22500" y2="31333"/>
                        <a14:foregroundMark x1="80500" y1="67333" x2="80500" y2="67333"/>
                        <a14:foregroundMark x1="33500" y1="92667" x2="33500" y2="92667"/>
                        <a14:foregroundMark x1="38000" y1="90000" x2="38000" y2="90000"/>
                        <a14:foregroundMark x1="38000" y1="95333" x2="38000" y2="95333"/>
                        <a14:foregroundMark x1="74000" y1="83333" x2="74000" y2="83333"/>
                        <a14:foregroundMark x1="80000" y1="82667" x2="80000" y2="82667"/>
                        <a14:foregroundMark x1="76500" y1="88000" x2="76500" y2="88000"/>
                        <a14:foregroundMark x1="83000" y1="60667" x2="83000" y2="60667"/>
                        <a14:backgroundMark x1="36000" y1="34000" x2="36000" y2="34000"/>
                        <a14:backgroundMark x1="52500" y1="49333" x2="52500" y2="49333"/>
                        <a14:backgroundMark x1="53500" y1="82000" x2="53500" y2="82000"/>
                        <a14:backgroundMark x1="61000" y1="94667" x2="61000" y2="94667"/>
                        <a14:backgroundMark x1="72000" y1="32667" x2="72000" y2="32667"/>
                        <a14:backgroundMark x1="68500" y1="24000" x2="68500" y2="24000"/>
                        <a14:backgroundMark x1="66000" y1="16667" x2="66000" y2="16667"/>
                        <a14:backgroundMark x1="62000" y1="12000" x2="62000" y2="12000"/>
                        <a14:backgroundMark x1="86500" y1="10667" x2="86500" y2="10667"/>
                        <a14:backgroundMark x1="18500" y1="10000" x2="18500" y2="10000"/>
                        <a14:backgroundMark x1="12500" y1="7333" x2="12500" y2="7333"/>
                        <a14:backgroundMark x1="21500" y1="56000" x2="21500" y2="56000"/>
                        <a14:backgroundMark x1="21000" y1="68000" x2="21000" y2="68000"/>
                        <a14:backgroundMark x1="18500" y1="82667" x2="18500" y2="82667"/>
                        <a14:backgroundMark x1="19000" y1="92000" x2="19000" y2="92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4752">
            <a:off x="8258370" y="2786377"/>
            <a:ext cx="947678" cy="87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37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574">
        <p:split orient="vert"/>
      </p:transition>
    </mc:Choice>
    <mc:Fallback xmlns="">
      <p:transition spd="slow" advTm="5574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00CC00"/>
            </a:gs>
            <a:gs pos="0">
              <a:srgbClr val="FFFF00"/>
            </a:gs>
            <a:gs pos="78000">
              <a:srgbClr val="21D6E0"/>
            </a:gs>
            <a:gs pos="100000">
              <a:srgbClr val="005CBF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3645024"/>
            <a:ext cx="65527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2000" b="1" dirty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ru-RU" sz="20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r>
              <a:rPr lang="ru-RU" sz="2000" b="1" dirty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rgbClr val="0000FF"/>
                </a:solidFill>
                <a:latin typeface="Monotype Corsiva" pitchFamily="66" charset="0"/>
              </a:rPr>
              <a:t>  Вот  малыш  к  доске   идёт   выполнять задание.</a:t>
            </a:r>
          </a:p>
          <a:p>
            <a:r>
              <a:rPr lang="ru-RU" sz="2000" b="1" dirty="0" smtClean="0">
                <a:solidFill>
                  <a:srgbClr val="0000FF"/>
                </a:solidFill>
                <a:latin typeface="Monotype Corsiva" pitchFamily="66" charset="0"/>
              </a:rPr>
              <a:t>   Быстро справится с работой – у него есть знания.</a:t>
            </a:r>
          </a:p>
          <a:p>
            <a:r>
              <a:rPr lang="ru-RU" sz="2000" b="1" dirty="0" smtClean="0">
                <a:solidFill>
                  <a:srgbClr val="0000FF"/>
                </a:solidFill>
                <a:latin typeface="Monotype Corsiva" pitchFamily="66" charset="0"/>
              </a:rPr>
              <a:t>   Звукобуквенный  анализ  делать начинает.</a:t>
            </a:r>
          </a:p>
          <a:p>
            <a:r>
              <a:rPr lang="ru-RU" sz="2000" b="1" dirty="0" smtClean="0">
                <a:solidFill>
                  <a:srgbClr val="0000FF"/>
                </a:solidFill>
                <a:latin typeface="Monotype Corsiva" pitchFamily="66" charset="0"/>
              </a:rPr>
              <a:t>   Как   работать  у доски  он  отлично  знает.</a:t>
            </a:r>
          </a:p>
          <a:p>
            <a:r>
              <a:rPr lang="ru-RU" sz="2000" b="1" dirty="0" smtClean="0">
                <a:solidFill>
                  <a:srgbClr val="0000FF"/>
                </a:solidFill>
                <a:latin typeface="Monotype Corsiva" pitchFamily="66" charset="0"/>
              </a:rPr>
              <a:t>   Разделить  слова  на  слоги   может  без  сомнения,</a:t>
            </a:r>
          </a:p>
          <a:p>
            <a:r>
              <a:rPr lang="ru-RU" sz="2000" b="1" dirty="0" smtClean="0">
                <a:solidFill>
                  <a:srgbClr val="0000FF"/>
                </a:solidFill>
                <a:latin typeface="Monotype Corsiva" pitchFamily="66" charset="0"/>
              </a:rPr>
              <a:t>   А ещё  малыш   поставит   в  слове  ударение.</a:t>
            </a:r>
            <a:endParaRPr lang="ru-RU" sz="20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H:\Алла Ф\DSCN50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659" y="260649"/>
            <a:ext cx="6240693" cy="41044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1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7013">
        <p14:prism/>
      </p:transition>
    </mc:Choice>
    <mc:Fallback xmlns="">
      <p:transition spd="slow" advTm="1701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5000">
              <a:srgbClr val="00CC00"/>
            </a:gs>
            <a:gs pos="0">
              <a:srgbClr val="FFFF00"/>
            </a:gs>
            <a:gs pos="78000">
              <a:srgbClr val="00B0F0"/>
            </a:gs>
            <a:gs pos="100000">
              <a:srgbClr val="005CBF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Алла Ф2\DSCN41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59" y="332656"/>
            <a:ext cx="3696794" cy="277259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H:\Алла Ф2\DSCN41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45024"/>
            <a:ext cx="3744416" cy="280831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:\Фотографии\Логопедия\DSCN10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640" y="1556792"/>
            <a:ext cx="3578696" cy="253828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4095074"/>
            <a:ext cx="475252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6600"/>
                </a:solidFill>
                <a:latin typeface="Monotype Corsiva" pitchFamily="66" charset="0"/>
              </a:rPr>
              <a:t>Занятия в подгруппах  </a:t>
            </a:r>
          </a:p>
          <a:p>
            <a:r>
              <a:rPr lang="ru-RU" sz="2200" b="1" dirty="0">
                <a:solidFill>
                  <a:srgbClr val="006600"/>
                </a:solidFill>
                <a:latin typeface="Monotype Corsiva" pitchFamily="66" charset="0"/>
              </a:rPr>
              <a:t>	</a:t>
            </a:r>
            <a:r>
              <a:rPr lang="ru-RU" sz="2200" b="1" dirty="0" smtClean="0">
                <a:solidFill>
                  <a:srgbClr val="006600"/>
                </a:solidFill>
                <a:latin typeface="Monotype Corsiva" pitchFamily="66" charset="0"/>
              </a:rPr>
              <a:t>	    интересны  для  всех.</a:t>
            </a:r>
          </a:p>
          <a:p>
            <a:r>
              <a:rPr lang="ru-RU" sz="2200" b="1" dirty="0" smtClean="0">
                <a:solidFill>
                  <a:srgbClr val="006600"/>
                </a:solidFill>
                <a:latin typeface="Monotype Corsiva" pitchFamily="66" charset="0"/>
              </a:rPr>
              <a:t>Детей с логопедом   всегда   ждёт  успех.</a:t>
            </a:r>
          </a:p>
          <a:p>
            <a:r>
              <a:rPr lang="ru-RU" sz="2200" b="1" dirty="0" smtClean="0">
                <a:solidFill>
                  <a:srgbClr val="006600"/>
                </a:solidFill>
                <a:latin typeface="Monotype Corsiva" pitchFamily="66" charset="0"/>
              </a:rPr>
              <a:t>Всё  разберём: что,  где,  и  когда?</a:t>
            </a:r>
          </a:p>
          <a:p>
            <a:r>
              <a:rPr lang="ru-RU" sz="2200" b="1" dirty="0" smtClean="0">
                <a:solidFill>
                  <a:srgbClr val="006600"/>
                </a:solidFill>
                <a:latin typeface="Monotype Corsiva" pitchFamily="66" charset="0"/>
              </a:rPr>
              <a:t>Речь  у  детей  будет  внятной  всегда.</a:t>
            </a:r>
            <a:endParaRPr lang="ru-RU" sz="22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2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0255">
        <p14:reveal/>
      </p:transition>
    </mc:Choice>
    <mc:Fallback xmlns="">
      <p:transition spd="slow" advTm="1025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00CC66"/>
            </a:gs>
            <a:gs pos="0">
              <a:srgbClr val="FFFF00"/>
            </a:gs>
            <a:gs pos="78000">
              <a:srgbClr val="21D6E0"/>
            </a:gs>
            <a:gs pos="100000">
              <a:srgbClr val="005CBF"/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1\Desktop\DSCN41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2109"/>
            <a:ext cx="5378018" cy="348063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6243" y="683404"/>
            <a:ext cx="34454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FF00"/>
                </a:solidFill>
                <a:latin typeface="Monotype Corsiva" pitchFamily="66" charset="0"/>
              </a:rPr>
              <a:t>Всем людям говорить красиво  нужно!</a:t>
            </a:r>
          </a:p>
          <a:p>
            <a:r>
              <a:rPr lang="ru-RU" sz="2200" b="1" dirty="0" smtClean="0">
                <a:solidFill>
                  <a:srgbClr val="FFFF00"/>
                </a:solidFill>
                <a:latin typeface="Monotype Corsiva" pitchFamily="66" charset="0"/>
              </a:rPr>
              <a:t>С детьми  мы  буквы  изучаем дружно.</a:t>
            </a:r>
          </a:p>
          <a:p>
            <a:r>
              <a:rPr lang="ru-RU" sz="2200" b="1" dirty="0" smtClean="0">
                <a:solidFill>
                  <a:srgbClr val="FFFF00"/>
                </a:solidFill>
                <a:latin typeface="Monotype Corsiva" pitchFamily="66" charset="0"/>
              </a:rPr>
              <a:t>Они  любую  вам  напишут  и покажут!</a:t>
            </a:r>
          </a:p>
          <a:p>
            <a:r>
              <a:rPr lang="ru-RU" sz="2200" b="1" dirty="0" smtClean="0">
                <a:solidFill>
                  <a:srgbClr val="FFFF00"/>
                </a:solidFill>
                <a:latin typeface="Monotype Corsiva" pitchFamily="66" charset="0"/>
              </a:rPr>
              <a:t>Любой  рассказ  подробно  всем расскажут!</a:t>
            </a:r>
            <a:endParaRPr lang="ru-RU" sz="22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H:\Фотографии\Логопедия\DSCN1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699" y="188642"/>
            <a:ext cx="5448605" cy="345173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0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441">
        <p:split/>
      </p:transition>
    </mc:Choice>
    <mc:Fallback xmlns="">
      <p:transition spd="slow" advTm="8441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rgbClr val="0099FF"/>
            </a:gs>
            <a:gs pos="0">
              <a:srgbClr val="FFFF00"/>
            </a:gs>
            <a:gs pos="25000">
              <a:srgbClr val="00FF00"/>
            </a:gs>
            <a:gs pos="78000">
              <a:srgbClr val="00CC99"/>
            </a:gs>
            <a:gs pos="100000">
              <a:srgbClr val="0070C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 flipV="1">
            <a:off x="3491880" y="4077071"/>
            <a:ext cx="576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Monotype Corsiva" pitchFamily="66" charset="0"/>
            </a:endParaRPr>
          </a:p>
          <a:p>
            <a:endParaRPr lang="ru-RU" dirty="0">
              <a:latin typeface="Monotype Corsiva" pitchFamily="66" charset="0"/>
            </a:endParaRPr>
          </a:p>
          <a:p>
            <a:endParaRPr lang="ru-RU" dirty="0" smtClean="0">
              <a:latin typeface="Monotype Corsiva" pitchFamily="66" charset="0"/>
            </a:endParaRPr>
          </a:p>
          <a:p>
            <a:endParaRPr lang="ru-RU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4677235"/>
            <a:ext cx="568863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rgbClr val="0000CC"/>
              </a:solidFill>
              <a:latin typeface="Monotype Corsiva" pitchFamily="66" charset="0"/>
            </a:endParaRPr>
          </a:p>
          <a:p>
            <a:r>
              <a:rPr lang="ru-RU" sz="2400" b="1" dirty="0" smtClean="0">
                <a:solidFill>
                  <a:srgbClr val="006600"/>
                </a:solidFill>
                <a:latin typeface="Monotype Corsiva" pitchFamily="66" charset="0"/>
              </a:rPr>
              <a:t>Если   у  ребёнка  есть   проблемы с речью,</a:t>
            </a:r>
          </a:p>
          <a:p>
            <a:r>
              <a:rPr lang="ru-RU" sz="2400" b="1" dirty="0" smtClean="0">
                <a:solidFill>
                  <a:srgbClr val="006600"/>
                </a:solidFill>
                <a:latin typeface="Monotype Corsiva" pitchFamily="66" charset="0"/>
              </a:rPr>
              <a:t>Тогда  родителям  даю  </a:t>
            </a:r>
            <a:r>
              <a:rPr lang="ru-RU" sz="2400" b="1" dirty="0" smtClean="0">
                <a:solidFill>
                  <a:srgbClr val="008000"/>
                </a:solidFill>
                <a:latin typeface="Monotype Corsiva" pitchFamily="66" charset="0"/>
              </a:rPr>
              <a:t>практический</a:t>
            </a:r>
            <a:r>
              <a:rPr lang="ru-RU" sz="2400" b="1" dirty="0" smtClean="0">
                <a:solidFill>
                  <a:srgbClr val="006600"/>
                </a:solidFill>
                <a:latin typeface="Monotype Corsiva" pitchFamily="66" charset="0"/>
              </a:rPr>
              <a:t>   совет . </a:t>
            </a:r>
          </a:p>
          <a:p>
            <a:r>
              <a:rPr lang="ru-RU" sz="2400" b="1" dirty="0" smtClean="0">
                <a:solidFill>
                  <a:srgbClr val="006600"/>
                </a:solidFill>
                <a:latin typeface="Monotype Corsiva" pitchFamily="66" charset="0"/>
              </a:rPr>
              <a:t>Решение  вопроса  обеспечит</a:t>
            </a:r>
          </a:p>
          <a:p>
            <a:r>
              <a:rPr lang="ru-RU" sz="2400" b="1" dirty="0" smtClean="0">
                <a:solidFill>
                  <a:srgbClr val="006600"/>
                </a:solidFill>
                <a:latin typeface="Monotype Corsiva" pitchFamily="66" charset="0"/>
              </a:rPr>
              <a:t>Опытный    учитель-логопед.</a:t>
            </a:r>
            <a:endParaRPr lang="ru-RU" sz="24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  <p:pic>
        <p:nvPicPr>
          <p:cNvPr id="4099" name="Picture 3" descr="H:\Алла Ф\DSCN50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7554"/>
            <a:ext cx="6264696" cy="4070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10789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8836">
        <p:dissolve/>
      </p:transition>
    </mc:Choice>
    <mc:Fallback xmlns="">
      <p:transition spd="slow" advTm="8836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flip="none" rotWithShape="1">
          <a:gsLst>
            <a:gs pos="25000">
              <a:srgbClr val="00CC00"/>
            </a:gs>
            <a:gs pos="0">
              <a:srgbClr val="FFFF00"/>
            </a:gs>
            <a:gs pos="78000">
              <a:srgbClr val="21D6E0"/>
            </a:gs>
            <a:gs pos="100000">
              <a:srgbClr val="005CBF"/>
            </a:gs>
          </a:gsLst>
          <a:path path="circle">
            <a:fillToRect l="100000" t="100000"/>
          </a:path>
          <a:tileRect b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1\Desktop\DSC03964.JPG" id="1026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063"/>
            <a:ext cx="3419872" cy="219821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1\Desktop\DSC00643.JPG" id="1027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8661">
            <a:off x="5859259" y="562500"/>
            <a:ext cx="3259122" cy="213843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1\Desktop\DSCN1808.JPG" id="1028" name="Picture 4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"/>
          <a:stretch/>
        </p:blipFill>
        <p:spPr bwMode="auto">
          <a:xfrm>
            <a:off x="5626105" y="2399164"/>
            <a:ext cx="3528392" cy="20939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1\Desktop\DSCN1147.JPG" id="1029" name="Picture 5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 rot="895203">
            <a:off x="22618" y="4349875"/>
            <a:ext cx="3570006" cy="22893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1\Desktop\DSCN0789.JPG" id="1030" name="Picture 6"/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"/>
          <a:stretch/>
        </p:blipFill>
        <p:spPr bwMode="auto">
          <a:xfrm rot="20934521">
            <a:off x="5505965" y="4266858"/>
            <a:ext cx="3524865" cy="22641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334" y="2399164"/>
            <a:ext cx="3405104" cy="235597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rrowheads="1"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 rot="20755152">
            <a:off x="-77840" y="502825"/>
            <a:ext cx="3570006" cy="21385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H:\Фотографии\Педсоветы и семинары\семинар 2014\SAM_0354.JPG" id="1035" name="Picture 11"/>
          <p:cNvPicPr>
            <a:picLocks noChangeArrowheads="1" noChangeAspect="1"/>
          </p:cNvPicPr>
          <p:nvPr/>
        </p:nvPicPr>
        <p:blipFill>
          <a:blip cstate="print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654188"/>
            <a:ext cx="3318895" cy="235888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71800" y="2060848"/>
            <a:ext cx="3528392" cy="387798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200">
                <a:solidFill>
                  <a:srgbClr val="0000FF"/>
                </a:solidFill>
                <a:latin charset="0" pitchFamily="66" typeface="Monotype Corsiva"/>
              </a:rPr>
              <a:t>      Я </a:t>
            </a:r>
            <a:r>
              <a:rPr b="1" dirty="0" lang="ru-RU" sz="2200">
                <a:solidFill>
                  <a:srgbClr val="0000FF"/>
                </a:solidFill>
                <a:latin charset="0" pitchFamily="66" typeface="Monotype Corsiva"/>
              </a:rPr>
              <a:t>педагог , </a:t>
            </a:r>
            <a:r>
              <a:rPr b="1" dirty="0" lang="ru-RU" smtClean="0" sz="2200">
                <a:solidFill>
                  <a:srgbClr val="0000FF"/>
                </a:solidFill>
                <a:latin charset="0" pitchFamily="66" typeface="Monotype Corsiva"/>
              </a:rPr>
              <a:t>филолог </a:t>
            </a:r>
            <a:endParaRPr b="1" dirty="0" lang="ru-RU" sz="2200">
              <a:solidFill>
                <a:srgbClr val="0000FF"/>
              </a:solidFill>
              <a:latin charset="0" pitchFamily="66" typeface="Monotype Corsiva"/>
            </a:endParaRPr>
          </a:p>
          <a:p>
            <a:r>
              <a:rPr b="1" dirty="0" lang="ru-RU" sz="2200">
                <a:solidFill>
                  <a:srgbClr val="0000FF"/>
                </a:solidFill>
                <a:latin charset="0" pitchFamily="66" typeface="Monotype Corsiva"/>
              </a:rPr>
              <a:t> </a:t>
            </a:r>
            <a:r>
              <a:rPr b="1" dirty="0" lang="ru-RU" smtClean="0" sz="2200">
                <a:solidFill>
                  <a:srgbClr val="0000FF"/>
                </a:solidFill>
                <a:latin charset="0" pitchFamily="66" typeface="Monotype Corsiva"/>
              </a:rPr>
              <a:t>		  и  </a:t>
            </a:r>
            <a:r>
              <a:rPr b="1" dirty="0" lang="ru-RU" sz="2200">
                <a:solidFill>
                  <a:srgbClr val="0000FF"/>
                </a:solidFill>
                <a:latin charset="0" pitchFamily="66" typeface="Monotype Corsiva"/>
              </a:rPr>
              <a:t>психолог,</a:t>
            </a:r>
          </a:p>
          <a:p>
            <a:r>
              <a:rPr b="1" dirty="0" lang="ru-RU" sz="2200">
                <a:solidFill>
                  <a:srgbClr val="0000FF"/>
                </a:solidFill>
                <a:latin charset="0" pitchFamily="66" typeface="Monotype Corsiva"/>
              </a:rPr>
              <a:t> </a:t>
            </a:r>
            <a:r>
              <a:rPr b="1" dirty="0" lang="ru-RU" smtClean="0" sz="2200">
                <a:solidFill>
                  <a:srgbClr val="0000FF"/>
                </a:solidFill>
                <a:latin charset="0" pitchFamily="66" typeface="Monotype Corsiva"/>
              </a:rPr>
              <a:t>    Я </a:t>
            </a:r>
            <a:r>
              <a:rPr b="1" dirty="0" lang="ru-RU" sz="2200">
                <a:solidFill>
                  <a:srgbClr val="0000FF"/>
                </a:solidFill>
                <a:latin charset="0" pitchFamily="66" typeface="Monotype Corsiva"/>
              </a:rPr>
              <a:t>воспитатель, и языковед</a:t>
            </a:r>
            <a:r>
              <a:rPr b="1" dirty="0" lang="ru-RU" smtClean="0" sz="2200">
                <a:solidFill>
                  <a:srgbClr val="0000FF"/>
                </a:solidFill>
                <a:latin charset="0" pitchFamily="66" typeface="Monotype Corsiva"/>
              </a:rPr>
              <a:t>.</a:t>
            </a:r>
          </a:p>
          <a:p>
            <a:r>
              <a:rPr b="1" dirty="0" lang="ru-RU" smtClean="0" sz="2200">
                <a:solidFill>
                  <a:srgbClr val="0000FF"/>
                </a:solidFill>
                <a:latin charset="0" pitchFamily="66" typeface="Monotype Corsiva"/>
              </a:rPr>
              <a:t>    Ещё спортсменка,</a:t>
            </a:r>
          </a:p>
          <a:p>
            <a:r>
              <a:rPr b="1" dirty="0" lang="ru-RU" sz="2200">
                <a:solidFill>
                  <a:srgbClr val="0000FF"/>
                </a:solidFill>
                <a:latin charset="0" pitchFamily="66" typeface="Monotype Corsiva"/>
              </a:rPr>
              <a:t>	</a:t>
            </a:r>
            <a:r>
              <a:rPr b="1" dirty="0" lang="ru-RU" smtClean="0" sz="2200">
                <a:solidFill>
                  <a:srgbClr val="0000FF"/>
                </a:solidFill>
                <a:latin charset="0" pitchFamily="66" typeface="Monotype Corsiva"/>
              </a:rPr>
              <a:t>          доктор</a:t>
            </a:r>
            <a:r>
              <a:rPr b="1" dirty="0" lang="ru-RU" sz="2200">
                <a:solidFill>
                  <a:srgbClr val="0000FF"/>
                </a:solidFill>
                <a:latin charset="0" pitchFamily="66" typeface="Monotype Corsiva"/>
              </a:rPr>
              <a:t>,    		</a:t>
            </a:r>
            <a:r>
              <a:rPr b="1" dirty="0" lang="ru-RU" smtClean="0" sz="2200">
                <a:solidFill>
                  <a:srgbClr val="0000FF"/>
                </a:solidFill>
                <a:latin charset="0" pitchFamily="66" typeface="Monotype Corsiva"/>
              </a:rPr>
              <a:t>              дефектолог</a:t>
            </a:r>
            <a:r>
              <a:rPr b="1" dirty="0" lang="ru-RU" sz="2200">
                <a:solidFill>
                  <a:srgbClr val="0000FF"/>
                </a:solidFill>
                <a:latin charset="0" pitchFamily="66" typeface="Monotype Corsiva"/>
              </a:rPr>
              <a:t>,</a:t>
            </a:r>
          </a:p>
          <a:p>
            <a:r>
              <a:rPr b="1" dirty="0" lang="ru-RU" smtClean="0" sz="2200">
                <a:solidFill>
                  <a:srgbClr val="0000FF"/>
                </a:solidFill>
                <a:latin charset="0" pitchFamily="66" typeface="Monotype Corsiva"/>
              </a:rPr>
              <a:t>    А  также  я  актёр</a:t>
            </a:r>
            <a:r>
              <a:rPr b="1" dirty="0" lang="ru-RU" sz="2200">
                <a:solidFill>
                  <a:srgbClr val="0000FF"/>
                </a:solidFill>
                <a:latin charset="0" pitchFamily="66" typeface="Monotype Corsiva"/>
              </a:rPr>
              <a:t>, оратор,		 </a:t>
            </a:r>
            <a:r>
              <a:rPr b="1" dirty="0" lang="ru-RU" smtClean="0" sz="2200">
                <a:solidFill>
                  <a:srgbClr val="0000FF"/>
                </a:solidFill>
                <a:latin charset="0" pitchFamily="66" typeface="Monotype Corsiva"/>
              </a:rPr>
              <a:t>         логопед</a:t>
            </a:r>
            <a:r>
              <a:rPr b="1" dirty="0" lang="ru-RU" sz="2200">
                <a:solidFill>
                  <a:srgbClr val="0000FF"/>
                </a:solidFill>
                <a:latin charset="0" pitchFamily="66" typeface="Monotype Corsiva"/>
              </a:rPr>
              <a:t>!</a:t>
            </a:r>
          </a:p>
          <a:p>
            <a:r>
              <a:rPr b="1" dirty="0" lang="ru-RU" smtClean="0" sz="2200">
                <a:solidFill>
                  <a:srgbClr val="0000FF"/>
                </a:solidFill>
                <a:latin charset="0" pitchFamily="66" typeface="Monotype Corsiva"/>
              </a:rPr>
              <a:t>	</a:t>
            </a:r>
            <a:endParaRPr dirty="0" lang="ru-RU" sz="2400">
              <a:solidFill>
                <a:prstClr val="black"/>
              </a:solidFill>
            </a:endParaRPr>
          </a:p>
          <a:p>
            <a:endParaRPr b="1" dirty="0" lang="ru-RU" sz="2400">
              <a:solidFill>
                <a:srgbClr val="0000FF"/>
              </a:solidFill>
              <a:latin charset="0" pitchFamily="66" typeface="Monotype Corsiva"/>
            </a:endParaRPr>
          </a:p>
          <a:p>
            <a:endParaRPr b="1" dirty="0" lang="ru-RU" sz="2400">
              <a:solidFill>
                <a:srgbClr val="0000FF"/>
              </a:solidFill>
              <a:latin charset="0" pitchFamily="66" typeface="Monotype Corsiva"/>
            </a:endParaRPr>
          </a:p>
        </p:txBody>
      </p:sp>
    </p:spTree>
    <p:extLst>
      <p:ext uri="{BB962C8B-B14F-4D97-AF65-F5344CB8AC3E}">
        <p14:creationId xmlns:p14="http://schemas.microsoft.com/office/powerpoint/2010/main" val="102614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16917" p14:dur="1500" spd="slow">
        <p:split orient="vert"/>
      </p:transition>
    </mc:Choice>
    <mc:Fallback xmlns="">
      <p:transition advTm="16917" spd="slow">
        <p:split orient="vert"/>
      </p:transition>
    </mc:Fallback>
  </mc:AlternateContent>
  <p:timing>
    <p:tnLst>
      <p:par>
        <p:cTn dur="indefinite" id="1" nodeType="tmRoot" restart="never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8000">
              <a:srgbClr val="0099FF"/>
            </a:gs>
            <a:gs pos="0">
              <a:srgbClr val="FFFF00"/>
            </a:gs>
            <a:gs pos="25000">
              <a:srgbClr val="00FF00"/>
            </a:gs>
            <a:gs pos="78000">
              <a:srgbClr val="00CC99"/>
            </a:gs>
            <a:gs pos="100000">
              <a:srgbClr val="0070C0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24128" y="1628800"/>
            <a:ext cx="30963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  <a:latin typeface="Monotype Corsiva" pitchFamily="66" charset="0"/>
              </a:rPr>
              <a:t>Р.</a:t>
            </a:r>
            <a:r>
              <a:rPr lang="en-US" sz="2000" b="1" dirty="0" smtClean="0">
                <a:solidFill>
                  <a:prstClr val="black"/>
                </a:solidFill>
                <a:latin typeface="Monotype Corsiva" pitchFamily="66" charset="0"/>
              </a:rPr>
              <a:t>S.</a:t>
            </a:r>
            <a:endParaRPr lang="ru-RU" sz="2000" b="1" dirty="0" smtClean="0">
              <a:solidFill>
                <a:prstClr val="black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6600CC"/>
                </a:solidFill>
                <a:latin typeface="Monotype Corsiva" pitchFamily="66" charset="0"/>
              </a:rPr>
              <a:t>Работаю я долго,</a:t>
            </a:r>
          </a:p>
          <a:p>
            <a:r>
              <a:rPr lang="ru-RU" sz="2000" b="1" dirty="0">
                <a:solidFill>
                  <a:srgbClr val="6600CC"/>
                </a:solidFill>
                <a:latin typeface="Monotype Corsiva" pitchFamily="66" charset="0"/>
              </a:rPr>
              <a:t>	</a:t>
            </a:r>
            <a:r>
              <a:rPr lang="ru-RU" sz="2000" b="1" dirty="0" smtClean="0">
                <a:solidFill>
                  <a:srgbClr val="6600CC"/>
                </a:solidFill>
                <a:latin typeface="Monotype Corsiva" pitchFamily="66" charset="0"/>
              </a:rPr>
              <a:t>             терпеливо,</a:t>
            </a:r>
          </a:p>
          <a:p>
            <a:r>
              <a:rPr lang="ru-RU" sz="2000" b="1" dirty="0" smtClean="0">
                <a:solidFill>
                  <a:srgbClr val="6600CC"/>
                </a:solidFill>
                <a:latin typeface="Monotype Corsiva" pitchFamily="66" charset="0"/>
              </a:rPr>
              <a:t>Слагая   результат</a:t>
            </a:r>
          </a:p>
          <a:p>
            <a:r>
              <a:rPr lang="ru-RU" sz="2000" b="1" dirty="0">
                <a:solidFill>
                  <a:srgbClr val="6600CC"/>
                </a:solidFill>
                <a:latin typeface="Monotype Corsiva" pitchFamily="66" charset="0"/>
              </a:rPr>
              <a:t>	</a:t>
            </a:r>
            <a:r>
              <a:rPr lang="ru-RU" sz="2000" b="1" dirty="0" smtClean="0">
                <a:solidFill>
                  <a:srgbClr val="6600CC"/>
                </a:solidFill>
                <a:latin typeface="Monotype Corsiva" pitchFamily="66" charset="0"/>
              </a:rPr>
              <a:t>из маленьких  побед.</a:t>
            </a:r>
          </a:p>
          <a:p>
            <a:r>
              <a:rPr lang="ru-RU" sz="2000" b="1" dirty="0" smtClean="0">
                <a:solidFill>
                  <a:srgbClr val="6600CC"/>
                </a:solidFill>
                <a:latin typeface="Monotype Corsiva" pitchFamily="66" charset="0"/>
              </a:rPr>
              <a:t>Свои  стремленья </a:t>
            </a:r>
          </a:p>
          <a:p>
            <a:r>
              <a:rPr lang="ru-RU" sz="2000" b="1" dirty="0">
                <a:solidFill>
                  <a:srgbClr val="6600CC"/>
                </a:solidFill>
                <a:latin typeface="Monotype Corsiva" pitchFamily="66" charset="0"/>
              </a:rPr>
              <a:t>	</a:t>
            </a:r>
            <a:r>
              <a:rPr lang="ru-RU" sz="2000" b="1" dirty="0" smtClean="0">
                <a:solidFill>
                  <a:srgbClr val="6600CC"/>
                </a:solidFill>
                <a:latin typeface="Monotype Corsiva" pitchFamily="66" charset="0"/>
              </a:rPr>
              <a:t>    посвящаю детям,</a:t>
            </a:r>
          </a:p>
          <a:p>
            <a:r>
              <a:rPr lang="ru-RU" sz="2000" b="1" dirty="0" smtClean="0">
                <a:solidFill>
                  <a:srgbClr val="6600CC"/>
                </a:solidFill>
                <a:latin typeface="Monotype Corsiva" pitchFamily="66" charset="0"/>
              </a:rPr>
              <a:t>Вам  лишь   осталось</a:t>
            </a:r>
          </a:p>
          <a:p>
            <a:r>
              <a:rPr lang="ru-RU" sz="2000" b="1" dirty="0" smtClean="0">
                <a:solidFill>
                  <a:srgbClr val="6600CC"/>
                </a:solidFill>
                <a:latin typeface="Monotype Corsiva" pitchFamily="66" charset="0"/>
              </a:rPr>
              <a:t>Постучать  в  мой  кабинет</a:t>
            </a:r>
          </a:p>
          <a:p>
            <a:r>
              <a:rPr lang="ru-RU" sz="2000" b="1" dirty="0" smtClean="0">
                <a:solidFill>
                  <a:srgbClr val="6600CC"/>
                </a:solidFill>
                <a:latin typeface="Monotype Corsiva" pitchFamily="66" charset="0"/>
              </a:rPr>
              <a:t>С табличкой   скромной</a:t>
            </a:r>
          </a:p>
          <a:p>
            <a:r>
              <a:rPr lang="ru-RU" sz="2000" b="1" dirty="0" smtClean="0">
                <a:solidFill>
                  <a:srgbClr val="6600CC"/>
                </a:solidFill>
                <a:latin typeface="Monotype Corsiva" pitchFamily="66" charset="0"/>
              </a:rPr>
              <a:t>                	«ЛОГОПЕД»!</a:t>
            </a:r>
            <a:endParaRPr lang="ru-RU" sz="2000" b="1" dirty="0">
              <a:solidFill>
                <a:srgbClr val="6600CC"/>
              </a:solidFill>
              <a:latin typeface="Monotype Corsiva" pitchFamily="66" charset="0"/>
            </a:endParaRPr>
          </a:p>
        </p:txBody>
      </p:sp>
      <p:pic>
        <p:nvPicPr>
          <p:cNvPr id="5" name="Picture 2" descr="E:\Светлана\Фото\Фото 14\Новые ФОТО 14\DSC024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00" y="187305"/>
            <a:ext cx="4442807" cy="3280014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Светлана\Фото\Фото 14\Новые ФОТО 14\DSC024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051" y="3573017"/>
            <a:ext cx="4076277" cy="3024336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88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832">
        <p14:prism isContent="1" isInverted="1"/>
      </p:transition>
    </mc:Choice>
    <mc:Fallback xmlns="">
      <p:transition spd="slow" advTm="1083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78000">
              <a:srgbClr val="00CC99"/>
            </a:gs>
            <a:gs pos="25000">
              <a:srgbClr val="00FF00"/>
            </a:gs>
            <a:gs pos="100000">
              <a:srgbClr val="0000FF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88640"/>
            <a:ext cx="7704856" cy="6144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b="1" dirty="0" smtClean="0">
              <a:latin typeface="Monotype Corsiva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Моя 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работа день за днём 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– это</a:t>
            </a:r>
            <a:endParaRPr lang="ru-RU" sz="1400" dirty="0">
              <a:solidFill>
                <a:srgbClr val="CC0099"/>
              </a:solidFill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чувство личной ответственности за свою деятельность, проникнутую добротой, вниманием,  уважением к 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ребёнку 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и 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 терпимостью 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к 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его 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недостаткам;</a:t>
            </a:r>
            <a:endParaRPr lang="ru-RU" sz="1400" dirty="0">
              <a:solidFill>
                <a:srgbClr val="CC0099"/>
              </a:solidFill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отношение к 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ребёнку 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как равноправному участнику диалога и деятельности с постепенным убавлением своей помощи и увеличение доли самостоятельности дошкольника;</a:t>
            </a:r>
            <a:endParaRPr lang="ru-RU" sz="1400" dirty="0">
              <a:solidFill>
                <a:srgbClr val="CC0099"/>
              </a:solidFill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воспитание 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веры  малыша 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в свои силы в общении 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со  взрослыми  и  сверстниками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;</a:t>
            </a:r>
            <a:endParaRPr lang="ru-RU" sz="1400" dirty="0">
              <a:solidFill>
                <a:srgbClr val="CC0099"/>
              </a:solidFill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жизнь вместе с детьми</a:t>
            </a:r>
            <a:r>
              <a:rPr lang="ru-RU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, 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радость от того, чем 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одаривает 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детей каждый новый день;</a:t>
            </a:r>
            <a:endParaRPr lang="ru-RU" sz="1400" dirty="0">
              <a:solidFill>
                <a:srgbClr val="CC0099"/>
              </a:solidFill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общение, основанное на сотрудничестве, творчестве, 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фантазии 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и познании;</a:t>
            </a:r>
            <a:endParaRPr lang="ru-RU" sz="1400" dirty="0">
              <a:solidFill>
                <a:srgbClr val="CC0099"/>
              </a:solidFill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умение стилем 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своей 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жизни показывать мальчишкам и девчонкам, что открытие всегда 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приятно 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и полезно;</a:t>
            </a:r>
            <a:endParaRPr lang="ru-RU" sz="1400" dirty="0">
              <a:solidFill>
                <a:srgbClr val="CC0099"/>
              </a:solidFill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преодоление в себе психологического барьера, отказ от шаблонных 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форм  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и 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методов 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работы ;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</a:t>
            </a:r>
            <a:r>
              <a:rPr lang="ru-RU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проведение эмоционально ярких, захватывающих 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занятий 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для детей 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коррекционной 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группы; </a:t>
            </a:r>
            <a:endParaRPr lang="ru-RU" sz="1400" dirty="0">
              <a:solidFill>
                <a:srgbClr val="CC0099"/>
              </a:solidFill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понимание того, что скука в работе с детьми — поистине универсальный «выключатель»; педагог — не 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транслятор 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учебной деятельности, а помощник и умелый </a:t>
            </a:r>
            <a:r>
              <a:rPr lang="ru-RU" b="1" dirty="0" smtClean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 руководитель</a:t>
            </a:r>
            <a:r>
              <a:rPr lang="ru-RU" b="1" dirty="0">
                <a:solidFill>
                  <a:srgbClr val="CC0099"/>
                </a:solidFill>
                <a:latin typeface="Monotype Corsiva"/>
                <a:ea typeface="Calibri"/>
                <a:cs typeface="Times New Roman"/>
              </a:rPr>
              <a:t>.</a:t>
            </a:r>
            <a:endParaRPr lang="ru-RU" sz="1400" dirty="0">
              <a:solidFill>
                <a:srgbClr val="CC0099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66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2028">
        <p14:ripple/>
      </p:transition>
    </mc:Choice>
    <mc:Fallback xmlns="">
      <p:transition spd="slow" advTm="320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00CC00"/>
            </a:gs>
            <a:gs pos="0">
              <a:srgbClr val="FFFF00"/>
            </a:gs>
            <a:gs pos="78000">
              <a:srgbClr val="21D6E0"/>
            </a:gs>
            <a:gs pos="78000">
              <a:srgbClr val="0087E6"/>
            </a:gs>
            <a:gs pos="100000">
              <a:srgbClr val="005CB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DSCN50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620688"/>
            <a:ext cx="6048671" cy="5544616"/>
          </a:xfrm>
          <a:prstGeom prst="ellipse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980728"/>
            <a:ext cx="30243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Песок   струится  из ладошки.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Играет огоньками </a:t>
            </a:r>
            <a:r>
              <a:rPr lang="ru-RU" sz="2000" b="1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 стол.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Песчинками  рисует      			мальчик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Свой  незатейливый  узор.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Ребёнку не страшны ошибки.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Он смело пальчиком  ведёт..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Вот человечек  появился,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А рядом , на дорожке , кот.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Дошкольник   думает,</a:t>
            </a:r>
          </a:p>
          <a:p>
            <a:r>
              <a:rPr lang="ru-RU" sz="2000" b="1" dirty="0">
                <a:solidFill>
                  <a:srgbClr val="FFFF00"/>
                </a:solidFill>
                <a:latin typeface="Monotype Corsiva" pitchFamily="66" charset="0"/>
              </a:rPr>
              <a:t>	</a:t>
            </a:r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            воображает.</a:t>
            </a:r>
          </a:p>
          <a:p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А светостол  его   мечты 	            	         осуществляет.</a:t>
            </a:r>
            <a:endParaRPr lang="ru-RU" sz="20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125151"/>
      </p:ext>
    </p:extLst>
  </p:cSld>
  <p:clrMapOvr>
    <a:masterClrMapping/>
  </p:clrMapOvr>
  <p:transition spd="slow" advTm="12099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5000">
              <a:srgbClr val="00B050"/>
            </a:gs>
            <a:gs pos="0">
              <a:srgbClr val="FFFF00"/>
            </a:gs>
            <a:gs pos="78000">
              <a:srgbClr val="00B0F0"/>
            </a:gs>
            <a:gs pos="78000">
              <a:srgbClr val="0087E6"/>
            </a:gs>
            <a:gs pos="100000">
              <a:srgbClr val="0070C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259" y="404664"/>
            <a:ext cx="3923221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719" y="2581920"/>
            <a:ext cx="4104455" cy="2863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396044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5428674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Monotype Corsiva" pitchFamily="66" charset="0"/>
              </a:rPr>
              <a:t>День  за  днём  идёт  ученье,</a:t>
            </a:r>
          </a:p>
          <a:p>
            <a:r>
              <a:rPr lang="ru-RU" sz="2400" b="1" dirty="0" smtClean="0">
                <a:solidFill>
                  <a:srgbClr val="0000CC"/>
                </a:solidFill>
                <a:latin typeface="Monotype Corsiva" pitchFamily="66" charset="0"/>
              </a:rPr>
              <a:t>Что-то  вроде  приключенья…</a:t>
            </a:r>
            <a:endParaRPr lang="ru-RU" sz="2400" b="1" dirty="0">
              <a:solidFill>
                <a:srgbClr val="0000CC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49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74">
        <p14:ferris dir="l"/>
      </p:transition>
    </mc:Choice>
    <mc:Fallback xmlns="">
      <p:transition spd="slow" advTm="977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00CC00"/>
            </a:gs>
            <a:gs pos="0">
              <a:srgbClr val="FFFF00"/>
            </a:gs>
            <a:gs pos="78000">
              <a:srgbClr val="00B0F0"/>
            </a:gs>
            <a:gs pos="100000">
              <a:srgbClr val="005CB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Фотографии\Логопедия\DSCN06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26433"/>
            <a:ext cx="5184576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5580112" y="2204864"/>
            <a:ext cx="34563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latin typeface="Monotype Corsiva" pitchFamily="66" charset="0"/>
              </a:rPr>
              <a:t>Дошкольники     расселись </a:t>
            </a:r>
          </a:p>
          <a:p>
            <a:r>
              <a:rPr lang="ru-RU" sz="2400" b="1" dirty="0" smtClean="0">
                <a:solidFill>
                  <a:srgbClr val="006600"/>
                </a:solidFill>
                <a:latin typeface="Monotype Corsiva" pitchFamily="66" charset="0"/>
              </a:rPr>
              <a:t>		 по порядку,</a:t>
            </a:r>
          </a:p>
          <a:p>
            <a:r>
              <a:rPr lang="ru-RU" sz="2400" b="1" dirty="0" smtClean="0">
                <a:solidFill>
                  <a:srgbClr val="006600"/>
                </a:solidFill>
                <a:latin typeface="Monotype Corsiva" pitchFamily="66" charset="0"/>
              </a:rPr>
              <a:t>Дружно  с  логопедом </a:t>
            </a:r>
          </a:p>
          <a:p>
            <a:r>
              <a:rPr lang="ru-RU" sz="2400" b="1" dirty="0" smtClean="0">
                <a:solidFill>
                  <a:srgbClr val="006600"/>
                </a:solidFill>
                <a:latin typeface="Monotype Corsiva" pitchFamily="66" charset="0"/>
              </a:rPr>
              <a:t>	      делают  зарядку</a:t>
            </a:r>
          </a:p>
          <a:p>
            <a:r>
              <a:rPr lang="ru-RU" sz="2400" b="1" dirty="0" smtClean="0">
                <a:solidFill>
                  <a:srgbClr val="006600"/>
                </a:solidFill>
                <a:latin typeface="Monotype Corsiva" pitchFamily="66" charset="0"/>
              </a:rPr>
              <a:t>Не  ногами, не  руками, </a:t>
            </a:r>
          </a:p>
          <a:p>
            <a:r>
              <a:rPr lang="ru-RU" sz="2400" b="1" dirty="0" smtClean="0">
                <a:solidFill>
                  <a:srgbClr val="006600"/>
                </a:solidFill>
                <a:latin typeface="Monotype Corsiva" pitchFamily="66" charset="0"/>
              </a:rPr>
              <a:t>              а  своими  языками.</a:t>
            </a:r>
            <a:endParaRPr lang="ru-RU" sz="24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763382"/>
      </p:ext>
    </p:extLst>
  </p:cSld>
  <p:clrMapOvr>
    <a:masterClrMapping/>
  </p:clrMapOvr>
  <p:transition spd="slow" advTm="7825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5000">
              <a:srgbClr val="00CC00"/>
            </a:gs>
            <a:gs pos="0">
              <a:srgbClr val="FFFF00"/>
            </a:gs>
            <a:gs pos="78000">
              <a:srgbClr val="00B0F0"/>
            </a:gs>
            <a:gs pos="100000">
              <a:srgbClr val="005CBF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406" y="332656"/>
            <a:ext cx="4322445" cy="3200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504" y="1148026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  <a:latin typeface="Monotype Corsiva" pitchFamily="66" charset="0"/>
              </a:rPr>
              <a:t>Чтоб появились звуки  </a:t>
            </a:r>
          </a:p>
          <a:p>
            <a:r>
              <a:rPr lang="ru-RU" sz="2400" b="1" dirty="0" smtClean="0">
                <a:solidFill>
                  <a:srgbClr val="A50021"/>
                </a:solidFill>
                <a:latin typeface="Monotype Corsiva" pitchFamily="66" charset="0"/>
              </a:rPr>
              <a:t>		   и появились слоги,</a:t>
            </a:r>
          </a:p>
          <a:p>
            <a:r>
              <a:rPr lang="ru-RU" sz="2400" b="1" dirty="0" smtClean="0">
                <a:solidFill>
                  <a:srgbClr val="A50021"/>
                </a:solidFill>
                <a:latin typeface="Monotype Corsiva" pitchFamily="66" charset="0"/>
              </a:rPr>
              <a:t>Затем слова пошли </a:t>
            </a:r>
          </a:p>
          <a:p>
            <a:r>
              <a:rPr lang="ru-RU" sz="2400" b="1" dirty="0">
                <a:solidFill>
                  <a:srgbClr val="A50021"/>
                </a:solidFill>
                <a:latin typeface="Monotype Corsiva" pitchFamily="66" charset="0"/>
              </a:rPr>
              <a:t> </a:t>
            </a:r>
            <a:r>
              <a:rPr lang="ru-RU" sz="2400" b="1" dirty="0" smtClean="0">
                <a:solidFill>
                  <a:srgbClr val="A50021"/>
                </a:solidFill>
                <a:latin typeface="Monotype Corsiva" pitchFamily="66" charset="0"/>
              </a:rPr>
              <a:t>                       по правильной дороге,</a:t>
            </a:r>
            <a:endParaRPr lang="ru-RU" sz="2400" b="1" dirty="0">
              <a:solidFill>
                <a:srgbClr val="A50021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4581128"/>
            <a:ext cx="4176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660033"/>
                </a:solidFill>
                <a:latin typeface="Monotype Corsiva" pitchFamily="66" charset="0"/>
              </a:rPr>
              <a:t>«Лошадкой надо цокать,</a:t>
            </a:r>
          </a:p>
          <a:p>
            <a:r>
              <a:rPr lang="ru-RU" sz="2400" b="1" dirty="0" smtClean="0">
                <a:solidFill>
                  <a:srgbClr val="660033"/>
                </a:solidFill>
                <a:latin typeface="Monotype Corsiva" pitchFamily="66" charset="0"/>
              </a:rPr>
              <a:t>Язык держать «грибком»,</a:t>
            </a:r>
          </a:p>
          <a:p>
            <a:r>
              <a:rPr lang="ru-RU" sz="2400" b="1" dirty="0" smtClean="0">
                <a:solidFill>
                  <a:srgbClr val="660033"/>
                </a:solidFill>
                <a:latin typeface="Monotype Corsiva" pitchFamily="66" charset="0"/>
              </a:rPr>
              <a:t>Всем затрещать «моторчиком»,</a:t>
            </a:r>
          </a:p>
          <a:p>
            <a:r>
              <a:rPr lang="ru-RU" sz="2400" b="1" dirty="0" smtClean="0">
                <a:solidFill>
                  <a:srgbClr val="660033"/>
                </a:solidFill>
                <a:latin typeface="Monotype Corsiva" pitchFamily="66" charset="0"/>
              </a:rPr>
              <a:t>А губы – «хоботком».</a:t>
            </a:r>
            <a:endParaRPr lang="ru-RU" sz="24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  <p:sp>
        <p:nvSpPr>
          <p:cNvPr id="6" name="Блок-схема: документ 5"/>
          <p:cNvSpPr/>
          <p:nvPr/>
        </p:nvSpPr>
        <p:spPr>
          <a:xfrm>
            <a:off x="2267744" y="5085184"/>
            <a:ext cx="45719" cy="7200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документ 6"/>
          <p:cNvSpPr/>
          <p:nvPr/>
        </p:nvSpPr>
        <p:spPr>
          <a:xfrm>
            <a:off x="323528" y="3284984"/>
            <a:ext cx="4104456" cy="3240360"/>
          </a:xfrm>
          <a:prstGeom prst="flowChartDocumen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63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8157">
        <p14:conveyor dir="l"/>
      </p:transition>
    </mc:Choice>
    <mc:Fallback xmlns="">
      <p:transition spd="slow" advTm="1815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00CC66"/>
            </a:gs>
            <a:gs pos="0">
              <a:srgbClr val="FFFF00"/>
            </a:gs>
            <a:gs pos="78000">
              <a:srgbClr val="21D6E0"/>
            </a:gs>
            <a:gs pos="70000">
              <a:srgbClr val="0087E6"/>
            </a:gs>
            <a:gs pos="100000">
              <a:srgbClr val="005CBF"/>
            </a:gs>
          </a:gsLst>
          <a:lin ang="2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844824"/>
            <a:ext cx="40324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Monotype Corsiva" pitchFamily="66" charset="0"/>
              </a:rPr>
              <a:t>Если  у  дошкольника  </a:t>
            </a:r>
          </a:p>
          <a:p>
            <a:r>
              <a:rPr lang="ru-RU" sz="2400" b="1" dirty="0" smtClean="0">
                <a:solidFill>
                  <a:srgbClr val="0000CC"/>
                </a:solidFill>
                <a:latin typeface="Monotype Corsiva" pitchFamily="66" charset="0"/>
              </a:rPr>
              <a:t>                проблема    возникает,</a:t>
            </a:r>
          </a:p>
          <a:p>
            <a:r>
              <a:rPr lang="ru-RU" sz="2400" b="1" dirty="0" smtClean="0">
                <a:solidFill>
                  <a:srgbClr val="0000CC"/>
                </a:solidFill>
                <a:latin typeface="Monotype Corsiva" pitchFamily="66" charset="0"/>
              </a:rPr>
              <a:t>В  произношенье  звуков</a:t>
            </a:r>
          </a:p>
          <a:p>
            <a:r>
              <a:rPr lang="ru-RU" sz="2400" b="1" dirty="0">
                <a:solidFill>
                  <a:srgbClr val="0000CC"/>
                </a:solidFill>
                <a:latin typeface="Monotype Corsiva" pitchFamily="66" charset="0"/>
              </a:rPr>
              <a:t>	</a:t>
            </a:r>
            <a:r>
              <a:rPr lang="ru-RU" sz="2400" b="1" dirty="0" smtClean="0">
                <a:solidFill>
                  <a:srgbClr val="0000CC"/>
                </a:solidFill>
                <a:latin typeface="Monotype Corsiva" pitchFamily="66" charset="0"/>
              </a:rPr>
              <a:t>	           лада нет,</a:t>
            </a:r>
          </a:p>
          <a:p>
            <a:r>
              <a:rPr lang="ru-RU" sz="2400" b="1" dirty="0">
                <a:solidFill>
                  <a:srgbClr val="0000CC"/>
                </a:solidFill>
                <a:latin typeface="Monotype Corsiva" pitchFamily="66" charset="0"/>
              </a:rPr>
              <a:t>Р</a:t>
            </a:r>
            <a:r>
              <a:rPr lang="ru-RU" sz="2400" b="1" dirty="0" smtClean="0">
                <a:solidFill>
                  <a:srgbClr val="0000CC"/>
                </a:solidFill>
                <a:latin typeface="Monotype Corsiva" pitchFamily="66" charset="0"/>
              </a:rPr>
              <a:t>ечь  малыша от  этого          		       	          страдает.</a:t>
            </a:r>
          </a:p>
          <a:p>
            <a:r>
              <a:rPr lang="ru-RU" sz="2400" b="1" dirty="0" smtClean="0">
                <a:solidFill>
                  <a:srgbClr val="0000CC"/>
                </a:solidFill>
                <a:latin typeface="Monotype Corsiva" pitchFamily="66" charset="0"/>
              </a:rPr>
              <a:t>Тогда  придут  на  помощь  </a:t>
            </a:r>
          </a:p>
          <a:p>
            <a:r>
              <a:rPr lang="ru-RU" sz="2400" b="1" dirty="0">
                <a:solidFill>
                  <a:srgbClr val="0000CC"/>
                </a:solidFill>
                <a:latin typeface="Monotype Corsiva" pitchFamily="66" charset="0"/>
              </a:rPr>
              <a:t> </a:t>
            </a:r>
            <a:r>
              <a:rPr lang="ru-RU" sz="2400" b="1" dirty="0" smtClean="0">
                <a:solidFill>
                  <a:srgbClr val="0000CC"/>
                </a:solidFill>
                <a:latin typeface="Monotype Corsiva" pitchFamily="66" charset="0"/>
              </a:rPr>
              <a:t>             компьютер  и   логопед.</a:t>
            </a:r>
            <a:endParaRPr lang="ru-RU" sz="2400" b="1" dirty="0">
              <a:solidFill>
                <a:srgbClr val="0000CC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H:\Алла Ф\DSCN50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009" y="848011"/>
            <a:ext cx="5201479" cy="4957253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676946"/>
      </p:ext>
    </p:extLst>
  </p:cSld>
  <p:clrMapOvr>
    <a:masterClrMapping/>
  </p:clrMapOvr>
  <p:transition spd="slow" advTm="11794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 flip="none" rotWithShape="1">
          <a:gsLst>
            <a:gs pos="78000">
              <a:srgbClr val="00B0F0"/>
            </a:gs>
            <a:gs pos="0">
              <a:srgbClr val="FFFF00"/>
            </a:gs>
            <a:gs pos="25000">
              <a:srgbClr val="00CC00"/>
            </a:gs>
            <a:gs pos="77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b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1\Desktop\DSCN1292.JPG" id="4098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" r="26"/>
          <a:stretch/>
        </p:blipFill>
        <p:spPr bwMode="auto">
          <a:xfrm>
            <a:off x="215516" y="3176543"/>
            <a:ext cx="5092366" cy="3384376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softRound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1\Desktop\DSCN1302.JPG" id="4099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139952" y="260648"/>
            <a:ext cx="4752528" cy="3266971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softRound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548680"/>
            <a:ext cx="3456384" cy="156966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400">
                <a:solidFill>
                  <a:srgbClr val="800080"/>
                </a:solidFill>
                <a:latin charset="0" pitchFamily="66" typeface="Monotype Corsiva"/>
              </a:rPr>
              <a:t>Учу я речи  чистой,</a:t>
            </a:r>
          </a:p>
          <a:p>
            <a:r>
              <a:rPr b="1" dirty="0" lang="ru-RU" smtClean="0" sz="2400">
                <a:solidFill>
                  <a:srgbClr val="800080"/>
                </a:solidFill>
                <a:latin charset="0" pitchFamily="66" typeface="Monotype Corsiva"/>
              </a:rPr>
              <a:t>Плавной, внятной.</a:t>
            </a:r>
          </a:p>
          <a:p>
            <a:r>
              <a:rPr b="1" dirty="0" lang="ru-RU" smtClean="0" sz="2400">
                <a:solidFill>
                  <a:srgbClr val="800080"/>
                </a:solidFill>
                <a:latin charset="0" pitchFamily="66" typeface="Monotype Corsiva"/>
              </a:rPr>
              <a:t>Грамматика и лексика -</a:t>
            </a:r>
          </a:p>
          <a:p>
            <a:r>
              <a:rPr b="1" dirty="0" lang="ru-RU" smtClean="0" sz="2400">
                <a:solidFill>
                  <a:srgbClr val="800080"/>
                </a:solidFill>
                <a:latin charset="0" pitchFamily="66" typeface="Monotype Corsiva"/>
              </a:rPr>
              <a:t>Вот мой предмет.</a:t>
            </a:r>
            <a:endParaRPr b="1" dirty="0" lang="ru-RU" sz="2400">
              <a:solidFill>
                <a:srgbClr val="800080"/>
              </a:solidFill>
              <a:latin charset="0" pitchFamily="66" typeface="Monotype Corsiv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80112" y="4221088"/>
            <a:ext cx="3024336" cy="156966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2400">
                <a:solidFill>
                  <a:srgbClr val="006600"/>
                </a:solidFill>
                <a:latin charset="0" pitchFamily="66" typeface="Monotype Corsiva"/>
              </a:rPr>
              <a:t>Дыханию, фонации,</a:t>
            </a:r>
          </a:p>
          <a:p>
            <a:r>
              <a:rPr b="1" dirty="0" lang="ru-RU" sz="2400">
                <a:solidFill>
                  <a:srgbClr val="006600"/>
                </a:solidFill>
                <a:latin charset="0" pitchFamily="66" typeface="Monotype Corsiva"/>
              </a:rPr>
              <a:t>	</a:t>
            </a:r>
            <a:r>
              <a:rPr b="1" dirty="0" lang="ru-RU" smtClean="0" sz="2400">
                <a:solidFill>
                  <a:srgbClr val="006600"/>
                </a:solidFill>
                <a:latin charset="0" pitchFamily="66" typeface="Monotype Corsiva"/>
              </a:rPr>
              <a:t>     артикуляции</a:t>
            </a:r>
          </a:p>
          <a:p>
            <a:r>
              <a:rPr b="1" dirty="0" lang="ru-RU" smtClean="0" sz="2400">
                <a:solidFill>
                  <a:srgbClr val="006600"/>
                </a:solidFill>
                <a:latin charset="0" pitchFamily="66" typeface="Monotype Corsiva"/>
              </a:rPr>
              <a:t>Дошкольников  учу  </a:t>
            </a:r>
          </a:p>
          <a:p>
            <a:r>
              <a:rPr b="1" dirty="0" lang="ru-RU" sz="2400">
                <a:solidFill>
                  <a:srgbClr val="006600"/>
                </a:solidFill>
                <a:latin charset="0" pitchFamily="66" typeface="Monotype Corsiva"/>
              </a:rPr>
              <a:t> </a:t>
            </a:r>
            <a:r>
              <a:rPr b="1" dirty="0" lang="ru-RU" smtClean="0" sz="2400">
                <a:solidFill>
                  <a:srgbClr val="006600"/>
                </a:solidFill>
                <a:latin charset="0" pitchFamily="66" typeface="Monotype Corsiva"/>
              </a:rPr>
              <a:t>	        я – логопед!</a:t>
            </a:r>
            <a:endParaRPr b="1" dirty="0" lang="ru-RU" sz="2400">
              <a:solidFill>
                <a:srgbClr val="006600"/>
              </a:solidFill>
              <a:latin charset="0" pitchFamily="66" typeface="Monotype Corsiva"/>
            </a:endParaRPr>
          </a:p>
        </p:txBody>
      </p:sp>
    </p:spTree>
    <p:extLst>
      <p:ext uri="{BB962C8B-B14F-4D97-AF65-F5344CB8AC3E}">
        <p14:creationId xmlns:p14="http://schemas.microsoft.com/office/powerpoint/2010/main" val="1144660239"/>
      </p:ext>
    </p:extLst>
  </p:cSld>
  <p:clrMapOvr>
    <a:masterClrMapping/>
  </p:clrMapOvr>
  <p:transition advTm="14909" spd="slow">
    <p:cover dir="rd"/>
  </p:transition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00CC00"/>
            </a:gs>
            <a:gs pos="0">
              <a:srgbClr val="FFFF00"/>
            </a:gs>
            <a:gs pos="58336">
              <a:srgbClr val="19B7D8"/>
            </a:gs>
            <a:gs pos="78000">
              <a:srgbClr val="21D6E0"/>
            </a:gs>
            <a:gs pos="100000">
              <a:srgbClr val="005CB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1\Desktop\DSCN1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175227"/>
            <a:ext cx="6243801" cy="43588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2627784" y="4923410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9900FF"/>
                </a:solidFill>
                <a:latin typeface="Monotype Corsiva" pitchFamily="66" charset="0"/>
              </a:rPr>
              <a:t>«</a:t>
            </a:r>
            <a:r>
              <a:rPr lang="ru-RU" sz="2400" b="1" dirty="0" smtClean="0">
                <a:solidFill>
                  <a:srgbClr val="800080"/>
                </a:solidFill>
                <a:latin typeface="Monotype Corsiva" pitchFamily="66" charset="0"/>
              </a:rPr>
              <a:t>Приготовьте  ваши  ушки», -</a:t>
            </a:r>
          </a:p>
          <a:p>
            <a:r>
              <a:rPr lang="ru-RU" sz="2400" b="1" dirty="0" smtClean="0">
                <a:solidFill>
                  <a:srgbClr val="800080"/>
                </a:solidFill>
                <a:latin typeface="Monotype Corsiva" pitchFamily="66" charset="0"/>
              </a:rPr>
              <a:t>Логопед  всем  говорит.</a:t>
            </a:r>
          </a:p>
          <a:p>
            <a:r>
              <a:rPr lang="ru-RU" sz="2400" b="1" dirty="0" smtClean="0">
                <a:solidFill>
                  <a:srgbClr val="800080"/>
                </a:solidFill>
                <a:latin typeface="Monotype Corsiva" pitchFamily="66" charset="0"/>
              </a:rPr>
              <a:t>Это  значит:  надо  слушать,</a:t>
            </a:r>
          </a:p>
          <a:p>
            <a:r>
              <a:rPr lang="ru-RU" sz="2400" b="1" dirty="0" smtClean="0">
                <a:solidFill>
                  <a:srgbClr val="800080"/>
                </a:solidFill>
                <a:latin typeface="Monotype Corsiva" pitchFamily="66" charset="0"/>
              </a:rPr>
              <a:t>Топать,  хлопать, звук   ловить.</a:t>
            </a:r>
            <a:endParaRPr lang="ru-RU" sz="2400" b="1" dirty="0">
              <a:solidFill>
                <a:srgbClr val="80008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301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4871">
        <p14:pan dir="u"/>
      </p:transition>
    </mc:Choice>
    <mc:Fallback xmlns="">
      <p:transition spd="slow" advTm="487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843</TotalTime>
  <Words>397</Words>
  <Application>Microsoft Office PowerPoint</Application>
  <PresentationFormat>Экран (4:3)</PresentationFormat>
  <Paragraphs>110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Тема Office</vt:lpstr>
      <vt:lpstr>1_Тема Office</vt:lpstr>
      <vt:lpstr>2_Тема Office</vt:lpstr>
      <vt:lpstr>3_Тема Office</vt:lpstr>
      <vt:lpstr>5_Тема Office</vt:lpstr>
      <vt:lpstr>4_Тема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Светлана</cp:lastModifiedBy>
  <cp:revision>88</cp:revision>
  <dcterms:created xsi:type="dcterms:W3CDTF">2015-02-17T12:27:36Z</dcterms:created>
  <dcterms:modified xsi:type="dcterms:W3CDTF">2015-04-14T08:18:45Z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5159819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