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4" r:id="rId4"/>
    <p:sldId id="259" r:id="rId5"/>
    <p:sldId id="260" r:id="rId6"/>
    <p:sldId id="265" r:id="rId7"/>
    <p:sldId id="261" r:id="rId8"/>
    <p:sldId id="263" r:id="rId9"/>
    <p:sldId id="266" r:id="rId10"/>
    <p:sldId id="268" r:id="rId11"/>
    <p:sldId id="269" r:id="rId12"/>
    <p:sldId id="267" r:id="rId13"/>
  </p:sldIdLst>
  <p:sldSz cx="9144000" cy="6858000" type="screen4x3"/>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710" autoAdjust="0"/>
  </p:normalViewPr>
  <p:slideViewPr>
    <p:cSldViewPr>
      <p:cViewPr varScale="1">
        <p:scale>
          <a:sx n="107" d="100"/>
          <a:sy n="107" d="100"/>
        </p:scale>
        <p:origin x="-84" y="-15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916351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2397975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409516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2852495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3572899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645838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2031972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186316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4280934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563366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442333-06DD-473D-9D2F-6DC0F1D7CF0E}" type="datetimeFigureOut">
              <a:rPr lang="ru-RU" smtClean="0"/>
              <a:pPr/>
              <a:t>14.11.2012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377264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alpha val="6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442333-06DD-473D-9D2F-6DC0F1D7CF0E}" type="datetimeFigureOut">
              <a:rPr lang="ru-RU" smtClean="0"/>
              <a:pPr/>
              <a:t>14.11.2012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476CD2-06C7-437A-ACCA-671876754430}" type="slidenum">
              <a:rPr lang="ru-RU" smtClean="0"/>
              <a:pPr/>
              <a:t>‹#›</a:t>
            </a:fld>
            <a:endParaRPr lang="ru-RU"/>
          </a:p>
        </p:txBody>
      </p:sp>
    </p:spTree>
    <p:extLst>
      <p:ext uri="{BB962C8B-B14F-4D97-AF65-F5344CB8AC3E}">
        <p14:creationId xmlns:p14="http://schemas.microsoft.com/office/powerpoint/2010/main" xmlns="" val="1408434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razumniki.ru/stihi_pro_le_derevya.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latin typeface="Times New Roman" pitchFamily="18" charset="0"/>
                <a:cs typeface="Times New Roman" pitchFamily="18" charset="0"/>
              </a:rPr>
              <a:t>Экскурсия в природу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как форма познания</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с детьми дошкольного возраста </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normAutofit/>
          </a:bodyPr>
          <a:lstStyle/>
          <a:p>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xmlns="" val="1298319160"/>
      </p:ext>
    </p:extLst>
  </p:cSld>
  <p:clrMapOvr>
    <a:masterClrMapping/>
  </p:clrMapOvr>
  <p:timing>
    <p:tnLst>
      <p:par>
        <p:cTn id="1" dur="indefinite" restart="never" nodeType="tmRoot"/>
      </p:par>
    </p:tnLst>
  </p:timing>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descr="сканирование.jpg" id="4" name="Содержимое 3"/>
          <p:cNvPicPr>
            <a:picLocks noChangeAspect="1" noGrp="1"/>
          </p:cNvPicPr>
          <p:nvPr>
            <p:ph idx="1"/>
          </p:nvPr>
        </p:nvPicPr>
        <p:blipFill>
          <a:blip cstate="print" r:embed="rId2"/>
          <a:srcRect r="20"/>
          <a:stretch>
            <a:fillRect/>
          </a:stretch>
        </p:blipFill>
        <p:spPr>
          <a:xfrm>
            <a:off x="4929190" y="642918"/>
            <a:ext cx="3889423" cy="4857784"/>
          </a:xfrm>
          <a:solidFill>
            <a:schemeClr val="accent3">
              <a:lumMod val="40000"/>
              <a:lumOff val="60000"/>
            </a:schemeClr>
          </a:solidFill>
          <a:ln>
            <a:solidFill>
              <a:schemeClr val="accent1"/>
            </a:solidFill>
          </a:ln>
        </p:spPr>
      </p:pic>
      <p:sp>
        <p:nvSpPr>
          <p:cNvPr id="6" name="Текст 5"/>
          <p:cNvSpPr>
            <a:spLocks noGrp="1"/>
          </p:cNvSpPr>
          <p:nvPr>
            <p:ph idx="2" sz="half" type="body"/>
          </p:nvPr>
        </p:nvSpPr>
        <p:spPr>
          <a:xfrm>
            <a:off x="457200" y="428604"/>
            <a:ext cx="4186238" cy="5697559"/>
          </a:xfrm>
        </p:spPr>
        <p:txBody>
          <a:bodyPr>
            <a:normAutofit/>
          </a:bodyPr>
          <a:lstStyle/>
          <a:p>
            <a:r>
              <a:rPr b="1" dirty="0" lang="ru-RU" smtClean="0" sz="2400"/>
              <a:t>Праздник осенью</a:t>
            </a:r>
          </a:p>
          <a:p>
            <a:r>
              <a:rPr dirty="0" lang="ru-RU" smtClean="0" sz="2400"/>
              <a:t>Праздник осенью в лесу –</a:t>
            </a:r>
            <a:br>
              <a:rPr dirty="0" lang="ru-RU" smtClean="0" sz="2400"/>
            </a:br>
            <a:r>
              <a:rPr dirty="0" lang="ru-RU" smtClean="0" sz="2400"/>
              <a:t>И светло, и весело.</a:t>
            </a:r>
            <a:br>
              <a:rPr dirty="0" lang="ru-RU" smtClean="0" sz="2400"/>
            </a:br>
            <a:r>
              <a:rPr dirty="0" lang="ru-RU" smtClean="0" sz="2400"/>
              <a:t>Вот какие украшенья</a:t>
            </a:r>
            <a:br>
              <a:rPr dirty="0" lang="ru-RU" smtClean="0" sz="2400"/>
            </a:br>
            <a:r>
              <a:rPr dirty="0" lang="ru-RU" smtClean="0" sz="2400"/>
              <a:t>Осень здесь развесила.</a:t>
            </a:r>
            <a:br>
              <a:rPr dirty="0" lang="ru-RU" smtClean="0" sz="2400"/>
            </a:br>
            <a:r>
              <a:rPr dirty="0" lang="ru-RU" smtClean="0" sz="2400"/>
              <a:t>Каждый листик золотой –</a:t>
            </a:r>
            <a:br>
              <a:rPr dirty="0" lang="ru-RU" smtClean="0" sz="2400"/>
            </a:br>
            <a:r>
              <a:rPr dirty="0" lang="ru-RU" smtClean="0" sz="2400"/>
              <a:t>Маленькое солнышко.</a:t>
            </a:r>
            <a:br>
              <a:rPr dirty="0" lang="ru-RU" smtClean="0" sz="2400"/>
            </a:br>
            <a:r>
              <a:rPr dirty="0" lang="ru-RU" smtClean="0" sz="2400"/>
              <a:t>Соберу в корзину я,</a:t>
            </a:r>
            <a:br>
              <a:rPr dirty="0" lang="ru-RU" smtClean="0" sz="2400"/>
            </a:br>
            <a:r>
              <a:rPr dirty="0" lang="ru-RU" smtClean="0" sz="2400"/>
              <a:t>Положу на донышко.</a:t>
            </a:r>
            <a:br>
              <a:rPr dirty="0" lang="ru-RU" smtClean="0" sz="2400"/>
            </a:br>
            <a:r>
              <a:rPr dirty="0" lang="ru-RU" smtClean="0" sz="2400"/>
              <a:t>Берегу я листики…</a:t>
            </a:r>
            <a:br>
              <a:rPr dirty="0" lang="ru-RU" smtClean="0" sz="2400"/>
            </a:br>
            <a:r>
              <a:rPr dirty="0" lang="ru-RU" smtClean="0" sz="2400"/>
              <a:t>Осень продолжается.</a:t>
            </a:r>
            <a:br>
              <a:rPr dirty="0" lang="ru-RU" smtClean="0" sz="2400"/>
            </a:br>
            <a:r>
              <a:rPr dirty="0" lang="ru-RU" smtClean="0" sz="2400"/>
              <a:t>Долго дома у меня</a:t>
            </a:r>
            <a:br>
              <a:rPr dirty="0" lang="ru-RU" smtClean="0" sz="2400"/>
            </a:br>
            <a:r>
              <a:rPr dirty="0" lang="ru-RU" smtClean="0" sz="2400"/>
              <a:t>Праздник не кончается.</a:t>
            </a:r>
            <a:br>
              <a:rPr dirty="0" lang="ru-RU" smtClean="0" sz="2400"/>
            </a:br>
            <a:r>
              <a:rPr dirty="0" i="1" lang="ru-RU" smtClean="0" sz="2400"/>
              <a:t>А. </a:t>
            </a:r>
            <a:r>
              <a:rPr dirty="0" err="1" i="1" lang="ru-RU" smtClean="0" sz="2400"/>
              <a:t>Шибицкая</a:t>
            </a:r>
            <a:endParaRPr dirty="0" lang="ru-RU" sz="2400">
              <a:latin charset="0" pitchFamily="18" typeface="Times New Roman"/>
              <a:cs charset="0" pitchFamily="18" typeface="Times New Roman"/>
            </a:endParaRPr>
          </a:p>
        </p:txBody>
      </p:sp>
    </p:spTree>
  </p:cSld>
  <p:clrMapOvr>
    <a:masterClrMapping/>
  </p:clrMapOvr>
  <p:timing>
    <p:tnLst>
      <p:par>
        <p:cTn dur="indefinite" id="1" nodeType="tmRoot" restart="never"/>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endParaRPr lang="ru-RU" dirty="0" smtClean="0"/>
          </a:p>
          <a:p>
            <a:r>
              <a:rPr lang="ru-RU" dirty="0" smtClean="0"/>
              <a:t> </a:t>
            </a:r>
          </a:p>
          <a:p>
            <a:r>
              <a:rPr lang="ru-RU" dirty="0" smtClean="0"/>
              <a:t> </a:t>
            </a:r>
          </a:p>
          <a:p>
            <a:endParaRPr lang="ru-RU" dirty="0"/>
          </a:p>
        </p:txBody>
      </p:sp>
      <p:graphicFrame>
        <p:nvGraphicFramePr>
          <p:cNvPr id="5" name="Таблица 4"/>
          <p:cNvGraphicFramePr>
            <a:graphicFrameLocks noGrp="1"/>
          </p:cNvGraphicFramePr>
          <p:nvPr/>
        </p:nvGraphicFramePr>
        <p:xfrm>
          <a:off x="214282" y="214290"/>
          <a:ext cx="8786875" cy="6500858"/>
        </p:xfrm>
        <a:graphic>
          <a:graphicData uri="http://schemas.openxmlformats.org/drawingml/2006/table">
            <a:tbl>
              <a:tblPr/>
              <a:tblGrid>
                <a:gridCol w="642941"/>
                <a:gridCol w="1214446"/>
                <a:gridCol w="1500198"/>
                <a:gridCol w="1143008"/>
                <a:gridCol w="1714512"/>
                <a:gridCol w="785818"/>
                <a:gridCol w="785818"/>
                <a:gridCol w="1000134"/>
              </a:tblGrid>
              <a:tr h="285752">
                <a:tc rowSpan="2">
                  <a:txBody>
                    <a:bodyPr/>
                    <a:lstStyle/>
                    <a:p>
                      <a:pPr algn="ctr">
                        <a:lnSpc>
                          <a:spcPct val="115000"/>
                        </a:lnSpc>
                        <a:spcAft>
                          <a:spcPts val="0"/>
                        </a:spcAft>
                      </a:pPr>
                      <a:r>
                        <a:rPr lang="ru-RU" sz="1200" dirty="0">
                          <a:latin typeface="Times New Roman"/>
                          <a:ea typeface="Calibri"/>
                          <a:cs typeface="Times New Roman"/>
                        </a:rPr>
                        <a:t>№</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lnSpc>
                          <a:spcPct val="115000"/>
                        </a:lnSpc>
                        <a:spcAft>
                          <a:spcPts val="0"/>
                        </a:spcAft>
                      </a:pPr>
                      <a:endParaRPr lang="ru-RU" sz="1200" dirty="0" smtClean="0">
                        <a:latin typeface="Times New Roman"/>
                        <a:ea typeface="Calibri"/>
                        <a:cs typeface="Times New Roman"/>
                      </a:endParaRPr>
                    </a:p>
                    <a:p>
                      <a:pPr algn="ctr">
                        <a:lnSpc>
                          <a:spcPct val="115000"/>
                        </a:lnSpc>
                        <a:spcAft>
                          <a:spcPts val="0"/>
                        </a:spcAft>
                      </a:pPr>
                      <a:endParaRPr lang="ru-RU" sz="1200" dirty="0" smtClean="0">
                        <a:latin typeface="Times New Roman"/>
                        <a:ea typeface="Calibri"/>
                        <a:cs typeface="Times New Roman"/>
                      </a:endParaRPr>
                    </a:p>
                    <a:p>
                      <a:pPr algn="ctr">
                        <a:lnSpc>
                          <a:spcPct val="115000"/>
                        </a:lnSpc>
                        <a:spcAft>
                          <a:spcPts val="0"/>
                        </a:spcAft>
                      </a:pPr>
                      <a:endParaRPr lang="ru-RU" sz="1200" dirty="0" smtClean="0">
                        <a:latin typeface="Times New Roman"/>
                        <a:ea typeface="Calibri"/>
                        <a:cs typeface="Times New Roman"/>
                      </a:endParaRPr>
                    </a:p>
                    <a:p>
                      <a:pPr algn="ctr">
                        <a:lnSpc>
                          <a:spcPct val="115000"/>
                        </a:lnSpc>
                        <a:spcAft>
                          <a:spcPts val="0"/>
                        </a:spcAft>
                      </a:pPr>
                      <a:endParaRPr lang="ru-RU" sz="1200" dirty="0" smtClean="0">
                        <a:latin typeface="Times New Roman"/>
                        <a:ea typeface="Calibri"/>
                        <a:cs typeface="Times New Roman"/>
                      </a:endParaRPr>
                    </a:p>
                    <a:p>
                      <a:pPr algn="ctr">
                        <a:lnSpc>
                          <a:spcPct val="115000"/>
                        </a:lnSpc>
                        <a:spcAft>
                          <a:spcPts val="0"/>
                        </a:spcAft>
                      </a:pPr>
                      <a:r>
                        <a:rPr lang="ru-RU" sz="1200" dirty="0" smtClean="0">
                          <a:latin typeface="Times New Roman"/>
                          <a:ea typeface="Calibri"/>
                          <a:cs typeface="Times New Roman"/>
                        </a:rPr>
                        <a:t>Профессиональные </a:t>
                      </a:r>
                      <a:r>
                        <a:rPr lang="ru-RU" sz="1200" dirty="0">
                          <a:latin typeface="Times New Roman"/>
                          <a:ea typeface="Calibri"/>
                          <a:cs typeface="Times New Roman"/>
                        </a:rPr>
                        <a:t>компетенции </a:t>
                      </a:r>
                      <a:endParaRPr lang="ru-RU" sz="1200" dirty="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tc rowSpan="2">
                  <a:txBody>
                    <a:bodyPr/>
                    <a:lstStyle/>
                    <a:p>
                      <a:pPr algn="ctr">
                        <a:lnSpc>
                          <a:spcPct val="115000"/>
                        </a:lnSpc>
                        <a:spcAft>
                          <a:spcPts val="0"/>
                        </a:spcAft>
                      </a:pPr>
                      <a:r>
                        <a:rPr lang="ru-RU" sz="1200">
                          <a:latin typeface="Times New Roman"/>
                          <a:ea typeface="Calibri"/>
                          <a:cs typeface="Times New Roman"/>
                        </a:rPr>
                        <a:t>Критерии</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spcAft>
                          <a:spcPts val="0"/>
                        </a:spcAft>
                      </a:pPr>
                      <a:r>
                        <a:rPr lang="ru-RU" sz="1200">
                          <a:latin typeface="Times New Roman"/>
                          <a:ea typeface="Calibri"/>
                          <a:cs typeface="Times New Roman"/>
                        </a:rPr>
                        <a:t>Показатели</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ru-RU" sz="1200" dirty="0">
                          <a:latin typeface="Times New Roman"/>
                          <a:ea typeface="Calibri"/>
                          <a:cs typeface="Times New Roman"/>
                        </a:rPr>
                        <a:t>Количество баллов</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452231">
                <a:tc vMerge="1">
                  <a:txBody>
                    <a:bodyPr/>
                    <a:lstStyle/>
                    <a:p>
                      <a:endParaRPr lang="ru-RU"/>
                    </a:p>
                  </a:txBody>
                  <a:tcPr/>
                </a:tc>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1200" b="1" dirty="0" smtClean="0">
                          <a:latin typeface="Times New Roman"/>
                          <a:ea typeface="Calibri"/>
                          <a:cs typeface="Times New Roman"/>
                        </a:rPr>
                        <a:t>0</a:t>
                      </a:r>
                      <a:endParaRPr lang="ru-RU" sz="1200" dirty="0" smtClean="0">
                        <a:latin typeface="Times New Roman"/>
                        <a:ea typeface="Calibri"/>
                        <a:cs typeface="Times New Roman"/>
                      </a:endParaRPr>
                    </a:p>
                    <a:p>
                      <a:pPr algn="ctr">
                        <a:lnSpc>
                          <a:spcPct val="115000"/>
                        </a:lnSpc>
                        <a:spcAft>
                          <a:spcPts val="0"/>
                        </a:spcAft>
                      </a:pPr>
                      <a:r>
                        <a:rPr lang="ru-RU" sz="1200" dirty="0" smtClean="0">
                          <a:latin typeface="Times New Roman"/>
                          <a:ea typeface="Calibri"/>
                          <a:cs typeface="Times New Roman"/>
                        </a:rPr>
                        <a:t>(</a:t>
                      </a:r>
                      <a:r>
                        <a:rPr lang="ru-RU" sz="1200" dirty="0">
                          <a:latin typeface="Times New Roman"/>
                          <a:ea typeface="Calibri"/>
                          <a:cs typeface="Times New Roman"/>
                        </a:rPr>
                        <a:t>показатель </a:t>
                      </a:r>
                      <a:endParaRPr lang="ru-RU" sz="1200" dirty="0">
                        <a:latin typeface="Calibri"/>
                        <a:ea typeface="Calibri"/>
                        <a:cs typeface="Times New Roman"/>
                      </a:endParaRPr>
                    </a:p>
                    <a:p>
                      <a:pPr algn="ctr">
                        <a:lnSpc>
                          <a:spcPct val="115000"/>
                        </a:lnSpc>
                        <a:spcAft>
                          <a:spcPts val="0"/>
                        </a:spcAft>
                      </a:pPr>
                      <a:r>
                        <a:rPr lang="ru-RU" sz="1200" dirty="0">
                          <a:latin typeface="Times New Roman"/>
                          <a:ea typeface="Calibri"/>
                          <a:cs typeface="Times New Roman"/>
                        </a:rPr>
                        <a:t>не проявляется)</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200" b="1" dirty="0" smtClean="0">
                          <a:latin typeface="Times New Roman"/>
                          <a:ea typeface="Calibri"/>
                          <a:cs typeface="Times New Roman"/>
                        </a:rPr>
                        <a:t>1</a:t>
                      </a:r>
                      <a:endParaRPr lang="ru-RU" sz="1200" dirty="0" smtClean="0">
                        <a:latin typeface="Times New Roman"/>
                        <a:ea typeface="Calibri"/>
                        <a:cs typeface="Times New Roman"/>
                      </a:endParaRPr>
                    </a:p>
                    <a:p>
                      <a:pPr algn="ctr">
                        <a:lnSpc>
                          <a:spcPct val="115000"/>
                        </a:lnSpc>
                        <a:spcAft>
                          <a:spcPts val="0"/>
                        </a:spcAft>
                      </a:pPr>
                      <a:r>
                        <a:rPr lang="ru-RU" sz="1200" dirty="0" smtClean="0">
                          <a:latin typeface="Times New Roman"/>
                          <a:ea typeface="Calibri"/>
                          <a:cs typeface="Times New Roman"/>
                        </a:rPr>
                        <a:t>(</a:t>
                      </a:r>
                      <a:r>
                        <a:rPr lang="ru-RU" sz="1200" dirty="0">
                          <a:latin typeface="Times New Roman"/>
                          <a:ea typeface="Calibri"/>
                          <a:cs typeface="Times New Roman"/>
                        </a:rPr>
                        <a:t>показатель проявляется частично</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200" b="1" dirty="0" smtClean="0">
                        <a:latin typeface="Times New Roman"/>
                        <a:ea typeface="Calibri"/>
                        <a:cs typeface="Times New Roman"/>
                      </a:endParaRPr>
                    </a:p>
                    <a:p>
                      <a:pPr algn="ctr">
                        <a:lnSpc>
                          <a:spcPct val="115000"/>
                        </a:lnSpc>
                        <a:spcAft>
                          <a:spcPts val="0"/>
                        </a:spcAft>
                      </a:pPr>
                      <a:r>
                        <a:rPr lang="ru-RU" sz="1200" b="1" dirty="0" smtClean="0">
                          <a:latin typeface="Times New Roman"/>
                          <a:ea typeface="Calibri"/>
                          <a:cs typeface="Times New Roman"/>
                        </a:rPr>
                        <a:t>2</a:t>
                      </a:r>
                      <a:endParaRPr lang="ru-RU" sz="1200" dirty="0" smtClean="0">
                        <a:latin typeface="Times New Roman"/>
                        <a:ea typeface="Calibri"/>
                        <a:cs typeface="Times New Roman"/>
                      </a:endParaRPr>
                    </a:p>
                    <a:p>
                      <a:pPr algn="ctr">
                        <a:lnSpc>
                          <a:spcPct val="115000"/>
                        </a:lnSpc>
                        <a:spcAft>
                          <a:spcPts val="0"/>
                        </a:spcAft>
                      </a:pPr>
                      <a:endParaRPr lang="ru-RU" sz="1200" dirty="0" smtClean="0">
                        <a:latin typeface="Times New Roman"/>
                        <a:ea typeface="Calibri"/>
                        <a:cs typeface="Times New Roman"/>
                      </a:endParaRPr>
                    </a:p>
                    <a:p>
                      <a:pPr algn="ctr">
                        <a:lnSpc>
                          <a:spcPct val="115000"/>
                        </a:lnSpc>
                        <a:spcAft>
                          <a:spcPts val="0"/>
                        </a:spcAft>
                      </a:pPr>
                      <a:r>
                        <a:rPr lang="ru-RU" sz="1200" dirty="0" smtClean="0">
                          <a:latin typeface="Times New Roman"/>
                          <a:ea typeface="Calibri"/>
                          <a:cs typeface="Times New Roman"/>
                        </a:rPr>
                        <a:t>(</a:t>
                      </a:r>
                      <a:r>
                        <a:rPr lang="ru-RU" sz="1200" dirty="0">
                          <a:latin typeface="Times New Roman"/>
                          <a:ea typeface="Calibri"/>
                          <a:cs typeface="Times New Roman"/>
                        </a:rPr>
                        <a:t>показатель проявляется полностью</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155">
                <a:tc rowSpan="4">
                  <a:txBody>
                    <a:bodyPr/>
                    <a:lstStyle/>
                    <a:p>
                      <a:pPr algn="ctr">
                        <a:lnSpc>
                          <a:spcPct val="115000"/>
                        </a:lnSpc>
                        <a:spcAft>
                          <a:spcPts val="0"/>
                        </a:spcAft>
                      </a:pPr>
                      <a:r>
                        <a:rPr lang="ru-RU" sz="1200" dirty="0">
                          <a:latin typeface="Times New Roman"/>
                          <a:ea typeface="Calibri"/>
                          <a:cs typeface="Times New Roman"/>
                        </a:rPr>
                        <a:t>1.</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12">
                  <a:txBody>
                    <a:bodyPr/>
                    <a:lstStyle/>
                    <a:p>
                      <a:pPr>
                        <a:lnSpc>
                          <a:spcPct val="115000"/>
                        </a:lnSpc>
                        <a:spcAft>
                          <a:spcPts val="0"/>
                        </a:spcAft>
                      </a:pPr>
                      <a:r>
                        <a:rPr lang="ru-RU" sz="1200" dirty="0">
                          <a:solidFill>
                            <a:srgbClr val="2B1E1B"/>
                          </a:solidFill>
                          <a:latin typeface="Times New Roman"/>
                          <a:ea typeface="Calibri"/>
                          <a:cs typeface="Times New Roman"/>
                        </a:rPr>
                        <a:t>Участвовать в проектной деятельности</a:t>
                      </a:r>
                      <a:endParaRPr lang="ru-RU" sz="1200" dirty="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nSpc>
                          <a:spcPct val="115000"/>
                        </a:lnSpc>
                        <a:spcAft>
                          <a:spcPts val="0"/>
                        </a:spcAft>
                      </a:pPr>
                      <a:r>
                        <a:rPr lang="ru-RU" sz="1200">
                          <a:solidFill>
                            <a:srgbClr val="2B1E1B"/>
                          </a:solidFill>
                          <a:latin typeface="Times New Roman"/>
                          <a:ea typeface="Calibri"/>
                          <a:cs typeface="Times New Roman"/>
                        </a:rPr>
                        <a:t>Осуществлять поиск, анализ и оценку информации</a:t>
                      </a:r>
                      <a:endParaRPr lang="ru-RU" sz="120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nSpc>
                          <a:spcPct val="115000"/>
                        </a:lnSpc>
                        <a:spcAft>
                          <a:spcPts val="0"/>
                        </a:spcAft>
                      </a:pPr>
                      <a:r>
                        <a:rPr lang="ru-RU" sz="1200">
                          <a:latin typeface="Times New Roman"/>
                          <a:ea typeface="Calibri"/>
                          <a:cs typeface="Times New Roman"/>
                        </a:rPr>
                        <a:t>Содержание работы</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latin typeface="Times New Roman"/>
                          <a:ea typeface="Calibri"/>
                          <a:cs typeface="Times New Roman"/>
                        </a:rPr>
                        <a:t>Полнота раскрытия темы</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1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Wingdings" pitchFamily="2" charset="2"/>
                        <a:buChar char="v"/>
                      </a:pPr>
                      <a:r>
                        <a:rPr lang="ar-AE" sz="1400" dirty="0" smtClean="0">
                          <a:latin typeface="Times New Roman"/>
                          <a:ea typeface="Calibri"/>
                          <a:cs typeface="Times New Roman"/>
                        </a:rPr>
                        <a:t>۰</a:t>
                      </a: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69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200">
                          <a:latin typeface="Times New Roman"/>
                          <a:ea typeface="Calibri"/>
                          <a:cs typeface="Times New Roman"/>
                        </a:rPr>
                        <a:t>Доступность изложения материала</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1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Wingdings" pitchFamily="2" charset="2"/>
                        <a:buChar char="v"/>
                      </a:pPr>
                      <a:r>
                        <a:rPr lang="ru-RU" sz="1400" dirty="0" smtClean="0">
                          <a:solidFill>
                            <a:schemeClr val="tx1"/>
                          </a:solidFill>
                          <a:latin typeface="Times New Roman"/>
                          <a:ea typeface="Calibri"/>
                          <a:cs typeface="Times New Roman"/>
                        </a:rPr>
                        <a:t>   </a:t>
                      </a:r>
                      <a:endParaRPr lang="ru-RU" sz="1400" dirty="0">
                        <a:solidFill>
                          <a:schemeClr val="tx1"/>
                        </a:solidFill>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843">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200">
                          <a:latin typeface="Times New Roman"/>
                          <a:ea typeface="Calibri"/>
                          <a:cs typeface="Times New Roman"/>
                        </a:rPr>
                        <a:t>Логика изложения материала</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Wingdings" pitchFamily="2" charset="2"/>
                        <a:buChar char="v"/>
                      </a:pP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Wingdings" pitchFamily="2" charset="2"/>
                        <a:buChar char="v"/>
                      </a:pPr>
                      <a:r>
                        <a:rPr lang="ru-RU" sz="1400" dirty="0" smtClean="0">
                          <a:latin typeface="Times New Roman"/>
                          <a:ea typeface="Calibri"/>
                          <a:cs typeface="Times New Roman"/>
                        </a:rPr>
                        <a:t>      </a:t>
                      </a: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4993">
                <a:tc vMerge="1">
                  <a:txBody>
                    <a:bodyPr/>
                    <a:lstStyle/>
                    <a:p>
                      <a:endParaRPr lang="ru-RU"/>
                    </a:p>
                  </a:txBody>
                  <a:tcPr/>
                </a:tc>
                <a:tc vMerge="1">
                  <a:txBody>
                    <a:bodyPr/>
                    <a:lstStyle/>
                    <a:p>
                      <a:endParaRPr lang="ru-RU"/>
                    </a:p>
                  </a:txBody>
                  <a:tcPr/>
                </a:tc>
                <a:tc rowSpan="4">
                  <a:txBody>
                    <a:bodyPr/>
                    <a:lstStyle/>
                    <a:p>
                      <a:pPr>
                        <a:lnSpc>
                          <a:spcPct val="115000"/>
                        </a:lnSpc>
                        <a:spcAft>
                          <a:spcPts val="0"/>
                        </a:spcAft>
                      </a:pPr>
                      <a:r>
                        <a:rPr lang="ru-RU" sz="1200">
                          <a:solidFill>
                            <a:srgbClr val="2B1E1B"/>
                          </a:solidFill>
                          <a:latin typeface="Times New Roman"/>
                          <a:ea typeface="Calibri"/>
                          <a:cs typeface="Times New Roman"/>
                        </a:rPr>
                        <a:t>Работать в команде, взаимодействовать с руководителем проекта и коллегами.</a:t>
                      </a:r>
                      <a:endParaRPr lang="ru-RU" sz="120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nSpc>
                          <a:spcPct val="115000"/>
                        </a:lnSpc>
                        <a:spcAft>
                          <a:spcPts val="0"/>
                        </a:spcAft>
                      </a:pPr>
                      <a:r>
                        <a:rPr lang="ru-RU" sz="1200">
                          <a:latin typeface="Times New Roman"/>
                          <a:ea typeface="Calibri"/>
                          <a:cs typeface="Times New Roman"/>
                        </a:rPr>
                        <a:t>Работа в микрогруппе</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ru-RU" sz="1200">
                          <a:latin typeface="Times New Roman"/>
                          <a:ea typeface="Calibri"/>
                          <a:cs typeface="Times New Roman"/>
                        </a:rPr>
                        <a:t>Наличие плана работы группы</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endParaRPr lang="ru-RU"/>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endParaRPr lang="ru-RU" sz="1400"/>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buFont typeface="Wingdings" pitchFamily="2" charset="2"/>
                        <a:buChar char="v"/>
                      </a:pPr>
                      <a:r>
                        <a:rPr lang="ru-RU" sz="1400" dirty="0" smtClean="0"/>
                        <a:t>   </a:t>
                      </a:r>
                      <a:endParaRPr lang="ru-RU" sz="1400" dirty="0"/>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737">
                <a:tc rowSpan="4">
                  <a:txBody>
                    <a:bodyPr/>
                    <a:lstStyle/>
                    <a:p>
                      <a:pPr algn="ctr">
                        <a:lnSpc>
                          <a:spcPct val="115000"/>
                        </a:lnSpc>
                        <a:spcAft>
                          <a:spcPts val="0"/>
                        </a:spcAft>
                      </a:pPr>
                      <a:r>
                        <a:rPr lang="ru-RU" sz="1200" dirty="0">
                          <a:latin typeface="Times New Roman"/>
                          <a:ea typeface="Calibri"/>
                          <a:cs typeface="Times New Roman"/>
                        </a:rPr>
                        <a:t>2.</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pPr>
                        <a:lnSpc>
                          <a:spcPct val="115000"/>
                        </a:lnSpc>
                        <a:spcAft>
                          <a:spcPts val="0"/>
                        </a:spcAft>
                      </a:pPr>
                      <a:endParaRPr lang="ru-RU" sz="140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14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14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15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200">
                          <a:latin typeface="Times New Roman"/>
                          <a:ea typeface="Calibri"/>
                          <a:cs typeface="Times New Roman"/>
                        </a:rPr>
                        <a:t>Распределение обязанностей</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1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Wingdings" pitchFamily="2" charset="2"/>
                        <a:buChar char="v"/>
                      </a:pPr>
                      <a:r>
                        <a:rPr lang="ru-RU" sz="1400" dirty="0" smtClean="0">
                          <a:latin typeface="Times New Roman"/>
                          <a:ea typeface="Calibri"/>
                          <a:cs typeface="Times New Roman"/>
                        </a:rPr>
                        <a:t>     </a:t>
                      </a: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1302">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nSpc>
                          <a:spcPct val="115000"/>
                        </a:lnSpc>
                        <a:spcAft>
                          <a:spcPts val="0"/>
                        </a:spcAft>
                      </a:pPr>
                      <a:r>
                        <a:rPr lang="ru-RU" sz="1200">
                          <a:latin typeface="Times New Roman"/>
                          <a:ea typeface="Calibri"/>
                          <a:cs typeface="Times New Roman"/>
                        </a:rPr>
                        <a:t>При разногласиях быть творческими и</a:t>
                      </a:r>
                      <a:endParaRPr lang="ru-RU" sz="1200">
                        <a:latin typeface="Calibri"/>
                        <a:ea typeface="Calibri"/>
                        <a:cs typeface="Times New Roman"/>
                      </a:endParaRPr>
                    </a:p>
                    <a:p>
                      <a:pPr>
                        <a:lnSpc>
                          <a:spcPct val="115000"/>
                        </a:lnSpc>
                        <a:spcAft>
                          <a:spcPts val="0"/>
                        </a:spcAft>
                      </a:pPr>
                      <a:r>
                        <a:rPr lang="ru-RU" sz="1200">
                          <a:latin typeface="Times New Roman"/>
                          <a:ea typeface="Calibri"/>
                          <a:cs typeface="Times New Roman"/>
                        </a:rPr>
                        <a:t>созидательными. </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Wingdings" pitchFamily="2" charset="2"/>
                        <a:buChar char="v"/>
                      </a:pPr>
                      <a:r>
                        <a:rPr lang="ru-RU" sz="1400" dirty="0" smtClean="0">
                          <a:latin typeface="Times New Roman"/>
                          <a:ea typeface="Calibri"/>
                          <a:cs typeface="Times New Roman"/>
                        </a:rPr>
                        <a:t>   </a:t>
                      </a: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61">
                <a:tc vMerge="1">
                  <a:txBody>
                    <a:bodyPr/>
                    <a:lstStyle/>
                    <a:p>
                      <a:endParaRPr lang="ru-RU"/>
                    </a:p>
                  </a:txBody>
                  <a:tcPr/>
                </a:tc>
                <a:tc vMerge="1">
                  <a:txBody>
                    <a:bodyPr/>
                    <a:lstStyle/>
                    <a:p>
                      <a:endParaRPr lang="ru-RU"/>
                    </a:p>
                  </a:txBody>
                  <a:tcPr/>
                </a:tc>
                <a:tc rowSpan="3">
                  <a:txBody>
                    <a:bodyPr/>
                    <a:lstStyle/>
                    <a:p>
                      <a:pPr>
                        <a:lnSpc>
                          <a:spcPct val="115000"/>
                        </a:lnSpc>
                        <a:spcAft>
                          <a:spcPts val="0"/>
                        </a:spcAft>
                      </a:pPr>
                      <a:r>
                        <a:rPr lang="ru-RU" sz="1200">
                          <a:solidFill>
                            <a:srgbClr val="2B1E1B"/>
                          </a:solidFill>
                          <a:latin typeface="Times New Roman"/>
                          <a:ea typeface="Calibri"/>
                          <a:cs typeface="Times New Roman"/>
                        </a:rPr>
                        <a:t>Использовать информационно-коммуникационные технологии </a:t>
                      </a:r>
                      <a:endParaRPr lang="ru-RU" sz="120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nSpc>
                          <a:spcPct val="115000"/>
                        </a:lnSpc>
                        <a:spcAft>
                          <a:spcPts val="0"/>
                        </a:spcAft>
                      </a:pPr>
                      <a:r>
                        <a:rPr lang="ru-RU" sz="1200" dirty="0">
                          <a:latin typeface="Times New Roman"/>
                          <a:ea typeface="Calibri"/>
                          <a:cs typeface="Times New Roman"/>
                        </a:rPr>
                        <a:t>Оформление работы на сайте</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ru-RU" sz="1200">
                          <a:latin typeface="Times New Roman"/>
                          <a:ea typeface="Calibri"/>
                          <a:cs typeface="Times New Roman"/>
                        </a:rPr>
                        <a:t>Отсутствие ошибок, опечаток</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endParaRPr lang="ru-RU"/>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buFont typeface="Wingdings" pitchFamily="2" charset="2"/>
                        <a:buChar char="v"/>
                      </a:pPr>
                      <a:r>
                        <a:rPr lang="ru-RU" dirty="0" smtClean="0"/>
                        <a:t>    </a:t>
                      </a:r>
                      <a:endParaRPr lang="ru-RU" dirty="0"/>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endParaRPr lang="ru-RU"/>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155">
                <a:tc rowSpan="4">
                  <a:txBody>
                    <a:bodyPr/>
                    <a:lstStyle/>
                    <a:p>
                      <a:pPr algn="ctr">
                        <a:lnSpc>
                          <a:spcPct val="115000"/>
                        </a:lnSpc>
                        <a:spcAft>
                          <a:spcPts val="0"/>
                        </a:spcAft>
                      </a:pPr>
                      <a:r>
                        <a:rPr lang="ru-RU" sz="1200" dirty="0">
                          <a:latin typeface="Times New Roman"/>
                          <a:ea typeface="Calibri"/>
                          <a:cs typeface="Times New Roman"/>
                        </a:rPr>
                        <a:t>3.</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pPr>
                        <a:lnSpc>
                          <a:spcPct val="115000"/>
                        </a:lnSpc>
                        <a:spcAft>
                          <a:spcPts val="0"/>
                        </a:spcAft>
                      </a:pPr>
                      <a:endParaRPr lang="ru-RU" sz="140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14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14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857">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nSpc>
                          <a:spcPct val="115000"/>
                        </a:lnSpc>
                        <a:spcAft>
                          <a:spcPts val="0"/>
                        </a:spcAft>
                      </a:pPr>
                      <a:r>
                        <a:rPr lang="ru-RU" sz="1200">
                          <a:latin typeface="Times New Roman"/>
                          <a:ea typeface="Calibri"/>
                          <a:cs typeface="Times New Roman"/>
                        </a:rPr>
                        <a:t>Использование разнообразных средств визуализации информации</a:t>
                      </a:r>
                      <a:endParaRPr lang="ru-RU" sz="120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endParaRPr lang="ru-RU" sz="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endParaRPr lang="ru-RU" sz="1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buFont typeface="Wingdings" pitchFamily="2" charset="2"/>
                        <a:buChar char="v"/>
                      </a:pPr>
                      <a:r>
                        <a:rPr lang="ru-RU" sz="1400" dirty="0" smtClean="0">
                          <a:latin typeface="Times New Roman"/>
                          <a:ea typeface="Calibri"/>
                          <a:cs typeface="Times New Roman"/>
                        </a:rPr>
                        <a:t>      </a:t>
                      </a: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673">
                <a:tc vMerge="1">
                  <a:txBody>
                    <a:bodyPr/>
                    <a:lstStyle/>
                    <a:p>
                      <a:endParaRPr lang="ru-RU"/>
                    </a:p>
                  </a:txBody>
                  <a:tcPr/>
                </a:tc>
                <a:tc vMerge="1">
                  <a:txBody>
                    <a:bodyPr/>
                    <a:lstStyle/>
                    <a:p>
                      <a:endParaRPr lang="ru-RU"/>
                    </a:p>
                  </a:txBody>
                  <a:tcPr/>
                </a:tc>
                <a:tc rowSpan="2">
                  <a:txBody>
                    <a:bodyPr/>
                    <a:lstStyle/>
                    <a:p>
                      <a:pPr>
                        <a:lnSpc>
                          <a:spcPct val="115000"/>
                        </a:lnSpc>
                        <a:spcAft>
                          <a:spcPts val="0"/>
                        </a:spcAft>
                      </a:pPr>
                      <a:r>
                        <a:rPr lang="ru-RU" sz="1200">
                          <a:solidFill>
                            <a:srgbClr val="2B1E1B"/>
                          </a:solidFill>
                          <a:latin typeface="Times New Roman"/>
                          <a:ea typeface="Calibri"/>
                          <a:cs typeface="Times New Roman"/>
                        </a:rPr>
                        <a:t>Оформлять педагогические разработки в виде выступлений (презентаций)</a:t>
                      </a:r>
                      <a:endParaRPr lang="ru-RU" sz="120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609846">
                <a:tc vMerge="1">
                  <a:txBody>
                    <a:bodyPr/>
                    <a:lstStyle/>
                    <a:p>
                      <a:endParaRPr lang="ru-RU"/>
                    </a:p>
                  </a:txBody>
                  <a:tcPr/>
                </a:tc>
                <a:tc vMerge="1">
                  <a:txBody>
                    <a:bodyPr/>
                    <a:lstStyle/>
                    <a:p>
                      <a:endParaRPr lang="ru-RU"/>
                    </a:p>
                  </a:txBody>
                  <a:tcPr/>
                </a:tc>
                <a:tc vMerge="1">
                  <a:txBody>
                    <a:bodyPr/>
                    <a:lstStyle/>
                    <a:p>
                      <a:pPr>
                        <a:lnSpc>
                          <a:spcPct val="115000"/>
                        </a:lnSpc>
                        <a:spcAft>
                          <a:spcPts val="0"/>
                        </a:spcAft>
                      </a:pPr>
                      <a:endParaRPr lang="ru-RU" sz="1200">
                        <a:latin typeface="Calibri"/>
                        <a:ea typeface="Calibri"/>
                        <a:cs typeface="Times New Roman"/>
                      </a:endParaRPr>
                    </a:p>
                  </a:txBody>
                  <a:tcPr marL="24095" marR="240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nSpc>
                          <a:spcPct val="115000"/>
                        </a:lnSpc>
                        <a:spcAft>
                          <a:spcPts val="0"/>
                        </a:spcAft>
                      </a:pPr>
                      <a:r>
                        <a:rPr lang="ru-RU" sz="1200" dirty="0">
                          <a:latin typeface="Times New Roman"/>
                          <a:ea typeface="Calibri"/>
                          <a:cs typeface="Times New Roman"/>
                        </a:rPr>
                        <a:t>Единство стиля в оформлении материалов</a:t>
                      </a:r>
                      <a:endParaRPr lang="ru-RU" sz="1200" dirty="0">
                        <a:latin typeface="Calibri"/>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Arial" pitchFamily="34" charset="0"/>
                        <a:buChar char="•"/>
                      </a:pPr>
                      <a:endParaRPr lang="ru-RU" sz="140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Arial" pitchFamily="34" charset="0"/>
                        <a:buChar char="•"/>
                      </a:pP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buFont typeface="Wingdings" pitchFamily="2" charset="2"/>
                        <a:buChar char="v"/>
                      </a:pPr>
                      <a:r>
                        <a:rPr lang="ru-RU" sz="1400" baseline="0" dirty="0" smtClean="0">
                          <a:latin typeface="Times New Roman"/>
                          <a:ea typeface="Calibri"/>
                          <a:cs typeface="Times New Roman"/>
                        </a:rPr>
                        <a:t>   </a:t>
                      </a:r>
                      <a:r>
                        <a:rPr lang="ru-RU" sz="1400" dirty="0" smtClean="0">
                          <a:latin typeface="Times New Roman"/>
                          <a:ea typeface="Calibri"/>
                          <a:cs typeface="Times New Roman"/>
                        </a:rPr>
                        <a:t>     </a:t>
                      </a:r>
                      <a:endParaRPr lang="ru-RU" sz="1400" dirty="0">
                        <a:latin typeface="Times New Roman"/>
                        <a:ea typeface="Calibri"/>
                        <a:cs typeface="Times New Roman"/>
                      </a:endParaRPr>
                    </a:p>
                  </a:txBody>
                  <a:tcPr marL="24095" marR="240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2800" dirty="0" smtClean="0">
                <a:latin typeface="Times New Roman" pitchFamily="18" charset="0"/>
                <a:cs typeface="Times New Roman" pitchFamily="18" charset="0"/>
              </a:rPr>
              <a:t>Афанасьева Т. Увлекательные прогулки. Дошкольное воспитание №8/2011 год</a:t>
            </a:r>
          </a:p>
          <a:p>
            <a:r>
              <a:rPr lang="ru-RU" sz="2800" dirty="0" smtClean="0">
                <a:latin typeface="Times New Roman" pitchFamily="18" charset="0"/>
                <a:cs typeface="Times New Roman" pitchFamily="18" charset="0"/>
              </a:rPr>
              <a:t>Антипина Г. Войди в лес. Дошкольное воспитание №6/2011 год</a:t>
            </a:r>
            <a:r>
              <a:rPr lang="en-US" sz="2800" dirty="0" smtClean="0">
                <a:hlinkClick r:id="rId2"/>
              </a:rPr>
              <a:t> http://www.razumniki.ru/stihi_pro_le_derevya.html</a:t>
            </a:r>
            <a:r>
              <a:rPr lang="ru-RU" sz="2800" dirty="0" smtClean="0">
                <a:latin typeface="Times New Roman" pitchFamily="18" charset="0"/>
                <a:cs typeface="Times New Roman" pitchFamily="18" charset="0"/>
              </a:rPr>
              <a:t>, стихи про осень</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txBody>
          <a:bodyPr>
            <a:normAutofit/>
          </a:bodyPr>
          <a:lstStyle/>
          <a:p>
            <a:r>
              <a:rPr lang="ru-RU" sz="2800" dirty="0" smtClean="0">
                <a:latin typeface="Times New Roman" pitchFamily="18" charset="0"/>
                <a:cs typeface="Times New Roman" pitchFamily="18" charset="0"/>
              </a:rPr>
              <a:t> Экскурсия представляет собой наглядный процесс познания человеком окружающего мира, построенный на заранее подобранных объектах, находящихся в естественных условиях или расположенных в помещениях предприятий, лабораторий, научно-исследовательских институтов и т.д.</a:t>
            </a:r>
            <a:r>
              <a:rPr lang="ru-RU" dirty="0" smtClean="0"/>
              <a:t/>
            </a:r>
            <a:br>
              <a:rPr lang="ru-RU" dirty="0" smtClean="0"/>
            </a:br>
            <a:endParaRPr lang="ru-RU" dirty="0"/>
          </a:p>
        </p:txBody>
      </p:sp>
    </p:spTree>
    <p:extLst>
      <p:ext uri="{BB962C8B-B14F-4D97-AF65-F5344CB8AC3E}">
        <p14:creationId xmlns:p14="http://schemas.microsoft.com/office/powerpoint/2010/main" xmlns="" val="2206883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lib.rus.ec/i/51/109651/i_002.png"/>
          <p:cNvPicPr/>
          <p:nvPr/>
        </p:nvPicPr>
        <p:blipFill>
          <a:blip r:embed="rId2" cstate="print"/>
          <a:srcRect/>
          <a:stretch>
            <a:fillRect/>
          </a:stretch>
        </p:blipFill>
        <p:spPr bwMode="auto">
          <a:xfrm>
            <a:off x="1000100" y="142852"/>
            <a:ext cx="6143668" cy="3286147"/>
          </a:xfrm>
          <a:prstGeom prst="rect">
            <a:avLst/>
          </a:prstGeom>
          <a:noFill/>
          <a:ln w="9525">
            <a:noFill/>
            <a:miter lim="800000"/>
            <a:headEnd/>
            <a:tailEnd/>
          </a:ln>
        </p:spPr>
      </p:pic>
      <p:sp>
        <p:nvSpPr>
          <p:cNvPr id="5" name="Заголовок 1"/>
          <p:cNvSpPr>
            <a:spLocks noGrp="1"/>
          </p:cNvSpPr>
          <p:nvPr>
            <p:ph idx="1"/>
          </p:nvPr>
        </p:nvSpPr>
        <p:spPr>
          <a:xfrm>
            <a:off x="457200" y="3571875"/>
            <a:ext cx="8229600" cy="3071813"/>
          </a:xfrm>
        </p:spPr>
        <p:txBody>
          <a:bodyPr>
            <a:normAutofit/>
          </a:bodyPr>
          <a:lstStyle/>
          <a:p>
            <a:pPr algn="l"/>
            <a:r>
              <a:rPr lang="ru-RU" sz="2800" dirty="0" smtClean="0">
                <a:latin typeface="Times New Roman" pitchFamily="18" charset="0"/>
                <a:cs typeface="Times New Roman" pitchFamily="18" charset="0"/>
              </a:rPr>
              <a:t>Во время экскурсии дети могут увидеть изменения в природе, услышать пенье птиц, ощутить запахи цветов. А также овладевают навыками узнавать и называть растения, доказывать принадлежность растения и животного к определенному виду. </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560406"/>
          </a:xfrm>
        </p:spPr>
        <p:txBody>
          <a:bodyPr>
            <a:normAutofit/>
          </a:bodyPr>
          <a:lstStyle/>
          <a:p>
            <a:r>
              <a:rPr lang="ru-RU" sz="2800" dirty="0" smtClean="0">
                <a:latin typeface="Times New Roman" pitchFamily="18" charset="0"/>
                <a:cs typeface="Times New Roman" pitchFamily="18" charset="0"/>
              </a:rPr>
              <a:t>Примеры экскурсий</a:t>
            </a:r>
            <a:endParaRPr lang="ru-RU" sz="2800"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sz="2800" dirty="0" smtClean="0">
                <a:latin typeface="Times New Roman" pitchFamily="18" charset="0"/>
                <a:cs typeface="Times New Roman" pitchFamily="18" charset="0"/>
              </a:rPr>
              <a:t>Чудеса да и только</a:t>
            </a:r>
          </a:p>
          <a:p>
            <a:r>
              <a:rPr lang="ru-RU" sz="2800" dirty="0" smtClean="0">
                <a:latin typeface="Times New Roman" pitchFamily="18" charset="0"/>
                <a:cs typeface="Times New Roman" pitchFamily="18" charset="0"/>
              </a:rPr>
              <a:t>Золотые голоса</a:t>
            </a:r>
          </a:p>
          <a:p>
            <a:r>
              <a:rPr lang="ru-RU" sz="2800" dirty="0" smtClean="0">
                <a:latin typeface="Times New Roman" pitchFamily="18" charset="0"/>
                <a:cs typeface="Times New Roman" pitchFamily="18" charset="0"/>
              </a:rPr>
              <a:t>Волшебные листочки</a:t>
            </a:r>
          </a:p>
          <a:p>
            <a:r>
              <a:rPr lang="ru-RU" sz="2800" dirty="0" smtClean="0">
                <a:latin typeface="Times New Roman" pitchFamily="18" charset="0"/>
                <a:cs typeface="Times New Roman" pitchFamily="18" charset="0"/>
              </a:rPr>
              <a:t>Лесные звери</a:t>
            </a:r>
          </a:p>
          <a:p>
            <a:r>
              <a:rPr lang="ru-RU" sz="2800" dirty="0" smtClean="0">
                <a:latin typeface="Times New Roman" pitchFamily="18" charset="0"/>
                <a:cs typeface="Times New Roman" pitchFamily="18" charset="0"/>
              </a:rPr>
              <a:t>Отдых на брёвнышке</a:t>
            </a:r>
          </a:p>
          <a:p>
            <a:r>
              <a:rPr lang="ru-RU" sz="2800" dirty="0" smtClean="0">
                <a:latin typeface="Times New Roman" pitchFamily="18" charset="0"/>
                <a:cs typeface="Times New Roman" pitchFamily="18" charset="0"/>
              </a:rPr>
              <a:t>В гости к Осени</a:t>
            </a:r>
          </a:p>
          <a:p>
            <a:r>
              <a:rPr lang="ru-RU" sz="2800" dirty="0" smtClean="0">
                <a:latin typeface="Times New Roman" pitchFamily="18" charset="0"/>
                <a:cs typeface="Times New Roman" pitchFamily="18" charset="0"/>
              </a:rPr>
              <a:t>Чудесные деревья</a:t>
            </a:r>
          </a:p>
          <a:p>
            <a:r>
              <a:rPr lang="ru-RU" sz="2800" dirty="0" smtClean="0">
                <a:latin typeface="Times New Roman" pitchFamily="18" charset="0"/>
                <a:cs typeface="Times New Roman" pitchFamily="18" charset="0"/>
              </a:rPr>
              <a:t>Первые цветы</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17905610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8543956" cy="3225800"/>
          </a:xfrm>
        </p:spPr>
        <p:txBody>
          <a:bodyPr numCol="1">
            <a:normAutofit fontScale="90000"/>
          </a:bodyPr>
          <a:lstStyle/>
          <a:p>
            <a:pPr algn="l"/>
            <a:r>
              <a:rPr lang="ru-RU" sz="2000" dirty="0" smtClean="0">
                <a:latin typeface="Times New Roman" pitchFamily="18" charset="0"/>
                <a:cs typeface="Times New Roman" pitchFamily="18" charset="0"/>
              </a:rPr>
              <a:t>Проект: В гости к осени( старшая группа)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Цель: Формировать понимание детей признаков изменения  природы осенью.</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Задачи:1.Знакомить детей с изменениями природы осенью.</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2.Развивать у детей познавательный интерес к окружающему миру.</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3.Воспитывать у детей эмоциональное, положительное отношение к природе, умение видеть прекрасное в разное время года.</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Ожидаемый результат</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1. Ребята узнают особенности природы.</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2.Дети будут бережно относиться к природе, будут стремиться к правильному поведению по отношению к миру природы.</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3.Смогут уверенно отличать и называть характерные признаки осени</a:t>
            </a:r>
            <a:r>
              <a:rPr lang="ru-RU" sz="2400" dirty="0" smtClean="0">
                <a:latin typeface="Times New Roman" pitchFamily="18" charset="0"/>
                <a:cs typeface="Times New Roman" pitchFamily="18" charset="0"/>
              </a:rPr>
              <a:t>.</a:t>
            </a:r>
            <a:r>
              <a:rPr lang="ru-RU" sz="2400" dirty="0" smtClean="0"/>
              <a:t/>
            </a:r>
            <a:br>
              <a:rPr lang="ru-RU" sz="2400" dirty="0" smtClean="0"/>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Текст 2"/>
          <p:cNvSpPr>
            <a:spLocks noGrp="1"/>
          </p:cNvSpPr>
          <p:nvPr>
            <p:ph type="body" idx="1"/>
          </p:nvPr>
        </p:nvSpPr>
        <p:spPr>
          <a:xfrm>
            <a:off x="285720" y="3143248"/>
            <a:ext cx="8715436" cy="4214842"/>
          </a:xfrm>
        </p:spPr>
        <p:txBody>
          <a:bodyPr>
            <a:normAutofit/>
          </a:bodyPr>
          <a:lstStyle/>
          <a:p>
            <a:r>
              <a:rPr lang="ru-RU" sz="1600" b="0" u="sng" dirty="0" smtClean="0">
                <a:latin typeface="Times New Roman" pitchFamily="18" charset="0"/>
                <a:cs typeface="Times New Roman" pitchFamily="18" charset="0"/>
              </a:rPr>
              <a:t>Взаимодействие воспитателя с деть во время экскурсии.</a:t>
            </a:r>
          </a:p>
          <a:p>
            <a:r>
              <a:rPr lang="ru-RU" sz="1600" b="0" dirty="0" smtClean="0">
                <a:latin typeface="Times New Roman" pitchFamily="18" charset="0"/>
                <a:cs typeface="Times New Roman" pitchFamily="18" charset="0"/>
              </a:rPr>
              <a:t> За день, до похода в осенний лес, к детям в группу приходит почтальон Печкин, он приносит письмо. Воспитатель (читает письмо): Здравствуйте, дорогие ребята! Приглашаю вас к себе в гости в лес. Стих про осень. Дети слушают. </a:t>
            </a:r>
          </a:p>
          <a:p>
            <a:r>
              <a:rPr lang="ru-RU" sz="1600" b="0" dirty="0" smtClean="0">
                <a:latin typeface="Times New Roman" pitchFamily="18" charset="0"/>
                <a:cs typeface="Times New Roman" pitchFamily="18" charset="0"/>
              </a:rPr>
              <a:t>Ребята, как вы думаете, от кого это письмо, кто нас в гости к себе приглашает?</a:t>
            </a:r>
          </a:p>
          <a:p>
            <a:r>
              <a:rPr lang="ru-RU" sz="1600" b="0" dirty="0" smtClean="0">
                <a:latin typeface="Times New Roman" pitchFamily="18" charset="0"/>
                <a:cs typeface="Times New Roman" pitchFamily="18" charset="0"/>
              </a:rPr>
              <a:t>Дети отвечают: Осень.</a:t>
            </a:r>
          </a:p>
          <a:p>
            <a:r>
              <a:rPr lang="ru-RU" sz="1600" b="0" dirty="0" smtClean="0">
                <a:latin typeface="Times New Roman" pitchFamily="18" charset="0"/>
                <a:cs typeface="Times New Roman" pitchFamily="18" charset="0"/>
              </a:rPr>
              <a:t> На входе в лес находят записку, в ней послание: «Ищите меня около трех берез»Ребята как мы найдем березы? Дети отвечают: По листочкам, по коре, стволу.</a:t>
            </a:r>
          </a:p>
          <a:p>
            <a:r>
              <a:rPr lang="ru-RU" sz="1600" b="0" dirty="0" smtClean="0">
                <a:latin typeface="Times New Roman" pitchFamily="18" charset="0"/>
                <a:cs typeface="Times New Roman" pitchFamily="18" charset="0"/>
              </a:rPr>
              <a:t>У дерева один ствол? Дети отвечают.</a:t>
            </a:r>
          </a:p>
          <a:p>
            <a:r>
              <a:rPr lang="ru-RU" sz="1600" b="0" dirty="0" smtClean="0">
                <a:latin typeface="Times New Roman" pitchFamily="18" charset="0"/>
                <a:cs typeface="Times New Roman" pitchFamily="18" charset="0"/>
              </a:rPr>
              <a:t>Находим госпожу Осень. Осень задает вопросы.</a:t>
            </a:r>
          </a:p>
          <a:p>
            <a:r>
              <a:rPr lang="ru-RU" sz="1600" b="0" dirty="0" smtClean="0">
                <a:latin typeface="Times New Roman" pitchFamily="18" charset="0"/>
                <a:cs typeface="Times New Roman" pitchFamily="18" charset="0"/>
              </a:rPr>
              <a:t>Какое сейчас время года? Дети отвечают: Осень.</a:t>
            </a:r>
          </a:p>
          <a:p>
            <a:endParaRPr lang="ru-RU" sz="1600" b="0" dirty="0" smtClean="0">
              <a:latin typeface="Times New Roman" pitchFamily="18" charset="0"/>
              <a:cs typeface="Times New Roman" pitchFamily="18" charset="0"/>
            </a:endParaRPr>
          </a:p>
          <a:p>
            <a:endParaRPr lang="ru-RU" sz="1600" b="0" dirty="0" smtClean="0">
              <a:latin typeface="Times New Roman" pitchFamily="18" charset="0"/>
              <a:cs typeface="Times New Roman" pitchFamily="18" charset="0"/>
            </a:endParaRPr>
          </a:p>
          <a:p>
            <a:endParaRPr lang="ru-RU" sz="1600" b="0" dirty="0" smtClean="0">
              <a:latin typeface="Times New Roman" pitchFamily="18" charset="0"/>
              <a:cs typeface="Times New Roman" pitchFamily="18" charset="0"/>
            </a:endParaRPr>
          </a:p>
          <a:p>
            <a:endParaRPr lang="ru-RU" sz="1600" b="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
            </a:r>
            <a:br>
              <a:rPr lang="ru-RU" dirty="0" smtClean="0"/>
            </a:br>
            <a:endParaRPr lang="ru-RU" dirty="0"/>
          </a:p>
        </p:txBody>
      </p:sp>
      <p:sp>
        <p:nvSpPr>
          <p:cNvPr id="5" name="Содержимое 4"/>
          <p:cNvSpPr>
            <a:spLocks noGrp="1"/>
          </p:cNvSpPr>
          <p:nvPr>
            <p:ph idx="1"/>
          </p:nvPr>
        </p:nvSpPr>
        <p:spPr>
          <a:xfrm>
            <a:off x="457200" y="214290"/>
            <a:ext cx="8229600" cy="5911873"/>
          </a:xfrm>
        </p:spPr>
        <p:txBody>
          <a:bodyPr>
            <a:normAutofit/>
          </a:bodyPr>
          <a:lstStyle/>
          <a:p>
            <a:pPr algn="just">
              <a:buNone/>
            </a:pPr>
            <a:r>
              <a:rPr lang="ru-RU" sz="1800" dirty="0" smtClean="0">
                <a:latin typeface="Times New Roman" pitchFamily="18" charset="0"/>
                <a:cs typeface="Times New Roman" pitchFamily="18" charset="0"/>
              </a:rPr>
              <a:t>А как вы узнали? Дети называют приметы осени, и показывают их.</a:t>
            </a:r>
          </a:p>
          <a:p>
            <a:pPr algn="just">
              <a:buNone/>
            </a:pPr>
            <a:r>
              <a:rPr lang="ru-RU" sz="1800" dirty="0" smtClean="0">
                <a:latin typeface="Times New Roman" pitchFamily="18" charset="0"/>
                <a:cs typeface="Times New Roman" pitchFamily="18" charset="0"/>
              </a:rPr>
              <a:t>А какие деревья, кустарники вы ещё увидели в лесу? Дети отвечают.</a:t>
            </a:r>
          </a:p>
          <a:p>
            <a:pPr algn="just">
              <a:buNone/>
            </a:pPr>
            <a:r>
              <a:rPr lang="ru-RU" sz="1800" dirty="0" smtClean="0">
                <a:latin typeface="Times New Roman" pitchFamily="18" charset="0"/>
                <a:cs typeface="Times New Roman" pitchFamily="18" charset="0"/>
              </a:rPr>
              <a:t>Ребята, у нас с собой есть фотоаппарат и мы можем всё сфотографировать.</a:t>
            </a:r>
          </a:p>
          <a:p>
            <a:pPr algn="just">
              <a:buNone/>
            </a:pPr>
            <a:r>
              <a:rPr lang="ru-RU" sz="1800" dirty="0" smtClean="0">
                <a:latin typeface="Times New Roman" pitchFamily="18" charset="0"/>
                <a:cs typeface="Times New Roman" pitchFamily="18" charset="0"/>
              </a:rPr>
              <a:t>Вдруг из-за деревьев выходит Баба Яга, а в руках у неё спички. Осень подходит к Бабе Яге и говорит: Здравствуй Баба Яга, а что ты собираешься делать?</a:t>
            </a:r>
          </a:p>
          <a:p>
            <a:pPr algn="just">
              <a:buNone/>
            </a:pPr>
            <a:r>
              <a:rPr lang="ru-RU" sz="1800" dirty="0" smtClean="0">
                <a:latin typeface="Times New Roman" pitchFamily="18" charset="0"/>
                <a:cs typeface="Times New Roman" pitchFamily="18" charset="0"/>
              </a:rPr>
              <a:t>Баба яга отвечает: Костёр буду жечь.</a:t>
            </a:r>
          </a:p>
          <a:p>
            <a:pPr algn="just">
              <a:buNone/>
            </a:pPr>
            <a:r>
              <a:rPr lang="ru-RU" sz="1800" dirty="0" smtClean="0">
                <a:latin typeface="Times New Roman" pitchFamily="18" charset="0"/>
                <a:cs typeface="Times New Roman" pitchFamily="18" charset="0"/>
              </a:rPr>
              <a:t>Осень спрашивает у детей можно жечь костер или нет. Дети отвечают.</a:t>
            </a:r>
          </a:p>
          <a:p>
            <a:pPr algn="just">
              <a:buNone/>
            </a:pPr>
            <a:r>
              <a:rPr lang="ru-RU" sz="1800" dirty="0" smtClean="0">
                <a:latin typeface="Times New Roman" pitchFamily="18" charset="0"/>
                <a:cs typeface="Times New Roman" pitchFamily="18" charset="0"/>
              </a:rPr>
              <a:t>Задаются вопросы на тему бережного отношения к природе. </a:t>
            </a:r>
          </a:p>
          <a:p>
            <a:pPr algn="just">
              <a:buNone/>
            </a:pPr>
            <a:r>
              <a:rPr lang="ru-RU" sz="1800" dirty="0" smtClean="0">
                <a:latin typeface="Times New Roman" pitchFamily="18" charset="0"/>
                <a:cs typeface="Times New Roman" pitchFamily="18" charset="0"/>
              </a:rPr>
              <a:t>Дети убедили Бабу Ягу не жечь костёр, а посмотреть на волшебную  красоту осеннего леса вокруг себя, послушать шуршание листьев под ногами, собрать необыкновенные букеты из опавших листьев, которые можно применить для поделок. Детям предлагаются загадки, потешки, стихи про осень, и её приметы. </a:t>
            </a:r>
          </a:p>
          <a:p>
            <a:pPr algn="just">
              <a:buNone/>
            </a:pPr>
            <a:r>
              <a:rPr lang="ru-RU" sz="1800" dirty="0" smtClean="0">
                <a:latin typeface="Times New Roman" pitchFamily="18" charset="0"/>
                <a:cs typeface="Times New Roman" pitchFamily="18" charset="0"/>
              </a:rPr>
              <a:t>После этого дети, воспитатель и персонажи играли в игры: «Мы – Осенние листочки», «Кто быстрее соберет шишки».</a:t>
            </a:r>
          </a:p>
          <a:p>
            <a:pPr algn="just">
              <a:buNone/>
            </a:pPr>
            <a:r>
              <a:rPr lang="ru-RU" sz="1800" dirty="0" smtClean="0">
                <a:latin typeface="Times New Roman" pitchFamily="18" charset="0"/>
                <a:cs typeface="Times New Roman" pitchFamily="18" charset="0"/>
              </a:rPr>
              <a:t>Возвращаясь из леса дети были очень довольны, по приходу в группу детям было предложено нарисовать свое путешествие. </a:t>
            </a:r>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928718"/>
            <a:ext cx="8543956" cy="8786874"/>
          </a:xfrm>
        </p:spPr>
        <p:txBody>
          <a:bodyPr>
            <a:normAutofit/>
          </a:bodyPr>
          <a:lstStyle/>
          <a:p>
            <a:pPr algn="l"/>
            <a:r>
              <a:rPr lang="ru-RU" sz="1800" dirty="0" smtClean="0">
                <a:latin typeface="Times New Roman" pitchFamily="18" charset="0"/>
                <a:cs typeface="Times New Roman" pitchFamily="18" charset="0"/>
              </a:rPr>
              <a:t>Проект :Здравствуй, дерево! (2 младшая группа)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Цель проекта : Организация познания  объекта дерево.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Задачи: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1. Обеспечить проговаривания частей дерева.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2. Включение в активный словарь детей название дерева.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3. Рассказать о жизни деревьев.</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Ожидаемые результаты:</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1. Называть части дерева.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2.Узнавать кору деревьев.</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3.Умение различать деревья.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Во время прогулки  Березка пригласила детей к себе на именины. Она попросила выполнить её желания и задания: погладить, понюхать, сравнить её с соседом - тополем, доказать что она – дерево.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Воспитатель рассказала и показала детям – ствол, ветки. Предложила сравнить кору у деревьев.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Так как березка любит слушать песни, стихи и у неё именины, попросила её порадовать. Дети пели песни, водили хоровод, читали короткие стихи. Березка поблагодарила их, подарила листочки, только она была расстроена, потому что каждый год у нее и ее друзей куда-то девались листочки, а куда они девались – она не знала. Мы с детьми решили узнать, куда деваются листочки с деревьев и рассказать березе и ее друзьям.</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Детки собрали опавшие листочки в букетики и подарили родителям.</a:t>
            </a:r>
            <a:r>
              <a:rPr lang="ru-RU" sz="2000" dirty="0" smtClean="0"/>
              <a:t/>
            </a:r>
            <a:br>
              <a:rPr lang="ru-RU" sz="2000" dirty="0" smtClean="0"/>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t/>
            </a:r>
            <a:br>
              <a:rPr lang="ru-RU" sz="2000" dirty="0" smtClean="0"/>
            </a:b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6000792"/>
          </a:xfrm>
        </p:spPr>
        <p:txBody>
          <a:bodyPr>
            <a:normAutofit fontScale="90000"/>
          </a:bodyPr>
          <a:lstStyle/>
          <a:p>
            <a:pPr marL="457200" indent="-457200" algn="l"/>
            <a:r>
              <a:rPr lang="ru-RU" sz="20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Рекомендации родителями.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Оформление папки – передвижки на тему «Семейные прогулки в лес»</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Предложить родителям сделать аппликацию из листьев вместе с детьми.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Создание мини – музея «Опавшие листья».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Провести беседу на тему «Наблюдения в природе».</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Оформление альбома на тему «Отдых на природе, или чудеса в лесу».</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Предложить родителям провести время в лесу вместе с детьми группы.</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Познакомить родителей с фотогаллереей походов группы.</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b="1" dirty="0" smtClean="0">
                <a:latin typeface="Times New Roman" pitchFamily="18" charset="0"/>
                <a:cs typeface="Times New Roman" pitchFamily="18" charset="0"/>
              </a:rPr>
              <a:t/>
            </a:r>
            <a:br>
              <a:rPr lang="ru-RU" sz="2200" b="1" dirty="0" smtClean="0">
                <a:latin typeface="Times New Roman" pitchFamily="18" charset="0"/>
                <a:cs typeface="Times New Roman" pitchFamily="18" charset="0"/>
              </a:rPr>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dirty="0" smtClean="0">
                <a:latin typeface="Times New Roman" pitchFamily="18" charset="0"/>
                <a:cs typeface="Times New Roman" pitchFamily="18" charset="0"/>
              </a:rPr>
              <a:t>Разноцветный парк, разноцветный сад.</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Листопад начался! Начался листопад!</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Под ногами у ребят листья весело шуршат!</a:t>
            </a:r>
            <a:endParaRPr lang="ru-RU" sz="2400" dirty="0">
              <a:latin typeface="Times New Roman" pitchFamily="18" charset="0"/>
              <a:cs typeface="Times New Roman" pitchFamily="18" charset="0"/>
            </a:endParaRPr>
          </a:p>
        </p:txBody>
      </p:sp>
      <p:pic>
        <p:nvPicPr>
          <p:cNvPr id="4" name="Содержимое 3" descr="ustali_no_dovolnye_0.JPG"/>
          <p:cNvPicPr>
            <a:picLocks noGrp="1" noChangeAspect="1"/>
          </p:cNvPicPr>
          <p:nvPr>
            <p:ph idx="1"/>
          </p:nvPr>
        </p:nvPicPr>
        <p:blipFill>
          <a:blip r:embed="rId2" cstate="print"/>
          <a:stretch>
            <a:fillRect/>
          </a:stretch>
        </p:blipFill>
        <p:spPr>
          <a:xfrm>
            <a:off x="2095500" y="2027238"/>
            <a:ext cx="4953000" cy="371475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633</TotalTime>
  <Words>509</Words>
  <Application>Microsoft Office PowerPoint</Application>
  <PresentationFormat>Экран (4:3)</PresentationFormat>
  <Paragraphs>92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Экскурсия в природу  как форма познания с детьми дошкольного возраста  </vt:lpstr>
      <vt:lpstr> Экскурсия представляет собой наглядный процесс познания человеком окружающего мира, построенный на заранее подобранных объектах, находящихся в естественных условиях или расположенных в помещениях предприятий, лабораторий, научно-исследовательских институтов и т.д. </vt:lpstr>
      <vt:lpstr>Слайд 3</vt:lpstr>
      <vt:lpstr>Примеры экскурсий</vt:lpstr>
      <vt:lpstr>Проект: В гости к осени( старшая группа) Цель: Формировать понимание детей признаков изменения  природы осенью. Задачи:1.Знакомить детей с изменениями природы осенью.             2.Развивать у детей познавательный интерес к окружающему миру.             3.Воспитывать у детей эмоциональное, положительное отношение к природе, умение видеть прекрасное в разное время года.  Ожидаемый результат 1. Ребята узнают особенности природы. 2.Дети будут бережно относиться к природе, будут стремиться к правильному поведению по отношению к миру природы. 3.Смогут уверенно отличать и называть характерные признаки осени.  </vt:lpstr>
      <vt:lpstr>  </vt:lpstr>
      <vt:lpstr>Проект :Здравствуй, дерево! (2 младшая группа) Цель проекта : Организация познания  объекта дерево.  Задачи: 1. Обеспечить проговаривания частей дерева. 2. Включение в активный словарь детей название дерева. 3. Рассказать о жизни деревьев. Ожидаемые результаты: 1. Называть части дерева. 2.Узнавать кору деревьев. 3.Умение различать деревья.  Во время прогулки  Березка пригласила детей к себе на именины. Она попросила выполнить её желания и задания: погладить, понюхать, сравнить её с соседом - тополем, доказать что она – дерево.  Воспитатель рассказала и показала детям – ствол, ветки. Предложила сравнить кору у деревьев.   Так как березка любит слушать песни, стихи и у неё именины, попросила её порадовать. Дети пели песни, водили хоровод, читали короткие стихи. Березка поблагодарила их, подарила листочки, только она была расстроена, потому что каждый год у нее и ее друзей куда-то девались листочки, а куда они девались – она не знала. Мы с детьми решили узнать, куда деваются листочки с деревьев и рассказать березе и ее друзьям. Детки собрали опавшие листочки в букетики и подарили родителям.   </vt:lpstr>
      <vt:lpstr>                                        Рекомендации родителями. - Оформление папки – передвижки на тему «Семейные прогулки в лес» - Предложить родителям сделать аппликацию из листьев вместе с детьми. - Создание мини – музея «Опавшие листья». - Провести беседу на тему «Наблюдения в природе». - Оформление альбома на тему «Отдых на природе, или чудеса в лесу». - Предложить родителям провести время в лесу вместе с детьми группы. - Познакомить родителей с фотогаллереей походов группы.    </vt:lpstr>
      <vt:lpstr>Разноцветный парк, разноцветный сад. Листопад начался! Начался листопад! Под ногами у ребят листья весело шуршат!</vt:lpstr>
      <vt:lpstr>Слайд 10</vt:lpstr>
      <vt:lpstr>Слайд 11</vt:lpstr>
      <vt:lpstr>Слайд 12</vt:lpstr>
    </vt:vector>
  </TitlesOfParts>
  <Company>НТПК №2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Экскурсия в природу  как форма познания с детьми дошкольного возраста  </dc:title>
  <dc:creator>Студент</dc:creator>
  <cp:lastModifiedBy>Саша</cp:lastModifiedBy>
  <cp:revision>65</cp:revision>
  <dcterms:created xsi:type="dcterms:W3CDTF">2012-04-20T07:53:39Z</dcterms:created>
  <dcterms:modified xsi:type="dcterms:W3CDTF">2012-11-14T15:44:49Z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197132</vt:lpwstr>
  </property>
  <property fmtid="{D5CDD505-2E9C-101B-9397-08002B2CF9AE}" name="NXPowerLiteSettings" pid="3">
    <vt:lpwstr>F7000400038000</vt:lpwstr>
  </property>
  <property fmtid="{D5CDD505-2E9C-101B-9397-08002B2CF9AE}" name="NXPowerLiteVersion" pid="4">
    <vt:lpwstr>D5.0.3</vt:lpwstr>
  </property>
</Properties>
</file>