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5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Layout+xml" PartName="/ppt/slideLayouts/slideLayout13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6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70" r:id="rId5"/>
    <p:sldId id="271" r:id="rId6"/>
    <p:sldId id="285" r:id="rId7"/>
    <p:sldId id="290" r:id="rId8"/>
    <p:sldId id="283" r:id="rId9"/>
    <p:sldId id="284" r:id="rId10"/>
    <p:sldId id="272" r:id="rId11"/>
    <p:sldId id="287" r:id="rId12"/>
    <p:sldId id="259" r:id="rId13"/>
    <p:sldId id="264" r:id="rId14"/>
    <p:sldId id="260" r:id="rId15"/>
    <p:sldId id="261" r:id="rId16"/>
    <p:sldId id="288" r:id="rId17"/>
    <p:sldId id="289" r:id="rId18"/>
    <p:sldId id="263" r:id="rId19"/>
    <p:sldId id="265" r:id="rId20"/>
    <p:sldId id="266" r:id="rId21"/>
    <p:sldId id="267" r:id="rId22"/>
    <p:sldId id="268" r:id="rId23"/>
    <p:sldId id="278" r:id="rId24"/>
    <p:sldId id="276" r:id="rId25"/>
    <p:sldId id="269" r:id="rId26"/>
    <p:sldId id="277" r:id="rId27"/>
    <p:sldId id="273" r:id="rId28"/>
    <p:sldId id="274" r:id="rId29"/>
    <p:sldId id="275" r:id="rId30"/>
    <p:sldId id="282" r:id="rId31"/>
    <p:sldId id="279" r:id="rId32"/>
    <p:sldId id="280" r:id="rId33"/>
    <p:sldId id="281" r:id="rId34"/>
    <p:sldId id="286" r:id="rId35"/>
    <p:sldId id="291" r:id="rId36"/>
    <p:sldId id="292" r:id="rId37"/>
    <p:sldId id="293" r:id="rId38"/>
    <p:sldId id="298" r:id="rId39"/>
    <p:sldId id="295" r:id="rId40"/>
    <p:sldId id="296" r:id="rId41"/>
    <p:sldId id="297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7BA2268-FD3E-4CF9-AF8E-7A7F25509732}">
          <p14:sldIdLst>
            <p14:sldId id="256"/>
            <p14:sldId id="257"/>
            <p14:sldId id="258"/>
            <p14:sldId id="270"/>
            <p14:sldId id="271"/>
            <p14:sldId id="285"/>
            <p14:sldId id="290"/>
            <p14:sldId id="283"/>
            <p14:sldId id="284"/>
            <p14:sldId id="272"/>
            <p14:sldId id="287"/>
            <p14:sldId id="259"/>
            <p14:sldId id="264"/>
            <p14:sldId id="260"/>
            <p14:sldId id="261"/>
            <p14:sldId id="288"/>
            <p14:sldId id="289"/>
            <p14:sldId id="263"/>
            <p14:sldId id="265"/>
            <p14:sldId id="266"/>
            <p14:sldId id="267"/>
            <p14:sldId id="268"/>
            <p14:sldId id="278"/>
            <p14:sldId id="276"/>
            <p14:sldId id="269"/>
            <p14:sldId id="277"/>
            <p14:sldId id="273"/>
            <p14:sldId id="274"/>
            <p14:sldId id="275"/>
            <p14:sldId id="282"/>
            <p14:sldId id="279"/>
            <p14:sldId id="280"/>
            <p14:sldId id="281"/>
            <p14:sldId id="286"/>
            <p14:sldId id="291"/>
          </p14:sldIdLst>
        </p14:section>
        <p14:section name="Раздел без заголовка" id="{A4ADEB69-89C7-43BA-9427-974607F84687}">
          <p14:sldIdLst>
            <p14:sldId id="292"/>
            <p14:sldId id="293"/>
            <p14:sldId id="298"/>
            <p14:sldId id="295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030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615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584977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066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62863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686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898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688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297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53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713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09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3747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442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1549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679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206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3"/>
            <a:ext cx="7787291" cy="2016223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Человек на лошади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2416" y="2420889"/>
            <a:ext cx="6600451" cy="79208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Всадник </a:t>
            </a:r>
            <a:endParaRPr lang="ru-RU" sz="4000" b="1" dirty="0"/>
          </a:p>
        </p:txBody>
      </p:sp>
      <p:pic>
        <p:nvPicPr>
          <p:cNvPr id="1026" name="Picture 2" descr="http://img0.liveinternet.ru/images/attach/c/4/79/530/79530590_0_3c289_2f4684d4_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20888"/>
            <a:ext cx="4392488" cy="427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1" y="5661248"/>
            <a:ext cx="36724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ln w="1905"/>
                <a:gradFill>
                  <a:gsLst>
                    <a:gs pos="0">
                      <a:srgbClr val="B27D49">
                        <a:shade val="20000"/>
                        <a:satMod val="200000"/>
                      </a:srgbClr>
                    </a:gs>
                    <a:gs pos="78000">
                      <a:srgbClr val="B27D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B27D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Габдрахманова Ж.М. воспитатель МАДОО № 28, г. </a:t>
            </a:r>
            <a:r>
              <a:rPr lang="ru-RU" b="1" dirty="0" err="1" smtClean="0">
                <a:ln w="1905"/>
                <a:gradFill>
                  <a:gsLst>
                    <a:gs pos="0">
                      <a:srgbClr val="B27D49">
                        <a:shade val="20000"/>
                        <a:satMod val="200000"/>
                      </a:srgbClr>
                    </a:gs>
                    <a:gs pos="78000">
                      <a:srgbClr val="B27D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B27D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Верняя</a:t>
            </a:r>
            <a:r>
              <a:rPr lang="ru-RU" b="1" dirty="0" smtClean="0">
                <a:ln w="1905"/>
                <a:gradFill>
                  <a:gsLst>
                    <a:gs pos="0">
                      <a:srgbClr val="B27D49">
                        <a:shade val="20000"/>
                        <a:satMod val="200000"/>
                      </a:srgbClr>
                    </a:gs>
                    <a:gs pos="78000">
                      <a:srgbClr val="B27D4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B27D4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Пышма</a:t>
            </a:r>
            <a:endParaRPr lang="ru-RU" b="1" dirty="0">
              <a:ln w="1905"/>
              <a:gradFill>
                <a:gsLst>
                  <a:gs pos="0">
                    <a:srgbClr val="B27D49">
                      <a:shade val="20000"/>
                      <a:satMod val="200000"/>
                    </a:srgbClr>
                  </a:gs>
                  <a:gs pos="78000">
                    <a:srgbClr val="B27D49">
                      <a:tint val="90000"/>
                      <a:shade val="89000"/>
                      <a:satMod val="220000"/>
                    </a:srgbClr>
                  </a:gs>
                  <a:gs pos="100000">
                    <a:srgbClr val="B27D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168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16632"/>
            <a:ext cx="6589199" cy="93610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Крестьяне.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Серов В. А. «Баба с лошадью» </a:t>
            </a:r>
            <a:endParaRPr lang="ru-RU" sz="2800" dirty="0"/>
          </a:p>
        </p:txBody>
      </p:sp>
      <p:pic>
        <p:nvPicPr>
          <p:cNvPr id="21506" name="Picture 2" descr="http://artica.su/files/women-and-hors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698477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211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0"/>
            <a:ext cx="6589199" cy="1628800"/>
          </a:xfrm>
        </p:spPr>
        <p:txBody>
          <a:bodyPr/>
          <a:lstStyle/>
          <a:p>
            <a:pPr algn="ctr"/>
            <a:r>
              <a:rPr lang="ru-RU" dirty="0" smtClean="0"/>
              <a:t>Лошадь в сельском хозяйстве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5" y="1484784"/>
            <a:ext cx="6806049" cy="5040560"/>
          </a:xfrm>
        </p:spPr>
        <p:txBody>
          <a:bodyPr>
            <a:normAutofit/>
          </a:bodyPr>
          <a:lstStyle/>
          <a:p>
            <a:r>
              <a:rPr lang="ru-RU" dirty="0" smtClean="0"/>
              <a:t>Трудно переоценить значение лошади в сельском хозяйстве. Эта сфера деятельности людей появилась еще в древности. И вот уже более тысячи лет лошади трудятся на пользу сельского хозяйства. Однако наиболее широкое применение в этой сфере лошади нашли в XVIII и XIX веках. Они вытеснили волов и прочно заняли эту нишу. Для того чтобы максимально использовать лошадиную силу, селекционеры специально улучшали или выводили новые.</a:t>
            </a:r>
          </a:p>
          <a:p>
            <a:r>
              <a:rPr lang="ru-RU" dirty="0" smtClean="0"/>
              <a:t>Поскольку лошади умеют быстро приспосабливаться к самым разным климатам, могут работать в самых суровых условиях, на разных широтах при разных температурах, на самой неудобной для обработки местности, они ценны и важны на фермах по сей день.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16632"/>
            <a:ext cx="6589199" cy="1788368"/>
          </a:xfrm>
        </p:spPr>
        <p:txBody>
          <a:bodyPr/>
          <a:lstStyle/>
          <a:p>
            <a:r>
              <a:rPr lang="ru-RU" dirty="0" smtClean="0"/>
              <a:t>Рыцарь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764704"/>
            <a:ext cx="6591985" cy="5146518"/>
          </a:xfrm>
        </p:spPr>
        <p:txBody>
          <a:bodyPr/>
          <a:lstStyle/>
          <a:p>
            <a:r>
              <a:rPr lang="ru-RU" dirty="0" smtClean="0"/>
              <a:t>Рыцарь - конный </a:t>
            </a:r>
            <a:r>
              <a:rPr lang="ru-RU" dirty="0"/>
              <a:t>воин. В средние века, конный латник, витязь высшего сословия: в рыцари посвящали после победы на </a:t>
            </a:r>
            <a:r>
              <a:rPr lang="ru-RU" dirty="0" smtClean="0"/>
              <a:t>поле </a:t>
            </a:r>
            <a:r>
              <a:rPr lang="ru-RU" dirty="0"/>
              <a:t>сражения.</a:t>
            </a:r>
          </a:p>
        </p:txBody>
      </p:sp>
      <p:pic>
        <p:nvPicPr>
          <p:cNvPr id="4" name="Рисунок 3" descr="http://i057.radikal.ru/1302/e9/92e54e33b83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05000"/>
            <a:ext cx="6336704" cy="46542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1618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g0.liveinternet.ru/images/attach/c/4/79/530/79530590_0_3c289_2f4684d4_XXL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6672"/>
            <a:ext cx="6840760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7768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792088"/>
          </a:xfrm>
        </p:spPr>
        <p:txBody>
          <a:bodyPr/>
          <a:lstStyle/>
          <a:p>
            <a:pPr algn="ctr"/>
            <a:r>
              <a:rPr lang="ru-RU" dirty="0" smtClean="0"/>
              <a:t>Жокей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5201" y="1052736"/>
            <a:ext cx="3346879" cy="532859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Жокей</a:t>
            </a:r>
            <a:r>
              <a:rPr lang="ru-RU" dirty="0" smtClean="0"/>
              <a:t>— </a:t>
            </a:r>
            <a:r>
              <a:rPr lang="ru-RU" dirty="0"/>
              <a:t>профессиональный всадник, работающий на ипподроме, человек, который управляет лошадью на </a:t>
            </a:r>
            <a:r>
              <a:rPr lang="ru-RU" dirty="0" smtClean="0">
                <a:solidFill>
                  <a:schemeClr val="tx1"/>
                </a:solidFill>
              </a:rPr>
              <a:t>скачках</a:t>
            </a:r>
            <a:r>
              <a:rPr lang="ru-RU" dirty="0" smtClean="0"/>
              <a:t>. </a:t>
            </a:r>
            <a:r>
              <a:rPr lang="ru-RU" dirty="0"/>
              <a:t>Устаревшее: слуга при лошадях. На конезаводах проводит выездку лошадей в седле, участвует в </a:t>
            </a:r>
            <a:r>
              <a:rPr lang="ru-RU" dirty="0" smtClean="0"/>
              <a:t>тренировках, </a:t>
            </a:r>
            <a:r>
              <a:rPr lang="ru-RU" dirty="0"/>
              <a:t>в организации и проведении </a:t>
            </a:r>
            <a:r>
              <a:rPr lang="ru-RU" dirty="0" smtClean="0"/>
              <a:t>соревнований. </a:t>
            </a:r>
            <a:r>
              <a:rPr lang="ru-RU" dirty="0"/>
              <a:t>Показывает лошадей на аукционах. Следит за кормлением, уходом, содержанием лошадей, их ковкой. </a:t>
            </a:r>
          </a:p>
        </p:txBody>
      </p:sp>
      <p:pic>
        <p:nvPicPr>
          <p:cNvPr id="2050" name="Picture 2" descr="http://www.equestrian.ru/photos/user_photos/a_b1a9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124744"/>
            <a:ext cx="3635896" cy="54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165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artsait.ru/art/s/sverchkov/img/1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6768752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658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332656"/>
            <a:ext cx="6589199" cy="1008112"/>
          </a:xfrm>
        </p:spPr>
        <p:txBody>
          <a:bodyPr/>
          <a:lstStyle/>
          <a:p>
            <a:pPr algn="ctr"/>
            <a:r>
              <a:rPr lang="ru-RU" dirty="0" smtClean="0"/>
              <a:t>В настоящее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5" y="1196752"/>
            <a:ext cx="6734041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В настоящее время лошадь помогает человеку в охране правопорядка на улицах крупных городов. В 1758 году в Лондоне была сформирована первая </a:t>
            </a:r>
            <a:r>
              <a:rPr lang="ru-RU" b="1" dirty="0" smtClean="0"/>
              <a:t>конная полиция</a:t>
            </a:r>
            <a:r>
              <a:rPr lang="ru-RU" dirty="0" smtClean="0"/>
              <a:t>. Она существует до сих пор. </a:t>
            </a:r>
          </a:p>
          <a:p>
            <a:r>
              <a:rPr lang="ru-RU" dirty="0" smtClean="0"/>
              <a:t>Конный патруль можно увидеть на самых разных массовых мероприятиях, парадах, карнавалах, концертах и т.п. Часто конная полиция патрулирует парки, скверы и людные улицы. </a:t>
            </a:r>
          </a:p>
          <a:p>
            <a:r>
              <a:rPr lang="ru-RU" dirty="0" smtClean="0"/>
              <a:t>Прежде чем лошадь вступила в ряды конной полиции она проходит специальный курс обучения, интенсивный тренинг, который развивает чувство уверенности и спокойствия в окружении большого количества людей, учит не обращать внимания на шум, будь то звуки музыки, хлопки фейерверка или взрыва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Полицейский на лошади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Всадники в искусстве</a:t>
            </a:r>
            <a:endParaRPr lang="ru-RU" b="1" dirty="0"/>
          </a:p>
        </p:txBody>
      </p:sp>
      <p:pic>
        <p:nvPicPr>
          <p:cNvPr id="3074" name="Picture 2" descr="http://www.artregister.com/ZimmermannCatalogue/Sculpture/BonheurJocke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48072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7922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5" y="624110"/>
            <a:ext cx="6986736" cy="1280890"/>
          </a:xfrm>
        </p:spPr>
        <p:txBody>
          <a:bodyPr/>
          <a:lstStyle/>
          <a:p>
            <a:pPr algn="ctr"/>
            <a:r>
              <a:rPr lang="ru-RU" dirty="0" smtClean="0"/>
              <a:t>Жокей </a:t>
            </a:r>
            <a:r>
              <a:rPr lang="ru-RU" sz="3200" dirty="0" smtClean="0"/>
              <a:t>(бронзовая скульптура)</a:t>
            </a:r>
            <a:endParaRPr lang="ru-RU" sz="3200" dirty="0"/>
          </a:p>
        </p:txBody>
      </p:sp>
      <p:pic>
        <p:nvPicPr>
          <p:cNvPr id="4098" name="Picture 2" descr="http://www.bronze-statues.biz/images/lgbrz03horse018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84784"/>
            <a:ext cx="576064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772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88640"/>
            <a:ext cx="6589199" cy="648072"/>
          </a:xfrm>
        </p:spPr>
        <p:txBody>
          <a:bodyPr/>
          <a:lstStyle/>
          <a:p>
            <a:pPr algn="ctr"/>
            <a:r>
              <a:rPr lang="ru-RU" dirty="0" smtClean="0"/>
              <a:t>Человек и лошадь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980728"/>
            <a:ext cx="6591985" cy="5544616"/>
          </a:xfrm>
        </p:spPr>
        <p:txBody>
          <a:bodyPr>
            <a:normAutofit/>
          </a:bodyPr>
          <a:lstStyle/>
          <a:p>
            <a:r>
              <a:rPr lang="ru-RU" dirty="0" smtClean="0"/>
              <a:t>Человек и лошадь на протяжении всего существования на Земле постоянно находились во взаимодействии и взаимовлиянии. В доисторическую эпоху на лошадей охотились. Спустя время лошадь превратилась в одомашненное животное, стала главным средством передвижения и транспортировки груза, инструментом мирного труда.</a:t>
            </a:r>
          </a:p>
          <a:p>
            <a:r>
              <a:rPr lang="ru-RU" dirty="0" smtClean="0"/>
              <a:t>Со временем лошади участвовали в захвате и освоении новых земель и стран, с их помощью было налажено транспортное соединение между городами. Таким образом, раскрылись подлинные возможности лошади. Практическое применение лошади нашли в таких сферах жизни общества, как </a:t>
            </a:r>
            <a:r>
              <a:rPr lang="ru-RU" b="1" dirty="0" smtClean="0"/>
              <a:t>промышленность</a:t>
            </a:r>
            <a:r>
              <a:rPr lang="ru-RU" dirty="0" smtClean="0"/>
              <a:t> и </a:t>
            </a:r>
            <a:r>
              <a:rPr lang="ru-RU" b="1" dirty="0" smtClean="0"/>
              <a:t>сельское хозяйство</a:t>
            </a:r>
            <a:r>
              <a:rPr lang="ru-RU" dirty="0" smtClean="0"/>
              <a:t>, </a:t>
            </a:r>
            <a:r>
              <a:rPr lang="ru-RU" b="1" dirty="0" smtClean="0"/>
              <a:t>спорт</a:t>
            </a:r>
            <a:r>
              <a:rPr lang="ru-RU" dirty="0" smtClean="0"/>
              <a:t> и </a:t>
            </a:r>
            <a:r>
              <a:rPr lang="ru-RU" b="1" dirty="0" smtClean="0"/>
              <a:t>культура</a:t>
            </a:r>
            <a:r>
              <a:rPr lang="ru-RU" dirty="0" smtClean="0"/>
              <a:t>, </a:t>
            </a:r>
            <a:r>
              <a:rPr lang="ru-RU" b="1" dirty="0" smtClean="0"/>
              <a:t>транспорт </a:t>
            </a:r>
            <a:r>
              <a:rPr lang="ru-RU" dirty="0" smtClean="0"/>
              <a:t>и </a:t>
            </a:r>
            <a:r>
              <a:rPr lang="ru-RU" b="1" dirty="0" smtClean="0"/>
              <a:t>война</a:t>
            </a:r>
            <a:r>
              <a:rPr lang="ru-RU" dirty="0" smtClean="0"/>
              <a:t>, оздоровительная </a:t>
            </a:r>
            <a:r>
              <a:rPr lang="ru-RU" b="1" dirty="0" smtClean="0"/>
              <a:t>верховая езда </a:t>
            </a:r>
            <a:r>
              <a:rPr lang="ru-RU" dirty="0" smtClean="0"/>
              <a:t>и просто как средство для получения эстетического удовольствия. Рассмотрим роль лошади в каждой из них более подробно.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808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Игрок в поло </a:t>
            </a:r>
            <a:endParaRPr lang="ru-RU" dirty="0"/>
          </a:p>
        </p:txBody>
      </p:sp>
      <p:pic>
        <p:nvPicPr>
          <p:cNvPr id="5122" name="Picture 2" descr="http://user9530.websitewizard.com/images/Horse-Riding/FG0070_Bronze_Equestrian_Polo_Play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4784"/>
            <a:ext cx="525658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18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1224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Самурай. Бронзовая статуэтка.</a:t>
            </a:r>
            <a:endParaRPr lang="ru-RU" dirty="0"/>
          </a:p>
        </p:txBody>
      </p:sp>
      <p:pic>
        <p:nvPicPr>
          <p:cNvPr id="8194" name="Picture 2" descr="http://slon-on.ru/images/items/suvenir_1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84784"/>
            <a:ext cx="626469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316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Ковбой. Статуэтка </a:t>
            </a:r>
            <a:endParaRPr lang="ru-RU" dirty="0"/>
          </a:p>
        </p:txBody>
      </p:sp>
      <p:pic>
        <p:nvPicPr>
          <p:cNvPr id="9218" name="Picture 2" descr="http://www.galesgifts.com/images/_products/galesgifts/198-11362_Old_West_Cowboy_Horse_Figuri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12776"/>
            <a:ext cx="6122639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433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88640"/>
            <a:ext cx="6589199" cy="1224136"/>
          </a:xfrm>
        </p:spPr>
        <p:txBody>
          <a:bodyPr/>
          <a:lstStyle/>
          <a:p>
            <a:pPr algn="ctr"/>
            <a:r>
              <a:rPr lang="ru-RU" dirty="0" smtClean="0"/>
              <a:t>Ковбой. Фрагмент росписи.</a:t>
            </a:r>
            <a:endParaRPr lang="ru-RU" dirty="0"/>
          </a:p>
        </p:txBody>
      </p:sp>
      <p:pic>
        <p:nvPicPr>
          <p:cNvPr id="16386" name="Picture 2" descr="http://virtuzor.ru/data/projects/photos/7/85/b70cc6ee56b775df2a4256d265d72a2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72008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43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/>
              <a:t>Традиционная русская игрушка из глины.</a:t>
            </a:r>
            <a:endParaRPr lang="ru-RU" b="1" dirty="0"/>
          </a:p>
        </p:txBody>
      </p:sp>
      <p:pic>
        <p:nvPicPr>
          <p:cNvPr id="8" name="Picture 4" descr="http://900igr.net/datai/iskusstvo/Dymkovskaja-igrushka.files/0032-036-Ekipaz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479422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50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Дымковская игрушка. </a:t>
            </a:r>
            <a:endParaRPr lang="ru-RU" sz="3200" dirty="0"/>
          </a:p>
        </p:txBody>
      </p:sp>
      <p:pic>
        <p:nvPicPr>
          <p:cNvPr id="10242" name="Picture 2" descr="http://www.studiohm.ru/images/products/225_image1_476x5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12776"/>
            <a:ext cx="619268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0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1280890"/>
          </a:xfrm>
        </p:spPr>
        <p:txBody>
          <a:bodyPr/>
          <a:lstStyle/>
          <a:p>
            <a:pPr algn="ctr"/>
            <a:r>
              <a:rPr lang="ru-RU" dirty="0" smtClean="0"/>
              <a:t>Дымковская игрушка</a:t>
            </a:r>
            <a:endParaRPr lang="ru-RU" dirty="0"/>
          </a:p>
        </p:txBody>
      </p:sp>
      <p:pic>
        <p:nvPicPr>
          <p:cNvPr id="14338" name="Picture 2" descr="http://www.rbrides.com/info/russian-photos/russian-dymkovo-toys/russian-dymkovo-toys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698673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69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Филимоновская игрушка </a:t>
            </a:r>
            <a:endParaRPr lang="ru-RU" dirty="0"/>
          </a:p>
        </p:txBody>
      </p:sp>
      <p:pic>
        <p:nvPicPr>
          <p:cNvPr id="11266" name="Picture 2" descr="http://s002.radikal.ru/i200/1003/4b/63ff12bbf6b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27812"/>
            <a:ext cx="3454937" cy="465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4dk-seminar.ru/images/mesta_provedenia/igr_skopin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05000"/>
            <a:ext cx="4857750" cy="447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030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Каргопольская игрушка </a:t>
            </a:r>
            <a:endParaRPr lang="ru-RU" dirty="0"/>
          </a:p>
        </p:txBody>
      </p:sp>
      <p:pic>
        <p:nvPicPr>
          <p:cNvPr id="13314" name="Picture 2" descr="http://geophoto.ru/large/kdr00570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201" y="1484784"/>
            <a:ext cx="640871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386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Изразец </a:t>
            </a:r>
            <a:endParaRPr lang="ru-RU" dirty="0"/>
          </a:p>
        </p:txBody>
      </p:sp>
      <p:pic>
        <p:nvPicPr>
          <p:cNvPr id="15362" name="Picture 2" descr="http://www.izrazcy.ru/files/catalog/hbird/800/1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633670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311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88640"/>
            <a:ext cx="6589199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Индейцы </a:t>
            </a:r>
            <a:r>
              <a:rPr lang="ru-RU" sz="2700" dirty="0" smtClean="0"/>
              <a:t>объезжали свои территории, воевали. </a:t>
            </a:r>
            <a:endParaRPr lang="ru-RU" sz="2700" dirty="0"/>
          </a:p>
        </p:txBody>
      </p:sp>
      <p:pic>
        <p:nvPicPr>
          <p:cNvPr id="4" name="Объект 3" descr="http://www.wm-painting.ru/plugins/p17_image_gallery/images/2/34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40768"/>
            <a:ext cx="5400600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6663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Изразец. Западно-европейское искусство.</a:t>
            </a:r>
            <a:endParaRPr lang="ru-RU" dirty="0"/>
          </a:p>
        </p:txBody>
      </p:sp>
      <p:pic>
        <p:nvPicPr>
          <p:cNvPr id="20482" name="Picture 2" descr="http://artmuseum26.ru/items/3/066_-_izrazec_s_izo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3600"/>
            <a:ext cx="6264696" cy="453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644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864096"/>
          </a:xfrm>
        </p:spPr>
        <p:txBody>
          <a:bodyPr/>
          <a:lstStyle/>
          <a:p>
            <a:pPr algn="ctr"/>
            <a:r>
              <a:rPr lang="ru-RU" dirty="0" smtClean="0"/>
              <a:t>Роспись по дереву.</a:t>
            </a:r>
            <a:endParaRPr lang="ru-RU" dirty="0"/>
          </a:p>
        </p:txBody>
      </p:sp>
      <p:pic>
        <p:nvPicPr>
          <p:cNvPr id="17410" name="Picture 2" descr="http://akella888.tema24.ru/attachments/Image/portfolio/aea9d206fdc3fc636951649631ea233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476" y="1340768"/>
            <a:ext cx="6194648" cy="524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8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Городецкая роспись.</a:t>
            </a:r>
            <a:endParaRPr lang="ru-RU" dirty="0"/>
          </a:p>
        </p:txBody>
      </p:sp>
      <p:pic>
        <p:nvPicPr>
          <p:cNvPr id="18434" name="Picture 2" descr="http://img.ashkimsin.ru/forums/monthly_04_2010/user2076/post53899_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1592" y="1556792"/>
            <a:ext cx="7272808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857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Мезенская роспись. Прялка. </a:t>
            </a:r>
            <a:endParaRPr lang="ru-RU" dirty="0"/>
          </a:p>
        </p:txBody>
      </p:sp>
      <p:pic>
        <p:nvPicPr>
          <p:cNvPr id="19458" name="Picture 2" descr="http://booksite.ru/fulltext/rezb/akr/uglo/va/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3516" y="980728"/>
            <a:ext cx="511256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653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0"/>
            <a:ext cx="6589199" cy="908720"/>
          </a:xfrm>
        </p:spPr>
        <p:txBody>
          <a:bodyPr/>
          <a:lstStyle/>
          <a:p>
            <a:pPr algn="ctr"/>
            <a:r>
              <a:rPr lang="ru-RU" dirty="0" smtClean="0"/>
              <a:t>Заключение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908720"/>
            <a:ext cx="6591985" cy="5544616"/>
          </a:xfrm>
        </p:spPr>
        <p:txBody>
          <a:bodyPr>
            <a:normAutofit/>
          </a:bodyPr>
          <a:lstStyle/>
          <a:p>
            <a:r>
              <a:rPr lang="ru-RU" b="1" dirty="0" smtClean="0"/>
              <a:t>Можно бесконечно долго говорить о достоинствах лошади и ее роли в жизни человека, перечислять все те сферы деятельности людей, на которые повлияла лошадь. Это влияние, начавшееся в древние времена, продолжается и сегодня. </a:t>
            </a:r>
          </a:p>
          <a:p>
            <a:r>
              <a:rPr lang="ru-RU" b="1" dirty="0" smtClean="0"/>
              <a:t>Лошадь и человек не могут существовать друг без друга.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Лошадь — это самый популярный спутник активного отдыха. </a:t>
            </a:r>
          </a:p>
          <a:p>
            <a:r>
              <a:rPr lang="ru-RU" b="1" dirty="0" smtClean="0"/>
              <a:t>Крепкие узы связывают человека и лошадь. Взаимоотношения между ними постоянно развиваются, поэтому вне зависимости от того, какими темпами будет развиваться наука и техника, человек всегда будет нуждаться в лошади.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9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44624"/>
            <a:ext cx="6589199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«Человек на лошади».</a:t>
            </a:r>
            <a:br>
              <a:rPr lang="ru-RU" dirty="0" smtClean="0"/>
            </a:br>
            <a:r>
              <a:rPr lang="ru-RU" dirty="0" smtClean="0"/>
              <a:t>Этапы работы. Изготовление лошади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942415" y="1628800"/>
            <a:ext cx="6591985" cy="4282422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Лепим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Раскатываем валик и сгибаем дугой.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туловище лошадки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пластилина</a:t>
            </a:r>
          </a:p>
          <a:p>
            <a:endParaRPr lang="ru-RU" dirty="0"/>
          </a:p>
        </p:txBody>
      </p:sp>
      <p:pic>
        <p:nvPicPr>
          <p:cNvPr id="2058" name="Picture 10" descr="Лепим туловище лошадки из пластили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40968"/>
            <a:ext cx="651000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1364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132236" y="1639856"/>
            <a:ext cx="65442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endParaRPr kumimoji="0" lang="ru-RU" sz="1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942415" y="116632"/>
            <a:ext cx="6591985" cy="579459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Формируем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Надрезаем стекой с одной стороны так, чтобы получились шея и ноги.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туловище лошадки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пластилина</a:t>
            </a:r>
          </a:p>
          <a:p>
            <a:endParaRPr lang="ru-RU" dirty="0"/>
          </a:p>
        </p:txBody>
      </p:sp>
      <p:pic>
        <p:nvPicPr>
          <p:cNvPr id="3080" name="Picture 8" descr="Лепим туловище лошадки из пластили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6074" y="2255136"/>
            <a:ext cx="4896544" cy="365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24319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Лепим ножки лошадки из пластили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649588" cy="603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45201" y="1124744"/>
            <a:ext cx="3706919" cy="482453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Формируем ноги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надрезы стекой, чтобы получились пары ног.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ножки лошадки из пластилина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4713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88640"/>
            <a:ext cx="6589199" cy="93610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Оформляем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Рассматриваем варианты оформления лошадки, выбираем способ и лепим гривку с хвостиком.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Лепим лошадку из пластили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52736"/>
            <a:ext cx="47625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Пластилиновая лошад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564904"/>
            <a:ext cx="4166959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35012" y="3789040"/>
            <a:ext cx="1875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Лошадка готова! </a:t>
            </a:r>
          </a:p>
        </p:txBody>
      </p:sp>
    </p:spTree>
    <p:extLst>
      <p:ext uri="{BB962C8B-B14F-4D97-AF65-F5344CB8AC3E}">
        <p14:creationId xmlns:p14="http://schemas.microsoft.com/office/powerpoint/2010/main" xmlns="" val="17830868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16632"/>
            <a:ext cx="6589199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Изготовление всадника. Этапы работы.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1196752"/>
            <a:ext cx="6591985" cy="471447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Лепим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всадника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Катаем валик, надрезаем стекой вдоль примерно до середины, чтобы получились ноги.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всадника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пластилина</a:t>
            </a:r>
          </a:p>
          <a:p>
            <a:endParaRPr lang="ru-RU" dirty="0"/>
          </a:p>
        </p:txBody>
      </p:sp>
      <p:pic>
        <p:nvPicPr>
          <p:cNvPr id="5128" name="Picture 8" descr="Лепим туловище всадника из пластили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1350" y="2708920"/>
            <a:ext cx="441498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5435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Самураи</a:t>
            </a:r>
            <a:r>
              <a:rPr lang="ru-RU" sz="3100" dirty="0"/>
              <a:t> </a:t>
            </a:r>
            <a:r>
              <a:rPr lang="ru-RU" sz="3100" dirty="0" smtClean="0"/>
              <a:t>высшего </a:t>
            </a:r>
            <a:r>
              <a:rPr lang="ru-RU" sz="3100" dirty="0"/>
              <a:t>ранга в Японии были конными всадниками</a:t>
            </a:r>
            <a:r>
              <a:rPr lang="ru-RU" dirty="0"/>
              <a:t>.</a:t>
            </a:r>
          </a:p>
        </p:txBody>
      </p:sp>
      <p:pic>
        <p:nvPicPr>
          <p:cNvPr id="7170" name="Picture 2" descr="http://img399.imageshack.us/img399/2552/kumagayanaozane7v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633866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402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8360" y="248668"/>
            <a:ext cx="6591985" cy="5454022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Лепим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соединяем детали для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всадника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Катаем голову-шар и руки-столбики, соединяем все детали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всадника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пластилина</a:t>
            </a:r>
          </a:p>
          <a:p>
            <a:endParaRPr lang="ru-RU" dirty="0"/>
          </a:p>
        </p:txBody>
      </p:sp>
      <p:pic>
        <p:nvPicPr>
          <p:cNvPr id="6146" name="Picture 2" descr="Лепим всадника из пластили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47320"/>
            <a:ext cx="4104456" cy="433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8664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6471" y="469504"/>
            <a:ext cx="6591985" cy="3777622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Сажаем всадника 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Наряжаем всадника и усаживаем на коня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Пластилиновый всадник на к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4680520" cy="476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6151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Ковбои – пастухи скота </a:t>
            </a:r>
            <a:endParaRPr lang="ru-RU" dirty="0"/>
          </a:p>
        </p:txBody>
      </p:sp>
      <p:pic>
        <p:nvPicPr>
          <p:cNvPr id="6146" name="Picture 2" descr="http://images.prom.ua/2079101_w640_h640_7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202" y="1556792"/>
            <a:ext cx="658919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113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16632"/>
            <a:ext cx="6589199" cy="864096"/>
          </a:xfrm>
        </p:spPr>
        <p:txBody>
          <a:bodyPr/>
          <a:lstStyle/>
          <a:p>
            <a:r>
              <a:rPr lang="ru-RU" dirty="0" smtClean="0"/>
              <a:t>Гусары </a:t>
            </a:r>
            <a:endParaRPr lang="ru-RU" dirty="0"/>
          </a:p>
        </p:txBody>
      </p:sp>
      <p:pic>
        <p:nvPicPr>
          <p:cNvPr id="4" name="Объект 3" descr="http://www.artlib.ru/objects/gallery_781/artlib_gallery-390665-b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200" y="908720"/>
            <a:ext cx="6589199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346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188640"/>
            <a:ext cx="6589199" cy="720080"/>
          </a:xfrm>
        </p:spPr>
        <p:txBody>
          <a:bodyPr/>
          <a:lstStyle/>
          <a:p>
            <a:r>
              <a:rPr lang="ru-RU" dirty="0" smtClean="0"/>
              <a:t>«Всадница», Карл Брюллов</a:t>
            </a:r>
            <a:endParaRPr lang="ru-RU" dirty="0"/>
          </a:p>
        </p:txBody>
      </p:sp>
      <p:pic>
        <p:nvPicPr>
          <p:cNvPr id="1026" name="Picture 2" descr="http://comuedu.ru/imgCmdEditor/5637805-r3l8t8d-500-9999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08721"/>
            <a:ext cx="4824535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5273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260648"/>
            <a:ext cx="6589199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Художник Авилов М. И. «Джигит». </a:t>
            </a:r>
            <a:endParaRPr lang="ru-RU" dirty="0"/>
          </a:p>
        </p:txBody>
      </p:sp>
      <p:pic>
        <p:nvPicPr>
          <p:cNvPr id="4" name="Объект 3" descr="http://rexstar.ru/uploads/content/file770cd581e14e14d65f0d8dc4c6557ae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201" y="1556792"/>
            <a:ext cx="6589199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9974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0"/>
            <a:ext cx="6589199" cy="836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Верещагин В.В. «Всадник  и копейщик»</a:t>
            </a:r>
            <a:endParaRPr lang="ru-RU" dirty="0"/>
          </a:p>
        </p:txBody>
      </p:sp>
      <p:pic>
        <p:nvPicPr>
          <p:cNvPr id="4" name="Объект 3" descr="http://botinok.co.il/sites/default/files/images/s-9de6df546b3dfa365277042becf1e502_jaipur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24744"/>
            <a:ext cx="4104456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287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186</TotalTime>
  <Words>763</Words>
  <Application>Microsoft Office PowerPoint</Application>
  <PresentationFormat>Экран (4:3)</PresentationFormat>
  <Paragraphs>68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Легкий дым</vt:lpstr>
      <vt:lpstr>Человек на лошади</vt:lpstr>
      <vt:lpstr>Человек и лошадь </vt:lpstr>
      <vt:lpstr>Индейцы объезжали свои территории, воевали. </vt:lpstr>
      <vt:lpstr>Самураи высшего ранга в Японии были конными всадниками.</vt:lpstr>
      <vt:lpstr>Ковбои – пастухи скота </vt:lpstr>
      <vt:lpstr>Гусары </vt:lpstr>
      <vt:lpstr>«Всадница», Карл Брюллов</vt:lpstr>
      <vt:lpstr>Художник Авилов М. И. «Джигит». </vt:lpstr>
      <vt:lpstr>Верещагин В.В. «Всадник  и копейщик»</vt:lpstr>
      <vt:lpstr>Крестьяне.  Серов В. А. «Баба с лошадью» </vt:lpstr>
      <vt:lpstr>Лошадь в сельском хозяйстве </vt:lpstr>
      <vt:lpstr>Рыцарь </vt:lpstr>
      <vt:lpstr>Слайд 13</vt:lpstr>
      <vt:lpstr>Жокей </vt:lpstr>
      <vt:lpstr>Слайд 15</vt:lpstr>
      <vt:lpstr>В настоящее время</vt:lpstr>
      <vt:lpstr>Полицейский на лошади</vt:lpstr>
      <vt:lpstr>Всадники в искусстве</vt:lpstr>
      <vt:lpstr>Жокей (бронзовая скульптура)</vt:lpstr>
      <vt:lpstr>Игрок в поло </vt:lpstr>
      <vt:lpstr>Самурай. Бронзовая статуэтка.</vt:lpstr>
      <vt:lpstr>Ковбой. Статуэтка </vt:lpstr>
      <vt:lpstr>Ковбой. Фрагмент росписи.</vt:lpstr>
      <vt:lpstr>Традиционная русская игрушка из глины.</vt:lpstr>
      <vt:lpstr>Дымковская игрушка. </vt:lpstr>
      <vt:lpstr>Дымковская игрушка</vt:lpstr>
      <vt:lpstr>Филимоновская игрушка </vt:lpstr>
      <vt:lpstr>Каргопольская игрушка </vt:lpstr>
      <vt:lpstr>Изразец </vt:lpstr>
      <vt:lpstr>Изразец. Западно-европейское искусство.</vt:lpstr>
      <vt:lpstr>Роспись по дереву.</vt:lpstr>
      <vt:lpstr>Городецкая роспись.</vt:lpstr>
      <vt:lpstr>Мезенская роспись. Прялка. </vt:lpstr>
      <vt:lpstr>Заключение </vt:lpstr>
      <vt:lpstr>«Человек на лошади». Этапы работы. Изготовление лошади</vt:lpstr>
      <vt:lpstr>Слайд 36</vt:lpstr>
      <vt:lpstr>3. Формируем ноги  Делаем надрезы стекой, чтобы получились пары ног. Лепим ножки лошадки из пластилина </vt:lpstr>
      <vt:lpstr>4. Оформляем Рассматриваем варианты оформления лошадки, выбираем способ и лепим гривку с хвостиком.   </vt:lpstr>
      <vt:lpstr>Изготовление всадника. Этапы работы.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на лошади</dc:title>
  <dc:creator>Денисов Кирилл</dc:creator>
  <cp:lastModifiedBy>JAY</cp:lastModifiedBy>
  <cp:revision>42</cp:revision>
  <dcterms:created xsi:type="dcterms:W3CDTF">2013-10-14T13:40:02Z</dcterms:created>
  <dcterms:modified xsi:type="dcterms:W3CDTF">2014-04-30T15:53:01Z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2037012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