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F2FBE-4DF7-42AE-B9AD-1A0EE08D2730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A8814-A212-42CF-BE9D-786D37D1D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07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A8814-A212-42CF-BE9D-786D37D1D08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445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124744"/>
            <a:ext cx="8686800" cy="2876649"/>
          </a:xfrm>
        </p:spPr>
        <p:txBody>
          <a:bodyPr/>
          <a:lstStyle/>
          <a:p>
            <a:r>
              <a:rPr lang="ru-RU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ЖЕНЩИНА В ИСЛАМЕ</a:t>
            </a:r>
            <a:endParaRPr lang="ru-RU" sz="9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1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effectLst/>
              </a:rPr>
              <a:t>Насилие в </a:t>
            </a:r>
            <a:r>
              <a:rPr lang="ru-RU" b="1" dirty="0" smtClean="0">
                <a:effectLst/>
              </a:rPr>
              <a:t>семье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587398"/>
            <a:ext cx="5688632" cy="5231900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buNone/>
            </a:pPr>
            <a:r>
              <a:rPr lang="ru-RU" dirty="0"/>
              <a:t>Ислам разрешает бить жену в том случае, когда она ослушивается мужа и не повинуется ему без уважительной </a:t>
            </a:r>
            <a:r>
              <a:rPr lang="ru-RU" dirty="0" smtClean="0"/>
              <a:t>причины</a:t>
            </a:r>
          </a:p>
          <a:p>
            <a:pPr marL="0" indent="0" algn="r">
              <a:buNone/>
            </a:pPr>
            <a:r>
              <a:rPr lang="ru-RU" dirty="0" smtClean="0"/>
              <a:t>«Добродетельные </a:t>
            </a:r>
            <a:r>
              <a:rPr lang="ru-RU" dirty="0"/>
              <a:t>женщины преданы [своим мужьям] и хранят честь, которую Аллах велел беречь. А тех жен, в верности которых вы не В соответствии с исламом брак не может быть </a:t>
            </a:r>
            <a:r>
              <a:rPr lang="ru-RU" dirty="0" smtClean="0"/>
              <a:t>принудительным. </a:t>
            </a:r>
            <a:r>
              <a:rPr lang="ru-RU" dirty="0"/>
              <a:t>Мусульманки могут вступить в брак только с мусульманином. Мусульмане объясняют это тем, что мужчина-</a:t>
            </a:r>
            <a:r>
              <a:rPr lang="ru-RU" dirty="0" err="1"/>
              <a:t>немусульманин</a:t>
            </a:r>
            <a:r>
              <a:rPr lang="ru-RU" dirty="0"/>
              <a:t> как глава семьи может дать дурной пример детям. Если муж — иноверец, а жена мусульманка, то скорее всего дети перестанут быть мусульманами и будут воспитаны в иноверческой традиции.</a:t>
            </a:r>
          </a:p>
          <a:p>
            <a:pPr marL="0" indent="0" algn="r">
              <a:buNone/>
            </a:pPr>
            <a:r>
              <a:rPr lang="ru-RU" dirty="0"/>
              <a:t>С другой стороны, Коран позволяет мужчинам-мусульманам брать в жены женщин из числа «людей Писания» (христианок и иудеек). Однако это является предосудительным, хоть и не запретным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1818" y1="12000" x2="53182" y2="41667"/>
                        <a14:foregroundMark x1="53182" y1="15333" x2="70909" y2="75000"/>
                        <a14:foregroundMark x1="72727" y1="15333" x2="91818" y2="33667"/>
                        <a14:foregroundMark x1="89545" y1="36000" x2="34091" y2="61333"/>
                        <a14:foregroundMark x1="54091" y1="32667" x2="53182" y2="78667"/>
                        <a14:foregroundMark x1="34545" y1="97333" x2="85909" y2="96667"/>
                        <a14:foregroundMark x1="28182" y1="91667" x2="77273" y2="84333"/>
                        <a14:foregroundMark x1="36818" y1="20667" x2="47727" y2="65000"/>
                        <a14:foregroundMark x1="84091" y1="22333" x2="88182" y2="35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552145"/>
            <a:ext cx="3888432" cy="530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84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Убийства чести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90" y="1628800"/>
            <a:ext cx="2839134" cy="5400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По </a:t>
            </a:r>
            <a:r>
              <a:rPr lang="ru-RU" dirty="0"/>
              <a:t>словам профессора права Фельдмана, «Ислам осуждает убийства чести, которые все ещё встречаются в некоторых странах Ближнего Востока</a:t>
            </a:r>
            <a:r>
              <a:rPr lang="ru-RU" dirty="0" smtClean="0"/>
              <a:t>». </a:t>
            </a:r>
            <a:r>
              <a:rPr lang="ru-RU" dirty="0"/>
              <a:t>Убийствами чести называют убийства, почти исключительно женщин, которые «позорят» членов своей семьи (рода). Такие убийства, хотя и распространены в некоторых мусульманских странах, встречаются и в других странах. Некоторые мусульманские ученые утверждают, что эти убийства являются лишь частью традиции, которая не имеет с исламом ничего общего</a:t>
            </a:r>
            <a:r>
              <a:rPr lang="ru-RU" dirty="0" smtClean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30782"/>
            <a:ext cx="6156176" cy="532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02165" y="4165929"/>
            <a:ext cx="57675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>
                <a:solidFill>
                  <a:schemeClr val="bg1"/>
                </a:solidFill>
              </a:rPr>
              <a:t>Организация защиты прав иранских и курдских женщин опубликовала отчёт, согласно которому в 2010 году 2829 молодых британских мусульманок были избиты, изувечены, облиты кислотой, похищены или убиты. В основном, это женщины родом из Пакистана, Индии и Бангладеш. Это женщины, который сопротивлялись  насильственным бракам или просто первые заговорили с мужчиной. В Британии создано специальное подразделение по борьбе с «защитниками семейной чести».</a:t>
            </a:r>
          </a:p>
        </p:txBody>
      </p:sp>
    </p:spTree>
    <p:extLst>
      <p:ext uri="{BB962C8B-B14F-4D97-AF65-F5344CB8AC3E}">
        <p14:creationId xmlns:p14="http://schemas.microsoft.com/office/powerpoint/2010/main" val="372820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68" y="1556792"/>
            <a:ext cx="8748464" cy="2471152"/>
          </a:xfrm>
        </p:spPr>
        <p:txBody>
          <a:bodyPr/>
          <a:lstStyle/>
          <a:p>
            <a:r>
              <a:rPr lang="ru-RU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8101" y="5805264"/>
            <a:ext cx="7407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Феер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Наталья 10 «А»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252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4685561" cy="1013872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Доисламская </a:t>
            </a:r>
            <a:r>
              <a:rPr lang="ru-RU" sz="4000" dirty="0" err="1" smtClean="0"/>
              <a:t>аравия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8820"/>
            <a:ext cx="4963249" cy="51125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Положение </a:t>
            </a:r>
            <a:r>
              <a:rPr lang="ru-RU" dirty="0"/>
              <a:t>женщин в доисламской Аравии оставляло желать </a:t>
            </a:r>
            <a:r>
              <a:rPr lang="ru-RU" dirty="0" smtClean="0"/>
              <a:t>лучшего. Есть </a:t>
            </a:r>
            <a:r>
              <a:rPr lang="ru-RU" dirty="0"/>
              <a:t>данные об умерщвлении родителями новорождённых девочек по причине </a:t>
            </a:r>
            <a:r>
              <a:rPr lang="ru-RU" dirty="0" smtClean="0"/>
              <a:t>бедности.</a:t>
            </a:r>
          </a:p>
          <a:p>
            <a:r>
              <a:rPr lang="ru-RU" dirty="0"/>
              <a:t>Ислам изменил структуру арабского общества, реформировал гендерные </a:t>
            </a:r>
            <a:r>
              <a:rPr lang="ru-RU" dirty="0" err="1" smtClean="0"/>
              <a:t>роли,улучшил</a:t>
            </a:r>
            <a:r>
              <a:rPr lang="ru-RU" dirty="0" smtClean="0"/>
              <a:t> </a:t>
            </a:r>
            <a:r>
              <a:rPr lang="ru-RU" dirty="0"/>
              <a:t>положение женщин, дал им </a:t>
            </a:r>
            <a:r>
              <a:rPr lang="ru-RU" dirty="0" smtClean="0"/>
              <a:t>права. </a:t>
            </a:r>
            <a:r>
              <a:rPr lang="ru-RU" dirty="0"/>
              <a:t>Некоторые исследователи даже утверждают, что женщины, согласно исламу, имели больше прав, чем в некоторых западных странах до XX века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исламу брак рассматривается как «договор», в котором согласие женщины являлось обязательным.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6" y="911880"/>
            <a:ext cx="3293371" cy="3752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68043" y="4869160"/>
            <a:ext cx="3816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>
              <a:spcBef>
                <a:spcPct val="20000"/>
              </a:spcBef>
              <a:buClr>
                <a:srgbClr val="F07F09"/>
              </a:buClr>
              <a:buSzPct val="75000"/>
              <a:buFont typeface="Wingdings" pitchFamily="2" charset="2"/>
              <a:buChar char=""/>
            </a:pPr>
            <a:r>
              <a:rPr lang="ru-RU" dirty="0">
                <a:solidFill>
                  <a:srgbClr val="323232"/>
                </a:solidFill>
              </a:rPr>
              <a:t>Женщины получили право наследования, которое раньше, до распространения ислама, давалось только родственникам мужского пола.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05704" y="275680"/>
            <a:ext cx="2664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>
                    <a:lumMod val="95000"/>
                  </a:schemeClr>
                </a:solidFill>
              </a:rPr>
              <a:t>Традиционная одежда арабских женщин IV—VI вв.</a:t>
            </a:r>
          </a:p>
        </p:txBody>
      </p:sp>
    </p:spTree>
    <p:extLst>
      <p:ext uri="{BB962C8B-B14F-4D97-AF65-F5344CB8AC3E}">
        <p14:creationId xmlns:p14="http://schemas.microsoft.com/office/powerpoint/2010/main" val="144577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Свобода и </a:t>
            </a:r>
            <a:r>
              <a:rPr lang="ru-RU" dirty="0" err="1" smtClean="0"/>
              <a:t>хиджаб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862" y="1559780"/>
            <a:ext cx="6242360" cy="529822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Коран гласит «Мужчины являются попечителями женщин, потому что Аллах дал одним из них преимущество перед </a:t>
            </a:r>
            <a:r>
              <a:rPr lang="ru-RU" dirty="0" smtClean="0"/>
              <a:t>другими»</a:t>
            </a:r>
          </a:p>
          <a:p>
            <a:r>
              <a:rPr lang="ru-RU" dirty="0" smtClean="0"/>
              <a:t>Согласно </a:t>
            </a:r>
            <a:r>
              <a:rPr lang="ru-RU" dirty="0"/>
              <a:t>мусульманской традиции, жена полностью подчинена мужу. Основная роль женщины сводится к семье, в то время как роль мужчины заключена в финансовой поддержке семьи. Но если женщина проявит желание, то она может получать образование, работать и т. д., но только с согласия опекуна</a:t>
            </a:r>
            <a:r>
              <a:rPr lang="ru-RU" dirty="0" smtClean="0"/>
              <a:t>.</a:t>
            </a:r>
          </a:p>
          <a:p>
            <a:r>
              <a:rPr lang="ru-RU" dirty="0"/>
              <a:t>В Коране сказано: «Скажи верующим женщинам, чтобы они опускали свои взоры </a:t>
            </a:r>
            <a:r>
              <a:rPr lang="ru-RU" dirty="0" smtClean="0"/>
              <a:t>.Пусть </a:t>
            </a:r>
            <a:r>
              <a:rPr lang="ru-RU" dirty="0"/>
              <a:t>они не выставляют напоказ своих </a:t>
            </a:r>
            <a:r>
              <a:rPr lang="ru-RU" dirty="0" smtClean="0"/>
              <a:t>прикрас, </a:t>
            </a:r>
            <a:r>
              <a:rPr lang="ru-RU" dirty="0"/>
              <a:t>и пусть прикрывают своими покрывалами вырез на груди и не показывают своей красы никому, кроме своих мужей, или своих отцов, </a:t>
            </a:r>
            <a:r>
              <a:rPr lang="ru-RU" dirty="0" smtClean="0"/>
              <a:t>и. т.д.» Этот </a:t>
            </a:r>
            <a:r>
              <a:rPr lang="ru-RU" dirty="0"/>
              <a:t>отрывок считается обоснованием для требования носить </a:t>
            </a:r>
            <a:r>
              <a:rPr lang="ru-RU" dirty="0" err="1" smtClean="0"/>
              <a:t>хиджаб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77" y="1559780"/>
            <a:ext cx="255628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03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11664"/>
          </a:xfrm>
        </p:spPr>
        <p:txBody>
          <a:bodyPr/>
          <a:lstStyle/>
          <a:p>
            <a:pPr algn="l"/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4248472" cy="514116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Женщины </a:t>
            </a:r>
            <a:r>
              <a:rPr lang="ru-RU" dirty="0"/>
              <a:t>сыграли важную роль в основании многих исламских учебных заведений, как например Фатима аль-</a:t>
            </a:r>
            <a:r>
              <a:rPr lang="ru-RU" dirty="0" err="1"/>
              <a:t>Фихри</a:t>
            </a:r>
            <a:r>
              <a:rPr lang="ru-RU" dirty="0"/>
              <a:t> в основании университета Аль-</a:t>
            </a:r>
            <a:r>
              <a:rPr lang="ru-RU" dirty="0" err="1"/>
              <a:t>Карауин</a:t>
            </a:r>
            <a:r>
              <a:rPr lang="ru-RU" dirty="0"/>
              <a:t> в 859 </a:t>
            </a:r>
            <a:r>
              <a:rPr lang="ru-RU" dirty="0" smtClean="0"/>
              <a:t>году. Женщины </a:t>
            </a:r>
            <a:r>
              <a:rPr lang="ru-RU" dirty="0"/>
              <a:t>могли учиться, достигать академических степеней, а также квалифицироваться как учёные и преподаватели. </a:t>
            </a:r>
            <a:r>
              <a:rPr lang="ru-RU" dirty="0" smtClean="0"/>
              <a:t>Одна из жён </a:t>
            </a:r>
            <a:r>
              <a:rPr lang="ru-RU" dirty="0"/>
              <a:t>пророка Мухаммеда — </a:t>
            </a:r>
            <a:r>
              <a:rPr lang="ru-RU" dirty="0" err="1" smtClean="0"/>
              <a:t>Хадиджи</a:t>
            </a:r>
            <a:r>
              <a:rPr lang="ru-RU" dirty="0" smtClean="0"/>
              <a:t> - была </a:t>
            </a:r>
            <a:r>
              <a:rPr lang="ru-RU" dirty="0"/>
              <a:t>успешным </a:t>
            </a:r>
            <a:r>
              <a:rPr lang="ru-RU" dirty="0" smtClean="0"/>
              <a:t>предпринимателем. Приводится </a:t>
            </a:r>
            <a:r>
              <a:rPr lang="ru-RU" dirty="0"/>
              <a:t>история о том, как Мухаммед похвалил женщин Медины за их стремление к религиозным </a:t>
            </a:r>
            <a:r>
              <a:rPr lang="ru-RU" dirty="0" smtClean="0"/>
              <a:t>знаниям, </a:t>
            </a:r>
            <a:r>
              <a:rPr lang="ru-RU" dirty="0"/>
              <a:t>которым «скромность не помешала узнать о своей вере».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665"/>
            <a:ext cx="4329557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35985" y="3687901"/>
            <a:ext cx="432740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  <a:buClr>
                <a:srgbClr val="F07F09"/>
              </a:buClr>
              <a:buSzPct val="75000"/>
            </a:pPr>
            <a:r>
              <a:rPr lang="ru-RU" sz="2000" dirty="0">
                <a:solidFill>
                  <a:srgbClr val="323232"/>
                </a:solidFill>
              </a:rPr>
              <a:t>Хотя не было никаких правовых ограничений на женское образование, некоторые мужчины не одобряли эту практику. В 15 веке аль-</a:t>
            </a:r>
            <a:r>
              <a:rPr lang="ru-RU" sz="2000" dirty="0" err="1">
                <a:solidFill>
                  <a:srgbClr val="323232"/>
                </a:solidFill>
              </a:rPr>
              <a:t>Шакхави</a:t>
            </a:r>
            <a:r>
              <a:rPr lang="ru-RU" sz="2000" dirty="0">
                <a:solidFill>
                  <a:srgbClr val="323232"/>
                </a:solidFill>
              </a:rPr>
              <a:t> посвящает весь свой </a:t>
            </a:r>
            <a:r>
              <a:rPr lang="ru-RU" sz="2000" dirty="0" err="1">
                <a:solidFill>
                  <a:srgbClr val="323232"/>
                </a:solidFill>
              </a:rPr>
              <a:t>двенадцатитомный</a:t>
            </a:r>
            <a:r>
              <a:rPr lang="ru-RU" sz="2000" dirty="0">
                <a:solidFill>
                  <a:srgbClr val="323232"/>
                </a:solidFill>
              </a:rPr>
              <a:t> биографический словарь женщинам-учёным; словарь содержит информацию о 1075 из них.</a:t>
            </a:r>
          </a:p>
        </p:txBody>
      </p:sp>
    </p:spTree>
    <p:extLst>
      <p:ext uri="{BB962C8B-B14F-4D97-AF65-F5344CB8AC3E}">
        <p14:creationId xmlns:p14="http://schemas.microsoft.com/office/powerpoint/2010/main" val="109496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8264" y="1484784"/>
            <a:ext cx="2088232" cy="5112568"/>
          </a:xfrm>
        </p:spPr>
        <p:txBody>
          <a:bodyPr>
            <a:normAutofit lnSpcReduction="10000"/>
          </a:bodyPr>
          <a:lstStyle/>
          <a:p>
            <a:pPr algn="ctr" indent="0" marL="0">
              <a:buNone/>
            </a:pPr>
            <a:r>
              <a:rPr dirty="0" lang="ru-RU"/>
              <a:t>Университет Аль-</a:t>
            </a:r>
            <a:r>
              <a:rPr dirty="0" err="1" lang="ru-RU"/>
              <a:t>Карауин</a:t>
            </a:r>
            <a:r>
              <a:rPr dirty="0" lang="ru-RU"/>
              <a:t>  в городе Фес (Марокко). Основан в 859 году, является одним из духовных и образовательных центров исламского мира.</a:t>
            </a:r>
          </a:p>
          <a:p>
            <a:pPr algn="ctr"/>
            <a:endParaRPr dirty="0" lang="ru-RU"/>
          </a:p>
        </p:txBody>
      </p:sp>
      <p:pic>
        <p:nvPicPr>
          <p:cNvPr id="3075" name="Picture 3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"/>
          <a:stretch/>
        </p:blipFill>
        <p:spPr bwMode="auto">
          <a:xfrm>
            <a:off x="179512" y="446578"/>
            <a:ext cx="6632156" cy="596484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08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>
        <p14:ferris dir="l"/>
      </p:transition>
    </mc:Choice>
    <mc:Fallback xmlns="">
      <p:transition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Финансовые 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31107"/>
            <a:ext cx="2952328" cy="511256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Ислам дает женщинам право на личное имущество. По причине отсутствия у женщин финансовых обязательств (по содержанию семьи, например), некоторых финансовых прав у мужчины больше. Однако мусульманские женщины исторически имели права собственности, аналоги которых на Западе были даны сравнительно </a:t>
            </a:r>
            <a:r>
              <a:rPr lang="ru-RU" dirty="0" smtClean="0"/>
              <a:t>недавно.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12776"/>
            <a:ext cx="5749230" cy="2874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4334434"/>
            <a:ext cx="57189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07F09"/>
              </a:buClr>
              <a:buSzPct val="75000"/>
            </a:pPr>
            <a:r>
              <a:rPr lang="ru-RU" dirty="0">
                <a:solidFill>
                  <a:srgbClr val="323232"/>
                </a:solidFill>
              </a:rPr>
              <a:t>Ислам разрешает женщинам работать, при соблюдении определенных условий, например женщина не может оставаться наедине с мужчинами. Её работа не должна мешать более важным вещам, например заботе о детях. Предпочтительно, чтобы в женских учебных заведениях, спортивных центрах работали женщины, нежели мужчины.</a:t>
            </a:r>
          </a:p>
        </p:txBody>
      </p:sp>
    </p:spTree>
    <p:extLst>
      <p:ext uri="{BB962C8B-B14F-4D97-AF65-F5344CB8AC3E}">
        <p14:creationId xmlns:p14="http://schemas.microsoft.com/office/powerpoint/2010/main" val="1685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996952"/>
            <a:ext cx="5544616" cy="36724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/>
              <a:t>Некоторые исламские школы не дают женщине права занять должность судьи. Это связывают с желанием оградить женщину от бремени рассмотрения жестоких, кровавых криминальных дел.</a:t>
            </a:r>
          </a:p>
          <a:p>
            <a:pPr marL="0" lvl="0" indent="0">
              <a:buNone/>
            </a:pPr>
            <a:r>
              <a:rPr lang="ru-RU" sz="2000" dirty="0"/>
              <a:t>На современном этапе в некоторых мусульманских странах, например Египте и Марокко остаются дискриминации в области образования и работы. </a:t>
            </a:r>
            <a:r>
              <a:rPr lang="ru-RU" sz="2000" dirty="0">
                <a:solidFill>
                  <a:srgbClr val="323232"/>
                </a:solidFill>
              </a:rPr>
              <a:t>Структура занятости в мусульманском мире различна: 16 % пакистанских женщин экономически активны. В Индонезии этот показатель 52 %.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390"/>
            <a:ext cx="600530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37625" y="2132856"/>
            <a:ext cx="26806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7F09"/>
              </a:buClr>
              <a:buSzPct val="75000"/>
            </a:pPr>
            <a:r>
              <a:rPr lang="ru-RU" sz="2000" dirty="0" smtClean="0">
                <a:solidFill>
                  <a:srgbClr val="323232"/>
                </a:solidFill>
              </a:rPr>
              <a:t>Примечательно </a:t>
            </a:r>
            <a:r>
              <a:rPr lang="ru-RU" sz="2000" dirty="0">
                <a:solidFill>
                  <a:srgbClr val="323232"/>
                </a:solidFill>
              </a:rPr>
              <a:t>то, что заработанные женщиной средства являются её личной собственностью, которой она может распоряжаться по своему усмотрению, в то время как мужчина обязан тратить заработанное на всю семью.</a:t>
            </a:r>
          </a:p>
        </p:txBody>
      </p:sp>
    </p:spTree>
    <p:extLst>
      <p:ext uri="{BB962C8B-B14F-4D97-AF65-F5344CB8AC3E}">
        <p14:creationId xmlns:p14="http://schemas.microsoft.com/office/powerpoint/2010/main" val="205291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11664"/>
          </a:xfrm>
        </p:spPr>
        <p:txBody>
          <a:bodyPr/>
          <a:lstStyle/>
          <a:p>
            <a:r>
              <a:rPr lang="ru-RU" dirty="0" smtClean="0"/>
              <a:t>Женская занятость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504" y="1556792"/>
            <a:ext cx="5851664" cy="5141168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dirty="0" smtClean="0"/>
              <a:t>В большинстве </a:t>
            </a:r>
            <a:r>
              <a:rPr lang="ru-RU" dirty="0"/>
              <a:t>стран мусульманского мира имеет место так называемая половая </a:t>
            </a:r>
            <a:r>
              <a:rPr lang="ru-RU" dirty="0" smtClean="0"/>
              <a:t>сегрегация, </a:t>
            </a:r>
            <a:r>
              <a:rPr lang="ru-RU" dirty="0"/>
              <a:t>которая проявляется в разделении профессий на «мужские» и «женские», в более низком уровне занятости и образования женщин по сравнению с мужчинами. Причина этого явления косвенно обусловлена поведенческими моделями, продиктованными некоторыми предписаниями исламской религии. Например, характерная для мусульманских семей многодетность, которая имеет непосредственное отношение к запрету прерывания беременности, является объективным препятствием для продвижения женщин по карьерной лестнице. Многодетная семья, выступающая в исламской традиции как некий эталон, служит для большинства мусульманских женщин ориентиром, в соответствии с которым они планируют и строят свою жизнь, и выбирают профессии с учётом того, что основные силы будут отданы семье, а не работе и </a:t>
            </a:r>
            <a:r>
              <a:rPr lang="ru-RU" dirty="0" smtClean="0"/>
              <a:t>карьере.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2971550" cy="3975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08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633" y="188640"/>
            <a:ext cx="6496734" cy="1111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Женщины в политике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484784"/>
            <a:ext cx="5652120" cy="5250931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dirty="0" smtClean="0"/>
              <a:t>Несмотря </a:t>
            </a:r>
            <a:r>
              <a:rPr lang="ru-RU" dirty="0"/>
              <a:t>на расхожее заблуждение, мусульманки на всём протяжении истории нередко становились во главе исламских государств. Так, </a:t>
            </a:r>
            <a:r>
              <a:rPr lang="ru-RU" dirty="0" smtClean="0"/>
              <a:t>период </a:t>
            </a:r>
            <a:r>
              <a:rPr lang="ru-RU" dirty="0"/>
              <a:t>женского султаната в Османской империи длился без малого 130 </a:t>
            </a:r>
            <a:r>
              <a:rPr lang="ru-RU" dirty="0" smtClean="0"/>
              <a:t>лет. Уже </a:t>
            </a:r>
            <a:r>
              <a:rPr lang="ru-RU" dirty="0"/>
              <a:t>в новейшее время женщины избирались на президентские и премьерские посты </a:t>
            </a:r>
            <a:r>
              <a:rPr lang="ru-RU" dirty="0" smtClean="0"/>
              <a:t>Индонезии, Пакистана ,Турции и </a:t>
            </a:r>
            <a:r>
              <a:rPr lang="ru-RU" dirty="0"/>
              <a:t>Бангладеш </a:t>
            </a:r>
            <a:r>
              <a:rPr lang="ru-RU" dirty="0" smtClean="0"/>
              <a:t>.Тем </a:t>
            </a:r>
            <a:r>
              <a:rPr lang="ru-RU" dirty="0"/>
              <a:t>не менее, некоторые наиболее консервативные богословы продолжают выступать против вмешательства женщин в </a:t>
            </a:r>
            <a:r>
              <a:rPr lang="ru-RU" dirty="0" err="1" smtClean="0"/>
              <a:t>политику.В</a:t>
            </a:r>
            <a:r>
              <a:rPr lang="ru-RU" dirty="0" smtClean="0"/>
              <a:t> </a:t>
            </a:r>
            <a:r>
              <a:rPr lang="ru-RU" dirty="0"/>
              <a:t>частности в 4х из 5 стран, где женщины ограничены избирательном праве являются мусульманскими странами (за исключением Ватикана) в Саудовской Аравии женщина не имеет право </a:t>
            </a:r>
            <a:r>
              <a:rPr lang="ru-RU" dirty="0" smtClean="0"/>
              <a:t>голосовать, в </a:t>
            </a:r>
            <a:r>
              <a:rPr lang="ru-RU" dirty="0"/>
              <a:t>Ливане только при наличии свидетельства начального </a:t>
            </a:r>
            <a:r>
              <a:rPr lang="ru-RU" dirty="0" smtClean="0"/>
              <a:t>образования, при </a:t>
            </a:r>
            <a:r>
              <a:rPr lang="ru-RU" dirty="0"/>
              <a:t>уровне грамотности в 82,2 </a:t>
            </a:r>
            <a:r>
              <a:rPr lang="ru-RU" dirty="0" smtClean="0"/>
              <a:t>%. В ОАЭ право </a:t>
            </a:r>
            <a:r>
              <a:rPr lang="ru-RU" dirty="0"/>
              <a:t>на голоса женщины </a:t>
            </a:r>
            <a:r>
              <a:rPr lang="ru-RU" dirty="0" smtClean="0"/>
              <a:t>получили только 2006 году. Впервые женское избирательное право было утверждено в Азербайджане </a:t>
            </a:r>
            <a:r>
              <a:rPr lang="ru-RU" dirty="0"/>
              <a:t>(</a:t>
            </a:r>
            <a:r>
              <a:rPr lang="ru-RU" dirty="0" smtClean="0"/>
              <a:t>1918).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84784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Шейх Хасина́ </a:t>
            </a:r>
            <a:r>
              <a:rPr lang="ru-RU" sz="1600" dirty="0" err="1"/>
              <a:t>Вазе́д</a:t>
            </a:r>
            <a:r>
              <a:rPr lang="ru-RU" sz="1600" dirty="0"/>
              <a:t> (род. 1947) — премьер-министр Бангладеш </a:t>
            </a:r>
            <a:r>
              <a:rPr lang="ru-RU" sz="1600" dirty="0" smtClean="0"/>
              <a:t>с </a:t>
            </a:r>
            <a:r>
              <a:rPr lang="ru-RU" sz="1600" dirty="0"/>
              <a:t>2009.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30" y="2420888"/>
            <a:ext cx="3168352" cy="4297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3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162</TotalTime>
  <Words>1128</Words>
  <Application>Microsoft Office PowerPoint</Application>
  <PresentationFormat>Экран (4:3)</PresentationFormat>
  <Paragraphs>36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Decatur</vt:lpstr>
      <vt:lpstr>ЖЕНЩИНА В ИСЛАМЕ</vt:lpstr>
      <vt:lpstr>Доисламская аравия</vt:lpstr>
      <vt:lpstr>Свобода и хиджаб</vt:lpstr>
      <vt:lpstr>Образование</vt:lpstr>
      <vt:lpstr>Презентация PowerPoint</vt:lpstr>
      <vt:lpstr>Финансовые вопросы</vt:lpstr>
      <vt:lpstr>Презентация PowerPoint</vt:lpstr>
      <vt:lpstr>Женская занятость</vt:lpstr>
      <vt:lpstr>Женщины в политике</vt:lpstr>
      <vt:lpstr>Насилие в семье</vt:lpstr>
      <vt:lpstr>Убийства чести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2014-02-08T11:03:44Z</dcterms:created>
  <dcterms:modified xsi:type="dcterms:W3CDTF">2014-02-09T10:25:39Z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580862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