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81" r:id="rId4"/>
    <p:sldId id="263" r:id="rId5"/>
    <p:sldId id="264" r:id="rId6"/>
    <p:sldId id="265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8" r:id="rId17"/>
    <p:sldId id="277" r:id="rId18"/>
    <p:sldId id="279" r:id="rId19"/>
    <p:sldId id="257" r:id="rId20"/>
    <p:sldId id="258" r:id="rId21"/>
    <p:sldId id="260" r:id="rId22"/>
    <p:sldId id="259" r:id="rId23"/>
    <p:sldId id="261" r:id="rId24"/>
    <p:sldId id="262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B924D-7C46-4EE2-A203-51D94D04755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1C14-6618-48EB-B329-B8187BD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B924D-7C46-4EE2-A203-51D94D04755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1C14-6618-48EB-B329-B8187BD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B924D-7C46-4EE2-A203-51D94D04755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1C14-6618-48EB-B329-B8187BD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C9710-C48D-435E-B3F6-4DF676AC6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B924D-7C46-4EE2-A203-51D94D04755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1C14-6618-48EB-B329-B8187BD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B924D-7C46-4EE2-A203-51D94D04755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1C14-6618-48EB-B329-B8187BD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B924D-7C46-4EE2-A203-51D94D04755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1C14-6618-48EB-B329-B8187BD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B924D-7C46-4EE2-A203-51D94D04755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1C14-6618-48EB-B329-B8187BD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B924D-7C46-4EE2-A203-51D94D04755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1C14-6618-48EB-B329-B8187BD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B924D-7C46-4EE2-A203-51D94D04755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1C14-6618-48EB-B329-B8187BD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B924D-7C46-4EE2-A203-51D94D04755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1C14-6618-48EB-B329-B8187BD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B924D-7C46-4EE2-A203-51D94D04755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1C14-6618-48EB-B329-B8187BD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8000">
              <a:srgbClr val="92D050">
                <a:alpha val="63000"/>
              </a:srgbClr>
            </a:gs>
            <a:gs pos="70000">
              <a:srgbClr val="C4D6EB"/>
            </a:gs>
            <a:gs pos="100000">
              <a:srgbClr val="FFEBFA"/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B924D-7C46-4EE2-A203-51D94D04755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91C14-6618-48EB-B329-B8187BD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av.rds.yahoo.com/_ylt=A9ibyJ_KWztFePcAlEJXDqMX;_ylu=X3oDMTBvMmFkM29rBHBndANhdl9pbWdfcmVzdWx0BHNlYwNzcg--/SIG=11f5ur0n8/EXP=1161604426/**http:/springstonphoto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hyperlink" Target="http://av.rds.yahoo.com/_ylt=A9ibyKciXDtFqXEB7SxXDqMX;_ylu=X3oDMTBvMmFkM29rBHBndANhdl9pbWdfcmVzdWx0BHNlYwNzcg--/SIG=13fhbgnv7/EXP=1161604514/**http:/www.crossroadsinitiative.com/library_article/663/Parable_of_the_Wheat_and_Tares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9.jpeg"/><Relationship Id="rId7" Type="http://schemas.openxmlformats.org/officeDocument/2006/relationships/hyperlink" Target="http://av.rds.yahoo.com/_ylt=A9ibyJ.TTztF9uoAGitXDqMX;_ylu=X3oDMTBvMmFkM29rBHBndANhdl9pbWdfcmVzdWx0BHNlYwNzcg--/SIG=128httael/EXP=1161601299/**http:/www.ottocom.ru/razdeli/kulinarij/hleb/001.php" TargetMode="External"/><Relationship Id="rId12" Type="http://schemas.openxmlformats.org/officeDocument/2006/relationships/image" Target="../media/image36.jpeg"/><Relationship Id="rId2" Type="http://schemas.openxmlformats.org/officeDocument/2006/relationships/hyperlink" Target="http://av.rds.yahoo.com/_ylt=A9ibyK9dTztFkMEAOVNXDqMX;_ylu=X3oDMTBvMmFkM29rBHBndANhdl9pbWdfcmVzdWx0BHNlYwNzcg--/SIG=12nqcknva/EXP=1161601245/**http:/home-and-garden.webshots.com/photo/1269615901061272392Gbugqr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11" Type="http://schemas.openxmlformats.org/officeDocument/2006/relationships/image" Target="../media/image35.jpeg"/><Relationship Id="rId5" Type="http://schemas.openxmlformats.org/officeDocument/2006/relationships/image" Target="../media/image31.jpeg"/><Relationship Id="rId10" Type="http://schemas.openxmlformats.org/officeDocument/2006/relationships/image" Target="../media/image34.jpeg"/><Relationship Id="rId4" Type="http://schemas.openxmlformats.org/officeDocument/2006/relationships/image" Target="../media/image30.jpeg"/><Relationship Id="rId9" Type="http://schemas.openxmlformats.org/officeDocument/2006/relationships/hyperlink" Target="http://av.rds.yahoo.com/_ylt=A9ibyJ.TTztF9uoAIitXDqMX;_ylu=X3oDMTBvMmFkM29rBHBndANhdl9pbWdfcmVzdWx0BHNlYwNzcg--/SIG=12ad3koku/EXP=1161601299/**http:/www.homechatnick.com/persona/kira/pirog/002.php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2" Type="http://schemas.openxmlformats.org/officeDocument/2006/relationships/hyperlink" Target="http://www.elit-sp.ru/files/3_0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hyperlink" Target="http://www.exkaryon.ru/images/tutorials/3dsmax/vray_glass_objects/020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Земная поверхность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786322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Кропачева Марина Васильевна учитель начальных классов МАОУ «СОШ №12 с углубленным изучением немецкого языка» г Перми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74638"/>
            <a:ext cx="8858312" cy="777875"/>
          </a:xfrm>
        </p:spPr>
        <p:txBody>
          <a:bodyPr>
            <a:noAutofit/>
          </a:bodyPr>
          <a:lstStyle/>
          <a:p>
            <a:pPr eaLnBrk="1" hangingPunct="1"/>
            <a:r>
              <a:rPr lang="ru-RU" sz="3200" dirty="0" smtClean="0"/>
              <a:t>Солнце светит, дождик идет.</a:t>
            </a:r>
            <a:br>
              <a:rPr lang="ru-RU" sz="3200" dirty="0" smtClean="0"/>
            </a:br>
            <a:r>
              <a:rPr lang="ru-RU" sz="3200" dirty="0" smtClean="0"/>
              <a:t> Вскоре на полях появляются зеленые ростки -всходы</a:t>
            </a:r>
          </a:p>
        </p:txBody>
      </p:sp>
      <p:pic>
        <p:nvPicPr>
          <p:cNvPr id="23557" name="Picture 5" descr="field and the sun in spr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14488"/>
            <a:ext cx="6096000" cy="4572000"/>
          </a:xfrm>
          <a:prstGeom prst="rect">
            <a:avLst/>
          </a:prstGeom>
          <a:blipFill dpi="0" rotWithShape="1">
            <a:blip r:embed="rId3"/>
            <a:srcRect/>
            <a:stretch>
              <a:fillRect r="-164"/>
            </a:stretch>
          </a:blipFill>
          <a:ln w="7620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dirty="0" smtClean="0"/>
              <a:t>Летом вырастают колоски, а в них</a:t>
            </a:r>
            <a:br>
              <a:rPr lang="ru-RU" sz="3600" dirty="0" smtClean="0"/>
            </a:br>
            <a:r>
              <a:rPr lang="ru-RU" sz="3600" dirty="0" smtClean="0"/>
              <a:t>много - много  зерен</a:t>
            </a:r>
          </a:p>
        </p:txBody>
      </p:sp>
      <p:sp>
        <p:nvSpPr>
          <p:cNvPr id="6147" name="Rectangle 3" descr="169169"/>
          <p:cNvSpPr>
            <a:spLocks noGrp="1" noChangeAspect="1" noChangeArrowheads="1"/>
          </p:cNvSpPr>
          <p:nvPr isPhoto="1"/>
        </p:nvSpPr>
        <p:spPr bwMode="auto">
          <a:xfrm>
            <a:off x="900113" y="1557338"/>
            <a:ext cx="4175125" cy="39925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8" name="Rectangle 4" descr="943779197"/>
          <p:cNvSpPr>
            <a:spLocks noGrp="1" noChangeAspect="1" noChangeArrowheads="1"/>
          </p:cNvSpPr>
          <p:nvPr isPhoto="1"/>
        </p:nvSpPr>
        <p:spPr bwMode="auto">
          <a:xfrm>
            <a:off x="5429256" y="1428736"/>
            <a:ext cx="2592387" cy="22129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6867" name="Picture 3" descr="Go to fullsize image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5429256" y="3929066"/>
            <a:ext cx="2592387" cy="2592388"/>
          </a:xfrm>
          <a:blipFill dpi="0" rotWithShape="1">
            <a:blip r:embed="rId3"/>
            <a:srcRect/>
            <a:stretch>
              <a:fillRect r="-17117"/>
            </a:stretch>
          </a:blipFill>
          <a:ln w="76200" cap="flat" algn="ctr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sz="3600" dirty="0" smtClean="0"/>
              <a:t>Осенью пшеница созревает и колоски убирают машинами- комбайнами</a:t>
            </a:r>
          </a:p>
        </p:txBody>
      </p:sp>
      <p:sp>
        <p:nvSpPr>
          <p:cNvPr id="7171" name="Rectangle 4" descr="Безымянный"/>
          <p:cNvSpPr>
            <a:spLocks noGrp="1" noChangeAspect="1" noChangeArrowheads="1"/>
          </p:cNvSpPr>
          <p:nvPr isPhoto="1"/>
        </p:nvSpPr>
        <p:spPr bwMode="auto">
          <a:xfrm>
            <a:off x="323850" y="2636838"/>
            <a:ext cx="4106863" cy="30797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1203" name="Picture 3" descr="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1412875"/>
            <a:ext cx="4356100" cy="3078163"/>
          </a:xfrm>
          <a:blipFill dpi="0" rotWithShape="1">
            <a:blip r:embed="rId2"/>
            <a:srcRect/>
            <a:stretch>
              <a:fillRect b="-6137"/>
            </a:stretch>
          </a:blipFill>
          <a:ln w="76200" cap="flat" algn="ctr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74638"/>
            <a:ext cx="9001156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dirty="0" smtClean="0"/>
              <a:t>Зернышки достают из колосков – обмолачивают. Вот сколько много получается зерна</a:t>
            </a:r>
          </a:p>
        </p:txBody>
      </p:sp>
      <p:pic>
        <p:nvPicPr>
          <p:cNvPr id="34819" name="Picture 3" descr="Обзор рынка зерновых: Пшеница и рожь дешевеют 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472" y="1857364"/>
            <a:ext cx="3384550" cy="2238375"/>
          </a:xfrm>
          <a:blipFill dpi="0" rotWithShape="1">
            <a:blip r:embed="rId3"/>
            <a:srcRect/>
            <a:stretch>
              <a:fillRect b="-13404"/>
            </a:stretch>
          </a:blipFill>
          <a:ln w="76200" cap="flat" algn="ctr">
            <a:noFill/>
          </a:ln>
        </p:spPr>
      </p:pic>
      <p:sp>
        <p:nvSpPr>
          <p:cNvPr id="8196" name="Rectangle 3" descr="apk06"/>
          <p:cNvSpPr>
            <a:spLocks noGrp="1" noChangeAspect="1" noChangeArrowheads="1"/>
          </p:cNvSpPr>
          <p:nvPr isPhoto="1"/>
        </p:nvSpPr>
        <p:spPr bwMode="auto">
          <a:xfrm>
            <a:off x="2987675" y="3860800"/>
            <a:ext cx="3744913" cy="28082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76200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4822" name="Picture 6" descr="Go to fullsize image">
            <a:hlinkClick r:id="rId4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6000760" y="1857364"/>
            <a:ext cx="2159000" cy="1935162"/>
          </a:xfrm>
          <a:blipFill dpi="0" rotWithShape="1">
            <a:blip r:embed="rId6" cstate="print"/>
            <a:srcRect/>
            <a:stretch>
              <a:fillRect r="-19510"/>
            </a:stretch>
          </a:blipFill>
          <a:ln w="76200" cap="flat" algn="ctr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02588" cy="633412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dirty="0" smtClean="0"/>
              <a:t>Затем зерно перетирают - мелят и получают муку</a:t>
            </a:r>
          </a:p>
        </p:txBody>
      </p:sp>
      <p:pic>
        <p:nvPicPr>
          <p:cNvPr id="7172" name="Picture 4" descr="Grain Grind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12000"/>
          </a:blip>
          <a:srcRect/>
          <a:stretch>
            <a:fillRect/>
          </a:stretch>
        </p:blipFill>
        <p:spPr>
          <a:xfrm>
            <a:off x="539750" y="1484313"/>
            <a:ext cx="3960813" cy="2979737"/>
          </a:xfrm>
          <a:blipFill dpi="0" rotWithShape="1">
            <a:blip r:embed="rId3">
              <a:lum bright="12000"/>
            </a:blip>
            <a:srcRect/>
            <a:stretch>
              <a:fillRect r="-307"/>
            </a:stretch>
          </a:blipFill>
          <a:ln w="76200" cap="flat" algn="ctr">
            <a:noFill/>
          </a:ln>
        </p:spPr>
      </p:pic>
      <p:pic>
        <p:nvPicPr>
          <p:cNvPr id="7182" name="Picture 14" descr="Gluten Flou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140200" y="3068638"/>
            <a:ext cx="4521200" cy="3316287"/>
          </a:xfrm>
          <a:blipFill dpi="0" rotWithShape="1">
            <a:blip r:embed="rId3"/>
            <a:srcRect/>
            <a:stretch>
              <a:fillRect b="-2250"/>
            </a:stretch>
          </a:blipFill>
          <a:ln w="76200" cap="flat" algn="ctr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707188" cy="850900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dirty="0" smtClean="0"/>
              <a:t>Это мука. Муку можно купить в магазине.</a:t>
            </a:r>
          </a:p>
        </p:txBody>
      </p:sp>
      <p:sp>
        <p:nvSpPr>
          <p:cNvPr id="10243" name="Rectangle 3" descr="1051185369"/>
          <p:cNvSpPr>
            <a:spLocks noGrp="1" noChangeAspect="1" noChangeArrowheads="1"/>
          </p:cNvSpPr>
          <p:nvPr isPhoto="1"/>
        </p:nvSpPr>
        <p:spPr bwMode="auto">
          <a:xfrm>
            <a:off x="684213" y="1844675"/>
            <a:ext cx="3473450" cy="24812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76200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4" name="Rectangle 4" descr="Chasha%20s%20mukoy"/>
          <p:cNvSpPr>
            <a:spLocks noGrp="1" noChangeAspect="1" noChangeArrowheads="1"/>
          </p:cNvSpPr>
          <p:nvPr isPhoto="1"/>
        </p:nvSpPr>
        <p:spPr bwMode="auto">
          <a:xfrm>
            <a:off x="4284663" y="3141663"/>
            <a:ext cx="4465637" cy="3349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76200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vtvn.ru/content/media/284200816413_snapshot200804281603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857628"/>
            <a:ext cx="3571900" cy="2857520"/>
          </a:xfrm>
          <a:prstGeom prst="rect">
            <a:avLst/>
          </a:prstGeom>
          <a:noFill/>
        </p:spPr>
      </p:pic>
      <p:pic>
        <p:nvPicPr>
          <p:cNvPr id="24580" name="Picture 4" descr="http://img.oboz.obozrevatel.com/files/NewsPhoto/2009/05/28/304985/160645_image_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929066"/>
            <a:ext cx="4151310" cy="2767540"/>
          </a:xfrm>
          <a:prstGeom prst="rect">
            <a:avLst/>
          </a:prstGeom>
          <a:noFill/>
        </p:spPr>
      </p:pic>
      <p:sp>
        <p:nvSpPr>
          <p:cNvPr id="4" name="Rectangle 7" descr="wholmeal_bread_loaf_sliced1"/>
          <p:cNvSpPr>
            <a:spLocks noGrp="1" noChangeAspect="1" noChangeArrowheads="1"/>
          </p:cNvSpPr>
          <p:nvPr isPhoto="1"/>
        </p:nvSpPr>
        <p:spPr bwMode="auto">
          <a:xfrm>
            <a:off x="5214942" y="714356"/>
            <a:ext cx="3773934" cy="292895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76200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Rectangle 8" descr="english_bread2"/>
          <p:cNvSpPr>
            <a:spLocks noGrp="1" noChangeAspect="1" noChangeArrowheads="1"/>
          </p:cNvSpPr>
          <p:nvPr isPhoto="1"/>
        </p:nvSpPr>
        <p:spPr bwMode="auto">
          <a:xfrm>
            <a:off x="857224" y="1000108"/>
            <a:ext cx="3527425" cy="271938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76200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214290"/>
            <a:ext cx="885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Хлеб пекут на хлебопекарнях  и в домашних условиях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sz="3200" dirty="0" smtClean="0"/>
              <a:t>А еще из теста пекут печенье, булочки, кексы, ватрушки, пироги и пирожки, а так же делают макароны</a:t>
            </a:r>
          </a:p>
        </p:txBody>
      </p:sp>
      <p:pic>
        <p:nvPicPr>
          <p:cNvPr id="13328" name="Picture 16" descr="Go to fullsize image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1844675"/>
            <a:ext cx="1717675" cy="1284288"/>
          </a:xfrm>
          <a:blipFill dpi="0" rotWithShape="1">
            <a:blip r:embed="rId4" cstate="print"/>
            <a:srcRect/>
            <a:stretch>
              <a:fillRect r="-15771"/>
            </a:stretch>
          </a:blipFill>
          <a:ln w="76200" cap="flat" algn="ctr">
            <a:noFill/>
          </a:ln>
        </p:spPr>
      </p:pic>
      <p:sp>
        <p:nvSpPr>
          <p:cNvPr id="16388" name="Rectangle 5" descr="cranberry_bread_1"/>
          <p:cNvSpPr>
            <a:spLocks noGrp="1" noChangeAspect="1" noChangeArrowheads="1"/>
          </p:cNvSpPr>
          <p:nvPr isPhoto="1"/>
        </p:nvSpPr>
        <p:spPr bwMode="auto">
          <a:xfrm>
            <a:off x="5429256" y="1785926"/>
            <a:ext cx="3455987" cy="223361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76200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324" name="Picture 12" descr="a pile of cookie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5984" y="1785926"/>
            <a:ext cx="2846388" cy="1976437"/>
          </a:xfrm>
          <a:prstGeom prst="rect">
            <a:avLst/>
          </a:prstGeom>
          <a:blipFill dpi="0" rotWithShape="1">
            <a:blip r:embed="rId5"/>
            <a:srcRect/>
            <a:stretch>
              <a:fillRect r="-7515"/>
            </a:stretch>
          </a:blipFill>
          <a:ln w="76200" algn="ctr">
            <a:noFill/>
            <a:miter lim="800000"/>
            <a:headEnd/>
            <a:tailEnd/>
          </a:ln>
          <a:effectLst/>
        </p:spPr>
      </p:pic>
      <p:pic>
        <p:nvPicPr>
          <p:cNvPr id="13331" name="Picture 19" descr="Go to fullsize image">
            <a:hlinkClick r:id="rId7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8"/>
          <a:srcRect/>
          <a:stretch>
            <a:fillRect/>
          </a:stretch>
        </p:blipFill>
        <p:spPr>
          <a:xfrm>
            <a:off x="1643042" y="3357562"/>
            <a:ext cx="1800225" cy="1800225"/>
          </a:xfrm>
          <a:blipFill dpi="0" rotWithShape="1">
            <a:blip r:embed="rId5"/>
            <a:srcRect/>
            <a:stretch>
              <a:fillRect r="-54839"/>
            </a:stretch>
          </a:blipFill>
          <a:ln w="76200" cap="flat" algn="ctr">
            <a:noFill/>
          </a:ln>
        </p:spPr>
      </p:pic>
      <p:pic>
        <p:nvPicPr>
          <p:cNvPr id="13338" name="Picture 26" descr="Go to fullsize image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14744" y="4214818"/>
            <a:ext cx="2268537" cy="1701800"/>
          </a:xfrm>
          <a:prstGeom prst="rect">
            <a:avLst/>
          </a:prstGeom>
          <a:blipFill dpi="0" rotWithShape="1">
            <a:blip r:embed="rId5"/>
            <a:srcRect/>
            <a:stretch>
              <a:fillRect r="-16156"/>
            </a:stretch>
          </a:blipFill>
          <a:ln w="76200" algn="ctr">
            <a:noFill/>
            <a:miter lim="800000"/>
            <a:headEnd/>
            <a:tailEnd/>
          </a:ln>
          <a:effectLst/>
        </p:spPr>
      </p:pic>
      <p:pic>
        <p:nvPicPr>
          <p:cNvPr id="13344" name="Picture 32" descr="maquinaria para pasta italiana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3850" y="5084763"/>
            <a:ext cx="1895475" cy="1485900"/>
          </a:xfrm>
          <a:prstGeom prst="rect">
            <a:avLst/>
          </a:prstGeom>
          <a:blipFill dpi="0" rotWithShape="1">
            <a:blip r:embed="rId5"/>
            <a:srcRect/>
            <a:stretch>
              <a:fillRect r="-21381"/>
            </a:stretch>
          </a:blipFill>
          <a:ln w="76200" algn="ctr">
            <a:noFill/>
            <a:miter lim="800000"/>
            <a:headEnd/>
            <a:tailEnd/>
          </a:ln>
          <a:effectLst/>
        </p:spPr>
      </p:pic>
      <p:sp>
        <p:nvSpPr>
          <p:cNvPr id="16393" name="Text Box 33"/>
          <p:cNvSpPr txBox="1">
            <a:spLocks noChangeArrowheads="1"/>
          </p:cNvSpPr>
          <p:nvPr/>
        </p:nvSpPr>
        <p:spPr bwMode="auto">
          <a:xfrm>
            <a:off x="2751138" y="6184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6394" name="Text Box 39"/>
          <p:cNvSpPr txBox="1">
            <a:spLocks noChangeArrowheads="1"/>
          </p:cNvSpPr>
          <p:nvPr/>
        </p:nvSpPr>
        <p:spPr bwMode="auto">
          <a:xfrm>
            <a:off x="7288213" y="53927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3353" name="Picture 41" descr="Durum Wheat Flour Pasta  (Rigatoni – Fusilli- Penne) 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227763" y="4149725"/>
            <a:ext cx="2647950" cy="2438400"/>
          </a:xfrm>
          <a:prstGeom prst="rect">
            <a:avLst/>
          </a:prstGeom>
          <a:blipFill dpi="0" rotWithShape="1">
            <a:blip r:embed="rId5"/>
            <a:srcRect/>
            <a:stretch>
              <a:fillRect r="-42585"/>
            </a:stretch>
          </a:blipFill>
          <a:ln w="7620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/>
          <a:lstStyle/>
          <a:p>
            <a:r>
              <a:rPr lang="ru-RU" dirty="0" smtClean="0"/>
              <a:t>Что еще дает нам наша Земля?</a:t>
            </a:r>
            <a:endParaRPr lang="ru-RU" dirty="0"/>
          </a:p>
        </p:txBody>
      </p:sp>
      <p:pic>
        <p:nvPicPr>
          <p:cNvPr id="38914" name="Picture 2" descr="http://czech-republic.cc/bd_content/max_foto/zelezna_ruda_48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02"/>
            <a:ext cx="5334004" cy="3317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5500702"/>
            <a:ext cx="8786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</a:t>
            </a:r>
            <a:r>
              <a:rPr lang="ru-RU" sz="3600" b="1" dirty="0" smtClean="0"/>
              <a:t>Свои богатства - полезные ископаемые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Картинка 19 из 358" id="1036" name="Picture 12">
            <a:hlinkClick r:id="rId2"/>
          </p:cNvPr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857496"/>
            <a:ext cx="2324100" cy="3810000"/>
          </a:xfrm>
          <a:prstGeom prst="rect">
            <a:avLst/>
          </a:prstGeom>
          <a:noFill/>
        </p:spPr>
      </p:pic>
      <p:pic>
        <p:nvPicPr>
          <p:cNvPr descr="Картинка 52 из 14759" id="1040" name="Picture 16">
            <a:hlinkClick r:id="rId4"/>
          </p:cNvPr>
          <p:cNvPicPr>
            <a:picLocks noChangeArrowheads="1" noChangeAspect="1"/>
          </p:cNvPicPr>
          <p:nvPr/>
        </p:nvPicPr>
        <p:blipFill>
          <a:blip r:embed="rId5"/>
          <a:srcRect r="8124"/>
          <a:stretch>
            <a:fillRect/>
          </a:stretch>
        </p:blipFill>
        <p:spPr bwMode="auto">
          <a:xfrm>
            <a:off x="142844" y="857232"/>
            <a:ext cx="3500462" cy="2857500"/>
          </a:xfrm>
          <a:prstGeom prst="rect">
            <a:avLst/>
          </a:prstGeom>
          <a:noFill/>
        </p:spPr>
      </p:pic>
      <p:pic>
        <p:nvPicPr>
          <p:cNvPr descr="http://freelance.ru/img/portfolio/big/134308.jpg" id="1042" name="Picture 18"/>
          <p:cNvPicPr>
            <a:picLocks noChangeArrowheads="1" noChangeAspect="1"/>
          </p:cNvPicPr>
          <p:nvPr/>
        </p:nvPicPr>
        <p:blipFill>
          <a:blip r:embed="rId6"/>
          <a:srcRect r="28"/>
          <a:stretch>
            <a:fillRect/>
          </a:stretch>
        </p:blipFill>
        <p:spPr bwMode="auto">
          <a:xfrm>
            <a:off x="142844" y="3571876"/>
            <a:ext cx="4214842" cy="3136897"/>
          </a:xfrm>
          <a:prstGeom prst="rect">
            <a:avLst/>
          </a:prstGeom>
          <a:noFill/>
        </p:spPr>
      </p:pic>
      <p:pic>
        <p:nvPicPr>
          <p:cNvPr descr="http://photos.streamphoto.ru/8/1/7/w400_c2ec5ba66877e9a2f650217273613718.jpg" id="1044" name="Picture 20"/>
          <p:cNvPicPr>
            <a:picLocks noChangeArrowheads="1"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3714744" y="1000108"/>
            <a:ext cx="2286016" cy="2533650"/>
          </a:xfrm>
          <a:prstGeom prst="rect">
            <a:avLst/>
          </a:prstGeom>
          <a:noFill/>
        </p:spPr>
      </p:pic>
      <p:pic>
        <p:nvPicPr>
          <p:cNvPr descr="http://freedom.sumy.ua/uploads/posts/2008-05/1212153337_m2-walpapers-20.jpg" id="1046" name="Picture 22"/>
          <p:cNvPicPr>
            <a:picLocks noChangeArrowheads="1" noChangeAspect="1"/>
          </p:cNvPicPr>
          <p:nvPr/>
        </p:nvPicPr>
        <p:blipFill>
          <a:blip r:embed="rId8"/>
          <a:srcRect b="190"/>
          <a:stretch>
            <a:fillRect/>
          </a:stretch>
        </p:blipFill>
        <p:spPr bwMode="auto">
          <a:xfrm rot="16200000">
            <a:off x="4000497" y="4357694"/>
            <a:ext cx="2786081" cy="192882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715140" y="1857364"/>
            <a:ext cx="1785950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/>
              <a:t>песок</a:t>
            </a:r>
            <a:endParaRPr b="1" dirty="0" lang="ru-RU" sz="3600"/>
          </a:p>
        </p:txBody>
      </p:sp>
      <p:sp>
        <p:nvSpPr>
          <p:cNvPr id="15" name="TextBox 14"/>
          <p:cNvSpPr txBox="1"/>
          <p:nvPr/>
        </p:nvSpPr>
        <p:spPr>
          <a:xfrm>
            <a:off x="500034" y="142852"/>
            <a:ext cx="8286808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3600"/>
              <a:t>Что общего между этими предметами?</a:t>
            </a:r>
            <a:endParaRPr dirty="0" lang="ru-RU" sz="3600"/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100000" fill="hold" id="5" nodeType="clickEffect" presetClass="entr" presetID="3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"/>
                                        <p:tgtEl>
                                          <p:spTgt spid="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"/>
                                        <p:tgtEl>
                                          <p:spTgt spid="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>
                                        <p:cTn dur="500" id="15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">
                      <p:stCondLst>
                        <p:cond delay="indefinite"/>
                      </p:stCondLst>
                      <p:childTnLst>
                        <p:par>
                          <p:cTn fill="hold" id="1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8" nodeType="clickEffect" presetClass="entr" presetID="2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ecel="50000" dur="500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500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50000" dur="500" fill="hold" id="22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500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500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50000" dur="500" fill="hold" id="26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ecel="50000" dur="1000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50112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/>
              <a:t>Есть на свете чудесная кладовая. Положишь в неё весной мешок зерна, а осенью, смотришь, вместо одного мешка в кладовой уже двадцать. Ведро картошки в кладовой превращаются в двадцать ведер. Горстка семян делается большой грудой огурцов, помидоров, морковок. Сказка это или не сказка? Чудесная кладовая есть на самом деле. Вы догадались о чем мы сегодня на уроке будем говорить?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myjulia.ru/data/cache/2009/08/14/173194_3304nothumb500.jpg" id="15366" name="Picture 6"/>
          <p:cNvPicPr>
            <a:picLocks noChangeArrowheads="1" noChangeAspect="1"/>
          </p:cNvPicPr>
          <p:nvPr/>
        </p:nvPicPr>
        <p:blipFill>
          <a:blip r:embed="rId2"/>
          <a:srcRect r="66"/>
          <a:stretch>
            <a:fillRect/>
          </a:stretch>
        </p:blipFill>
        <p:spPr bwMode="auto">
          <a:xfrm rot="20217701">
            <a:off x="379123" y="3767657"/>
            <a:ext cx="2598612" cy="2467131"/>
          </a:xfrm>
          <a:prstGeom prst="rect">
            <a:avLst/>
          </a:prstGeom>
          <a:noFill/>
        </p:spPr>
      </p:pic>
      <p:pic>
        <p:nvPicPr>
          <p:cNvPr descr="http://www.igorkrasnov.ru/i/gallery/keys-b.jpg" id="15368" name="Picture 8"/>
          <p:cNvPicPr>
            <a:picLocks noChangeArrowheads="1" noChangeAspect="1"/>
          </p:cNvPicPr>
          <p:nvPr/>
        </p:nvPicPr>
        <p:blipFill>
          <a:blip r:embed="rId3"/>
          <a:srcRect b="3"/>
          <a:stretch>
            <a:fillRect/>
          </a:stretch>
        </p:blipFill>
        <p:spPr bwMode="auto">
          <a:xfrm>
            <a:off x="428596" y="357166"/>
            <a:ext cx="2417902" cy="2857520"/>
          </a:xfrm>
          <a:prstGeom prst="rect">
            <a:avLst/>
          </a:prstGeom>
          <a:noFill/>
        </p:spPr>
      </p:pic>
      <p:pic>
        <p:nvPicPr>
          <p:cNvPr descr="http://www.rmnt.ru/pub/uploads/hammer_5.jpg" id="15370" name="Picture 10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357562"/>
            <a:ext cx="1619250" cy="2581275"/>
          </a:xfrm>
          <a:prstGeom prst="rect">
            <a:avLst/>
          </a:prstGeom>
          <a:noFill/>
        </p:spPr>
      </p:pic>
      <p:pic>
        <p:nvPicPr>
          <p:cNvPr descr="http://www.ukrbiznes.com/statti/952_gvozdi.jpg" id="15372" name="Picture 12"/>
          <p:cNvPicPr>
            <a:picLocks noChangeArrowheads="1"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000364" y="285728"/>
            <a:ext cx="4143404" cy="314327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57818" y="5572140"/>
            <a:ext cx="3571900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/>
              <a:t>Железная руда</a:t>
            </a:r>
            <a:endParaRPr b="1" dirty="0" lang="ru-RU" sz="3600"/>
          </a:p>
        </p:txBody>
      </p:sp>
      <p:pic>
        <p:nvPicPr>
          <p:cNvPr descr="http://doanhnghiep.od.ua/uploads/News/pic/small_1247460755.nv.jpg" id="10" name="Picture 8"/>
          <p:cNvPicPr>
            <a:picLocks noChangeArrowheads="1"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2500306"/>
            <a:ext cx="3429000" cy="3190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>
                                        <p:cTn dur="500" id="7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ecel="50000" dur="500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500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50000" dur="500" fill="hold" id="14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500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500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50000" dur="500" fill="hold" id="18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ecel="50000" dur="1000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9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0-tub.yandex.net/i?id=47940206&amp;tov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28670"/>
            <a:ext cx="3571900" cy="2667019"/>
          </a:xfrm>
          <a:prstGeom prst="rect">
            <a:avLst/>
          </a:prstGeom>
          <a:noFill/>
        </p:spPr>
      </p:pic>
      <p:pic>
        <p:nvPicPr>
          <p:cNvPr id="17412" name="Picture 4" descr="http://im5-tub.yandex.net/i?id=69722860&amp;tov=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57166"/>
            <a:ext cx="2786082" cy="4057401"/>
          </a:xfrm>
          <a:prstGeom prst="rect">
            <a:avLst/>
          </a:prstGeom>
          <a:noFill/>
        </p:spPr>
      </p:pic>
      <p:pic>
        <p:nvPicPr>
          <p:cNvPr id="17414" name="Picture 6" descr="http://im3-tub.yandex.net/i?id=120336092&amp;tov=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786190"/>
            <a:ext cx="2804779" cy="2786082"/>
          </a:xfrm>
          <a:prstGeom prst="rect">
            <a:avLst/>
          </a:prstGeom>
          <a:noFill/>
        </p:spPr>
      </p:pic>
      <p:pic>
        <p:nvPicPr>
          <p:cNvPr id="17416" name="Picture 8" descr="http://im4-tub.yandex.net/i?id=52346276&amp;tov=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3786190"/>
            <a:ext cx="3357587" cy="279798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285728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глина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images03.olx.ru/ui/1/81/81/575808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071942"/>
            <a:ext cx="3333750" cy="24193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857232"/>
            <a:ext cx="85011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Миллиарды лет назад я был высоким, могучим деревом и горделиво возвышался над моими низкорослыми собратьями. Но случилось несчастье. Сильным ветром меня вырвало из земли и бросило в болото. Потянулись скучные долгие годы. От горя, тоски и одиночества я превратился в твердое, черное вещество и думал, что в таком состоянии мне придется находиться вечно. Как вдруг пришел человек, увидел меня и взял в свой дом. Я подружился с ним. С этих пор я обогреваю жилье, привожу в движение машины </a:t>
            </a:r>
          </a:p>
          <a:p>
            <a:r>
              <a:rPr lang="ru-RU" sz="2400" dirty="0" smtClean="0"/>
              <a:t>и даю моему другу лекарство, чтобы </a:t>
            </a:r>
          </a:p>
          <a:p>
            <a:r>
              <a:rPr lang="ru-RU" sz="2400" dirty="0" smtClean="0"/>
              <a:t>он был всегда здоров.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5072074"/>
            <a:ext cx="4714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Каменный уголь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4143380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214290"/>
            <a:ext cx="52802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Отгадайте , что это такое: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0-tub.yandex.net/i?id=5280282&amp;tov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928934"/>
            <a:ext cx="2844164" cy="2143140"/>
          </a:xfrm>
          <a:prstGeom prst="rect">
            <a:avLst/>
          </a:prstGeom>
          <a:noFill/>
        </p:spPr>
      </p:pic>
      <p:pic>
        <p:nvPicPr>
          <p:cNvPr id="18446" name="Picture 14" descr="http://img0.liveinternet.ru/images/attach/b/3/17/84/17084425_1202308197_Carbon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714356"/>
            <a:ext cx="2676525" cy="58674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57158" y="5429264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Каменный уголь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285720" y="428604"/>
            <a:ext cx="5357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Из чего делают эти таблетки?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357166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Из чего сделаны эти предметы?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1142984"/>
            <a:ext cx="292895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Оконное стекло                                    </a:t>
            </a:r>
          </a:p>
          <a:p>
            <a:endParaRPr lang="ru-RU" sz="2800" dirty="0"/>
          </a:p>
          <a:p>
            <a:r>
              <a:rPr lang="ru-RU" sz="2800" dirty="0" smtClean="0"/>
              <a:t>Дверной замок</a:t>
            </a:r>
          </a:p>
          <a:p>
            <a:endParaRPr lang="ru-RU" sz="2800" dirty="0"/>
          </a:p>
          <a:p>
            <a:r>
              <a:rPr lang="ru-RU" sz="2800" dirty="0" smtClean="0"/>
              <a:t>Чайный сервиз</a:t>
            </a:r>
          </a:p>
          <a:p>
            <a:endParaRPr lang="ru-RU" sz="2800" dirty="0"/>
          </a:p>
          <a:p>
            <a:r>
              <a:rPr lang="ru-RU" sz="2800" dirty="0" smtClean="0"/>
              <a:t>Ножницы</a:t>
            </a:r>
          </a:p>
          <a:p>
            <a:endParaRPr lang="ru-RU" sz="2800" dirty="0"/>
          </a:p>
          <a:p>
            <a:r>
              <a:rPr lang="ru-RU" sz="2800" dirty="0" smtClean="0"/>
              <a:t>Хрустальная ваза</a:t>
            </a:r>
          </a:p>
          <a:p>
            <a:endParaRPr lang="ru-RU" sz="2800" dirty="0"/>
          </a:p>
          <a:p>
            <a:r>
              <a:rPr lang="ru-RU" sz="2800" dirty="0" smtClean="0"/>
              <a:t>Бензин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1643050"/>
            <a:ext cx="32861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Песок</a:t>
            </a:r>
          </a:p>
          <a:p>
            <a:endParaRPr lang="ru-RU" sz="3200" dirty="0"/>
          </a:p>
          <a:p>
            <a:r>
              <a:rPr lang="ru-RU" sz="3200" dirty="0" smtClean="0"/>
              <a:t>Глина</a:t>
            </a:r>
          </a:p>
          <a:p>
            <a:endParaRPr lang="ru-RU" sz="3200" dirty="0"/>
          </a:p>
          <a:p>
            <a:r>
              <a:rPr lang="ru-RU" sz="3200" dirty="0" smtClean="0"/>
              <a:t>Железная руда</a:t>
            </a:r>
          </a:p>
          <a:p>
            <a:endParaRPr lang="ru-RU" sz="3200" dirty="0"/>
          </a:p>
          <a:p>
            <a:r>
              <a:rPr lang="ru-RU" sz="3200" dirty="0" smtClean="0"/>
              <a:t>Нефть 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500430" y="1500174"/>
            <a:ext cx="192882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428992" y="2357430"/>
            <a:ext cx="1928826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428992" y="2928934"/>
            <a:ext cx="185738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714612" y="3929066"/>
            <a:ext cx="257176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3214678" y="2786058"/>
            <a:ext cx="2714644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357422" y="4929198"/>
            <a:ext cx="292895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214290"/>
            <a:ext cx="528641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Итог урока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000108"/>
            <a:ext cx="85725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О чем новом вы узнали сегодня на уроке?</a:t>
            </a:r>
          </a:p>
          <a:p>
            <a:pPr>
              <a:buFont typeface="Arial" pitchFamily="34" charset="0"/>
              <a:buChar char="•"/>
            </a:pPr>
            <a:endParaRPr lang="ru-RU" sz="3600" dirty="0" smtClean="0"/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Что такое почва?</a:t>
            </a:r>
          </a:p>
          <a:p>
            <a:pPr>
              <a:buFont typeface="Arial" pitchFamily="34" charset="0"/>
              <a:buChar char="•"/>
            </a:pPr>
            <a:endParaRPr lang="ru-RU" sz="3600" dirty="0" smtClean="0"/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О каких полезных ископаемых вы узнали?</a:t>
            </a:r>
          </a:p>
          <a:p>
            <a:pPr>
              <a:buFont typeface="Arial" pitchFamily="34" charset="0"/>
              <a:buChar char="•"/>
            </a:pPr>
            <a:endParaRPr lang="ru-RU" sz="3600" dirty="0" smtClean="0"/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Без кого не появится булочка на столе?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Что такое почва и какие богатства есть в земной поверхности.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m0-tub.yandex.net/i?id=42528591&amp;tov=0" id="2048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857760"/>
            <a:ext cx="1428750" cy="1143000"/>
          </a:xfrm>
          <a:prstGeom prst="rect">
            <a:avLst/>
          </a:prstGeom>
          <a:noFill/>
        </p:spPr>
      </p:pic>
      <p:pic>
        <p:nvPicPr>
          <p:cNvPr descr="сканирование0055" id="3" name="Picture 13"/>
          <p:cNvPicPr>
            <a:picLocks noChangeArrowheads="1" noChangeAspect="1"/>
          </p:cNvPicPr>
          <p:nvPr/>
        </p:nvPicPr>
        <p:blipFill>
          <a:blip cstate="print" r:embed="rId3"/>
          <a:srcRect b="18"/>
          <a:stretch>
            <a:fillRect/>
          </a:stretch>
        </p:blipFill>
        <p:spPr>
          <a:xfrm>
            <a:off x="395288" y="1125538"/>
            <a:ext cx="4032250" cy="2660650"/>
          </a:xfrm>
          <a:prstGeom prst="rect">
            <a:avLst/>
          </a:prstGeom>
          <a:ln/>
        </p:spPr>
      </p:pic>
      <p:pic>
        <p:nvPicPr>
          <p:cNvPr descr="http://im8-tub.yandex.net/i?id=32960676&amp;tov=8" id="20484" name="Picture 4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785794"/>
            <a:ext cx="3214710" cy="2421748"/>
          </a:xfrm>
          <a:prstGeom prst="rect">
            <a:avLst/>
          </a:prstGeom>
          <a:noFill/>
        </p:spPr>
      </p:pic>
      <p:pic>
        <p:nvPicPr>
          <p:cNvPr descr="сканирование0053" id="6" name="Picture 8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>
          <a:xfrm>
            <a:off x="4140200" y="3500438"/>
            <a:ext cx="4543425" cy="3033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Обои - Цветы - Бархатцы - 1024x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142984"/>
            <a:ext cx="7205645" cy="5404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enc.lib.rus.ec/bse/009/001/2179650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4"/>
            <a:ext cx="7410450" cy="4762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357166"/>
            <a:ext cx="842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Почва</a:t>
            </a:r>
            <a:r>
              <a:rPr lang="ru-RU" sz="3200" dirty="0" smtClean="0"/>
              <a:t>-это верхний плодородный слой земли, на котором растут или могут расти растения.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dirty="0" smtClean="0"/>
              <a:t>Откуда берётся хлеб?</a:t>
            </a:r>
            <a:br>
              <a:rPr lang="ru-RU" sz="3600" b="1" dirty="0" smtClean="0"/>
            </a:br>
            <a:r>
              <a:rPr lang="ru-RU" sz="3600" b="1" dirty="0" smtClean="0"/>
              <a:t>Где он берет начало к нашему столу?</a:t>
            </a:r>
          </a:p>
        </p:txBody>
      </p:sp>
      <p:sp>
        <p:nvSpPr>
          <p:cNvPr id="2051" name="Rectangle 4" descr="speciality_white_bread_loaves1"/>
          <p:cNvSpPr>
            <a:spLocks noGrp="1" noChangeAspect="1" noChangeArrowheads="1"/>
          </p:cNvSpPr>
          <p:nvPr isPhoto="1"/>
        </p:nvSpPr>
        <p:spPr bwMode="auto">
          <a:xfrm>
            <a:off x="1476375" y="1700213"/>
            <a:ext cx="6338888" cy="47545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76200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600" dirty="0" smtClean="0"/>
              <a:t>Это зерно - пшеница</a:t>
            </a:r>
          </a:p>
        </p:txBody>
      </p:sp>
      <p:sp>
        <p:nvSpPr>
          <p:cNvPr id="3075" name="Rectangle 3" descr="food03"/>
          <p:cNvSpPr>
            <a:spLocks noGrp="1" noChangeAspect="1" noChangeArrowheads="1"/>
          </p:cNvSpPr>
          <p:nvPr isPhoto="1"/>
        </p:nvSpPr>
        <p:spPr bwMode="auto">
          <a:xfrm>
            <a:off x="357158" y="1500174"/>
            <a:ext cx="4111625" cy="30781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76200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8918" name="Picture 6" descr="Whither is Wheat?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2997200"/>
            <a:ext cx="3600450" cy="3541713"/>
          </a:xfrm>
          <a:blipFill dpi="0" rotWithShape="1">
            <a:blip r:embed="rId2"/>
            <a:srcRect/>
            <a:stretch>
              <a:fillRect r="-31374"/>
            </a:stretch>
          </a:blipFill>
          <a:ln w="76200" cap="flat" algn="ctr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43890" cy="1066800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dirty="0" smtClean="0"/>
              <a:t>Весной специальным трактором пашут землю и сеют пшеницу в землю</a:t>
            </a:r>
          </a:p>
        </p:txBody>
      </p:sp>
      <p:sp>
        <p:nvSpPr>
          <p:cNvPr id="4099" name="Rectangle 3" descr="apk35"/>
          <p:cNvSpPr>
            <a:spLocks noGrp="1" noChangeAspect="1" noChangeArrowheads="1"/>
          </p:cNvSpPr>
          <p:nvPr isPhoto="1"/>
        </p:nvSpPr>
        <p:spPr bwMode="auto">
          <a:xfrm>
            <a:off x="1403350" y="1700213"/>
            <a:ext cx="5761038" cy="4322762"/>
          </a:xfrm>
          <a:prstGeom prst="rect">
            <a:avLst/>
          </a:prstGeom>
          <a:blipFill dpi="0" rotWithShape="1">
            <a:blip r:embed="rId2">
              <a:lum bright="-6000"/>
            </a:blip>
            <a:srcRect/>
            <a:stretch>
              <a:fillRect/>
            </a:stretch>
          </a:blipFill>
          <a:ln w="76200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410</Words>
  <Application>Microsoft Office PowerPoint</Application>
  <PresentationFormat>Экран (4:3)</PresentationFormat>
  <Paragraphs>57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Земная поверхность</vt:lpstr>
      <vt:lpstr>Слайд 2</vt:lpstr>
      <vt:lpstr> Что такое почва и какие богатства есть в земной поверхности.</vt:lpstr>
      <vt:lpstr>Слайд 4</vt:lpstr>
      <vt:lpstr>Слайд 5</vt:lpstr>
      <vt:lpstr>Слайд 6</vt:lpstr>
      <vt:lpstr>Откуда берётся хлеб? Где он берет начало к нашему столу?</vt:lpstr>
      <vt:lpstr>Это зерно - пшеница</vt:lpstr>
      <vt:lpstr>Весной специальным трактором пашут землю и сеют пшеницу в землю</vt:lpstr>
      <vt:lpstr>Солнце светит, дождик идет.  Вскоре на полях появляются зеленые ростки -всходы</vt:lpstr>
      <vt:lpstr>Летом вырастают колоски, а в них много - много  зерен</vt:lpstr>
      <vt:lpstr>Осенью пшеница созревает и колоски убирают машинами- комбайнами</vt:lpstr>
      <vt:lpstr>Зернышки достают из колосков – обмолачивают. Вот сколько много получается зерна</vt:lpstr>
      <vt:lpstr>Затем зерно перетирают - мелят и получают муку</vt:lpstr>
      <vt:lpstr>Это мука. Муку можно купить в магазине.</vt:lpstr>
      <vt:lpstr>Слайд 16</vt:lpstr>
      <vt:lpstr>А еще из теста пекут печенье, булочки, кексы, ватрушки, пироги и пирожки, а так же делают макароны</vt:lpstr>
      <vt:lpstr>Что еще дает нам наша Земля?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28</cp:revision>
  <dcterms:created xsi:type="dcterms:W3CDTF">2009-11-17T15:08:18Z</dcterms:created>
  <dcterms:modified xsi:type="dcterms:W3CDTF">2001-12-31T21:11:40Z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2052846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