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presentationml.notesSlide+xml" PartName="/ppt/notesSlides/notesSlide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presentationml.notesSlide+xml" PartName="/ppt/notesSlides/notesSlide1.xml"/>
  <Default ContentType="image/png" Extension="png"/>
  <Override ContentType="application/vnd.openxmlformats-officedocument.presentationml.notesSlide+xml" PartName="/ppt/notesSlides/notesSlide3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5"/>
  </p:notesMasterIdLst>
  <p:sldIdLst>
    <p:sldId id="256" r:id="rId2"/>
    <p:sldId id="283" r:id="rId3"/>
    <p:sldId id="281" r:id="rId4"/>
    <p:sldId id="285" r:id="rId5"/>
    <p:sldId id="257" r:id="rId6"/>
    <p:sldId id="284" r:id="rId7"/>
    <p:sldId id="280" r:id="rId8"/>
    <p:sldId id="275" r:id="rId9"/>
    <p:sldId id="258" r:id="rId10"/>
    <p:sldId id="263" r:id="rId11"/>
    <p:sldId id="289" r:id="rId12"/>
    <p:sldId id="288" r:id="rId13"/>
    <p:sldId id="287" r:id="rId14"/>
    <p:sldId id="259" r:id="rId15"/>
    <p:sldId id="276" r:id="rId16"/>
    <p:sldId id="277" r:id="rId17"/>
    <p:sldId id="267" r:id="rId18"/>
    <p:sldId id="273" r:id="rId19"/>
    <p:sldId id="271" r:id="rId20"/>
    <p:sldId id="272" r:id="rId21"/>
    <p:sldId id="270" r:id="rId22"/>
    <p:sldId id="262" r:id="rId23"/>
    <p:sldId id="26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B83B18-BD37-4369-8E7F-80F5DF13DA0F}" type="datetimeFigureOut">
              <a:rPr lang="ru-RU" smtClean="0"/>
              <a:pPr/>
              <a:t>24.09.2011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50FF12-6CC6-4ACD-9250-5ECA32540A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0FF12-6CC6-4ACD-9250-5ECA32540AF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0FF12-6CC6-4ACD-9250-5ECA32540AF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0FF12-6CC6-4ACD-9250-5ECA32540AF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0FF12-6CC6-4ACD-9250-5ECA32540AFF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0FF12-6CC6-4ACD-9250-5ECA32540AFF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D5D1-3772-40E5-B501-C15643C21B40}" type="datetimeFigureOut">
              <a:rPr lang="ru-RU" smtClean="0"/>
              <a:pPr/>
              <a:t>24.09.2011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9BDF2-76D0-4798-B9BE-0420819504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D5D1-3772-40E5-B501-C15643C21B40}" type="datetimeFigureOut">
              <a:rPr lang="ru-RU" smtClean="0"/>
              <a:pPr/>
              <a:t>24.09.2011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9BDF2-76D0-4798-B9BE-0420819504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D5D1-3772-40E5-B501-C15643C21B40}" type="datetimeFigureOut">
              <a:rPr lang="ru-RU" smtClean="0"/>
              <a:pPr/>
              <a:t>24.09.2011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9BDF2-76D0-4798-B9BE-0420819504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D5D1-3772-40E5-B501-C15643C21B40}" type="datetimeFigureOut">
              <a:rPr lang="ru-RU" smtClean="0"/>
              <a:pPr/>
              <a:t>24.09.2011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9BDF2-76D0-4798-B9BE-0420819504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D5D1-3772-40E5-B501-C15643C21B40}" type="datetimeFigureOut">
              <a:rPr lang="ru-RU" smtClean="0"/>
              <a:pPr/>
              <a:t>24.09.2011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9BDF2-76D0-4798-B9BE-0420819504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D5D1-3772-40E5-B501-C15643C21B40}" type="datetimeFigureOut">
              <a:rPr lang="ru-RU" smtClean="0"/>
              <a:pPr/>
              <a:t>24.09.2011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9BDF2-76D0-4798-B9BE-0420819504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D5D1-3772-40E5-B501-C15643C21B40}" type="datetimeFigureOut">
              <a:rPr lang="ru-RU" smtClean="0"/>
              <a:pPr/>
              <a:t>24.09.2011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9BDF2-76D0-4798-B9BE-0420819504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D5D1-3772-40E5-B501-C15643C21B40}" type="datetimeFigureOut">
              <a:rPr lang="ru-RU" smtClean="0"/>
              <a:pPr/>
              <a:t>24.09.2011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9BDF2-76D0-4798-B9BE-0420819504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D5D1-3772-40E5-B501-C15643C21B40}" type="datetimeFigureOut">
              <a:rPr lang="ru-RU" smtClean="0"/>
              <a:pPr/>
              <a:t>24.09.2011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9BDF2-76D0-4798-B9BE-0420819504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D5D1-3772-40E5-B501-C15643C21B40}" type="datetimeFigureOut">
              <a:rPr lang="ru-RU" smtClean="0"/>
              <a:pPr/>
              <a:t>24.09.2011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9BDF2-76D0-4798-B9BE-0420819504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D5D1-3772-40E5-B501-C15643C21B40}" type="datetimeFigureOut">
              <a:rPr lang="ru-RU" smtClean="0"/>
              <a:pPr/>
              <a:t>24.09.2011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9BDF2-76D0-4798-B9BE-0420819504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33D5D1-3772-40E5-B501-C15643C21B40}" type="datetimeFigureOut">
              <a:rPr lang="ru-RU" smtClean="0"/>
              <a:pPr/>
              <a:t>24.09.2011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9BDF2-76D0-4798-B9BE-0420819504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2;&#1088;&#1072;&#1081;%20&#1088;&#1086;&#1076;&#1085;&#1086;&#1081;\&#1082;&#1091;&#1088;&#1077;&#1085;&#1100;\&#1050;&#1059;&#1056;&#1045;&#1053;&#1068;\11-prolegala_stepj-dorozhka_plyasovaya_kazachjya_pes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2;&#1088;&#1072;&#1081;%20&#1088;&#1086;&#1076;&#1085;&#1086;&#1081;\&#1082;&#1091;&#1088;&#1077;&#1085;&#1100;\&#1050;&#1059;&#1056;&#1045;&#1053;&#1068;\01-kogda_my_byli_na_voine_soldatskaya_pesnya.mp3" TargetMode="External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2;&#1088;&#1072;&#1081;%20&#1088;&#1086;&#1076;&#1085;&#1086;&#1081;\&#1082;&#1091;&#1088;&#1077;&#1085;&#1100;\&#1050;&#1059;&#1056;&#1045;&#1053;&#1068;\05-za_vysokii_za_kurgan_pohodnaya_kazachjya_pesnya.mp3" TargetMode="External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4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2;&#1088;&#1072;&#1081;%20&#1088;&#1086;&#1076;&#1085;&#1086;&#1081;\&#1082;&#1091;&#1088;&#1077;&#1085;&#1100;\&#1050;&#1059;&#1056;&#1045;&#1053;&#1068;\06-v_sadu_derevo_tcvetet_pohodnaya_kazachjya_pesnya.mp3" TargetMode="External"/><Relationship Id="rId6" Type="http://schemas.openxmlformats.org/officeDocument/2006/relationships/image" Target="../media/image44.gif"/><Relationship Id="rId5" Type="http://schemas.openxmlformats.org/officeDocument/2006/relationships/image" Target="../media/image43.jpeg"/><Relationship Id="rId4" Type="http://schemas.openxmlformats.org/officeDocument/2006/relationships/image" Target="../media/image42.jpeg"/><Relationship Id="rId9" Type="http://schemas.openxmlformats.org/officeDocument/2006/relationships/image" Target="../media/image4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2;&#1088;&#1072;&#1081;%20&#1088;&#1086;&#1076;&#1085;&#1086;&#1081;\&#1082;&#1091;&#1088;&#1077;&#1085;&#1100;\&#1050;&#1059;&#1056;&#1045;&#1053;&#1068;\03-konj_boevoi_s_pohodnym_vjukom_rekrutskaya_kazachj.mp3" TargetMode="Externa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2;&#1088;&#1072;&#1081;%20&#1088;&#1086;&#1076;&#1085;&#1086;&#1081;\&#1082;&#1091;&#1088;&#1077;&#1085;&#1100;\&#1050;&#1059;&#1056;&#1045;&#1053;&#1068;\04-vsadniki-drugi_stroevaya_kazachjya_pesnya.mp3" TargetMode="Externa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5c71b7e7ec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1"/>
            <a:ext cx="9144001" cy="6858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2910" y="214290"/>
            <a:ext cx="750099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Земля донская- мать родная </a:t>
            </a:r>
            <a:endParaRPr lang="ru-RU" sz="6600" b="1" dirty="0"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11-prolegala_stepj-dorozhka_plyasovaya_kazachjya_pe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429652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538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335758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ойсковой круг — общее собрание казаков-воинов, получивший название от обычая становиться для решения важнейших вопросов по кругу, чтобы видеть глаза друг друга и чувствовать себя равными с другими членами общины. Круг решал вопросы войны и мира, церковных дел, приема в казаки, наказания за провинность. </a:t>
            </a:r>
            <a:endParaRPr lang="ru-RU" sz="2400" b="1" dirty="0"/>
          </a:p>
        </p:txBody>
      </p:sp>
      <p:pic>
        <p:nvPicPr>
          <p:cNvPr id="6" name="Рисунок 5" descr="x_afd8e6b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0900" y="142852"/>
            <a:ext cx="5753100" cy="4191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57554" y="4857760"/>
            <a:ext cx="56671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Враг – грозись, а казаки </a:t>
            </a:r>
          </a:p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друг за друга держись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42852"/>
            <a:ext cx="364330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Войсковой атаман избирался открыто на войсковом кругу. Когда его полномочия заканчивались, он вместе с двумя помощниками выходил в круг, что означало процедуры по смене атамана. Кандидатуры бурно обсуждались. Победителем признавался либо тот, чья фамилия чаще выкрикивалась собравшимися, либо тот, к чьим ногам бросали больше шапок.</a:t>
            </a:r>
            <a:endParaRPr lang="ru-RU" b="1" dirty="0" smtClean="0">
              <a:latin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4357694"/>
            <a:ext cx="78989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Из рядовичей в атаманы выходят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5214950"/>
            <a:ext cx="73000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Терпи казак, атаманом будешь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6000768"/>
            <a:ext cx="78182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Без атамана казак кругом сирота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Рисунок 5" descr="pict459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3306" y="214290"/>
            <a:ext cx="5357851" cy="35004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141_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071546"/>
            <a:ext cx="3757596" cy="4822249"/>
          </a:xfrm>
          <a:prstGeom prst="rect">
            <a:avLst/>
          </a:prstGeom>
        </p:spPr>
      </p:pic>
      <p:pic>
        <p:nvPicPr>
          <p:cNvPr id="3" name="Рисунок 2" descr="mkost06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36" y="1071546"/>
            <a:ext cx="1500198" cy="491661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00100" y="214290"/>
            <a:ext cx="67865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ласть в войске Донском представлял атаман (с тюркского -«отец народа») и 2 его помощника - есаул и войсковой дьяк. 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14282" y="6072206"/>
            <a:ext cx="4673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Символы атаманской власти: булава, секира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429388" y="6215082"/>
            <a:ext cx="7931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есаул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3929066"/>
            <a:ext cx="57150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Раньше казаки носили серьги в ушах, серьга в ушах - в правом ухе серьга - один сын у матери, в левом ухе - один сын в семье, две серьги - один сын в роду. Это подсказывало, что казаки их негласно оберегали.</a:t>
            </a:r>
            <a:endParaRPr lang="ru-RU" sz="2400" b="1" dirty="0"/>
          </a:p>
        </p:txBody>
      </p:sp>
      <p:pic>
        <p:nvPicPr>
          <p:cNvPr id="3" name="Рисунок 2" descr="DSC016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6380" y="857232"/>
            <a:ext cx="3364080" cy="2466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85720" y="142852"/>
            <a:ext cx="695107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Женщина – мать, все должны</a:t>
            </a:r>
          </a:p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её защищать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2143116"/>
            <a:ext cx="38598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 матери все</a:t>
            </a:r>
          </a:p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детки красивые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72198" y="3929066"/>
            <a:ext cx="28575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Бери жену</a:t>
            </a:r>
          </a:p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 Дону, </a:t>
            </a:r>
          </a:p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проживёшь</a:t>
            </a:r>
          </a:p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без урону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latov-2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72000" y="1000108"/>
            <a:ext cx="4248176" cy="52864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3438" y="5857892"/>
            <a:ext cx="4181546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                   Атаман Платов                                      </a:t>
            </a:r>
            <a:endParaRPr lang="ru-RU" sz="2000" b="1" dirty="0"/>
          </a:p>
        </p:txBody>
      </p:sp>
      <p:pic>
        <p:nvPicPr>
          <p:cNvPr id="4" name="Рисунок 3" descr="kazaki_old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1071546"/>
            <a:ext cx="4152900" cy="4800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71538" y="285728"/>
            <a:ext cx="58901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Атаманом артель крепка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.jpeg"/>
          <p:cNvPicPr/>
          <p:nvPr/>
        </p:nvPicPr>
        <p:blipFill>
          <a:blip r:embed="rId2"/>
          <a:stretch>
            <a:fillRect/>
          </a:stretch>
        </p:blipFill>
        <p:spPr>
          <a:xfrm>
            <a:off x="142844" y="1785926"/>
            <a:ext cx="3188341" cy="479755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786182" y="1785926"/>
            <a:ext cx="478634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Весьма эффективным оружием в ближнем бою у казаков была нагайка — старинное казачье оружие (существует много примеров, когда казаки с помощью нагайки стаскивали с лошади и наносили серьезные ранения своим противникам). </a:t>
            </a:r>
          </a:p>
          <a:p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kumimoji="0" lang="ru-RU" sz="28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Казак без нагайки — что монах без молитвы</a:t>
            </a:r>
          </a:p>
          <a:p>
            <a:r>
              <a:rPr kumimoji="0" lang="ru-RU" sz="28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r>
              <a:rPr kumimoji="0" lang="ru-RU" sz="28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Нагайкой владеешь — силу имеешь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357166"/>
            <a:ext cx="850112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Значительное влияние в процессе военно-физической подготовки казаков уделялось владению холодным оружием</a:t>
            </a:r>
            <a:r>
              <a:rPr lang="ru-RU" sz="2000" b="1" dirty="0" smtClean="0"/>
              <a:t>:</a:t>
            </a:r>
          </a:p>
          <a:p>
            <a:r>
              <a:rPr lang="ru-RU" sz="2000" b="1" dirty="0" smtClean="0"/>
              <a:t>                             </a:t>
            </a:r>
            <a:r>
              <a:rPr lang="ru-RU" sz="2400" b="1" dirty="0"/>
              <a:t>шашкой, кинжалом и нагайкой</a:t>
            </a:r>
            <a:r>
              <a:rPr lang="ru-RU" b="1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7-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2852"/>
            <a:ext cx="3061610" cy="3857628"/>
          </a:xfrm>
          <a:prstGeom prst="rect">
            <a:avLst/>
          </a:prstGeom>
        </p:spPr>
      </p:pic>
      <p:pic>
        <p:nvPicPr>
          <p:cNvPr id="5" name="Рисунок 4" descr="5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3241" y="0"/>
            <a:ext cx="6000760" cy="394972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786182" y="4286256"/>
            <a:ext cx="5130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Казаки в разведке. Великая отечественная война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928662" y="5357826"/>
            <a:ext cx="612058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Казак костьми ляжет, а врагу</a:t>
            </a:r>
          </a:p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путь на Дон не укажет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01-kogda_my_byli_na_voine_soldatskaya_pesny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3143240" y="371475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635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ICT7939.JPG" id="2" name="Рисунок 1"/>
          <p:cNvPicPr>
            <a:picLocks noChangeAspect="1"/>
          </p:cNvPicPr>
          <p:nvPr/>
        </p:nvPicPr>
        <p:blipFill>
          <a:blip r:embed="rId3"/>
          <a:srcRect l="43750" r="16406" t="18750"/>
          <a:stretch>
            <a:fillRect/>
          </a:stretch>
        </p:blipFill>
        <p:spPr>
          <a:xfrm>
            <a:off x="142844" y="142852"/>
            <a:ext cx="4203854" cy="6429396"/>
          </a:xfrm>
          <a:prstGeom prst="rect">
            <a:avLst/>
          </a:prstGeom>
        </p:spPr>
      </p:pic>
      <p:pic>
        <p:nvPicPr>
          <p:cNvPr descr="PICT7923.JPG"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3504" y="142852"/>
            <a:ext cx="3714776" cy="64439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2844" y="0"/>
            <a:ext cx="4528997" cy="1077218"/>
          </a:xfrm>
          <a:prstGeom prst="rect">
            <a:avLst/>
          </a:prstGeom>
          <a:noFill/>
        </p:spPr>
        <p:txBody>
          <a:bodyPr rtlCol="0" wrap="none">
            <a:spAutoFit/>
            <a:scene3d>
              <a:camera prst="orthographicFront"/>
              <a:lightRig dir="tl" rig="flat">
                <a:rot lat="0" lon="0" rev="6600000"/>
              </a:lightRig>
            </a:scene3d>
            <a:sp3d contourW="8890" extrusionH="25400">
              <a:bevelT h="31750" w="3810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b="1" dirty="0" lang="ru-RU" smtClean="0" sz="320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algn="tl" blurRad="50800" dir="5460000" dist="39000">
                    <a:srgbClr val="000000">
                      <a:alpha val="38000"/>
                    </a:srgbClr>
                  </a:outerShdw>
                </a:effectLst>
              </a:rPr>
              <a:t>      Казак с конём</a:t>
            </a:r>
          </a:p>
          <a:p>
            <a:r>
              <a:rPr b="1" dirty="0" lang="ru-RU" smtClean="0" sz="320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algn="tl" blurRad="50800" dir="5460000" dist="39000">
                    <a:srgbClr val="000000">
                      <a:alpha val="38000"/>
                    </a:srgbClr>
                  </a:outerShdw>
                </a:effectLst>
              </a:rPr>
              <a:t>                и ночью и днём</a:t>
            </a:r>
            <a:endParaRPr b="1" dirty="0" lang="ru-RU" sz="320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algn="tl" blurRad="50800" dir="5460000" dist="39000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43504" y="142852"/>
            <a:ext cx="3696653" cy="1200329"/>
          </a:xfrm>
          <a:prstGeom prst="rect">
            <a:avLst/>
          </a:prstGeom>
          <a:noFill/>
        </p:spPr>
        <p:txBody>
          <a:bodyPr rtlCol="0" wrap="none">
            <a:spAutoFit/>
            <a:scene3d>
              <a:camera prst="orthographicFront"/>
              <a:lightRig dir="tl" rig="flat">
                <a:rot lat="0" lon="0" rev="6600000"/>
              </a:lightRig>
            </a:scene3d>
            <a:sp3d contourW="8890" extrusionH="25400">
              <a:bevelT h="31750" w="3810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b="1" dirty="0" lang="ru-RU" smtClean="0" sz="360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algn="tl" blurRad="50800" dir="5460000" dist="39000">
                    <a:srgbClr val="000000">
                      <a:alpha val="38000"/>
                    </a:srgbClr>
                  </a:outerShdw>
                </a:effectLst>
              </a:rPr>
              <a:t>Казаку конь</a:t>
            </a:r>
          </a:p>
          <a:p>
            <a:r>
              <a:rPr b="1" dirty="0" lang="ru-RU" smtClean="0" sz="360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algn="tl" blurRad="50800" dir="5460000" dist="39000">
                    <a:srgbClr val="000000">
                      <a:alpha val="38000"/>
                    </a:srgbClr>
                  </a:outerShdw>
                </a:effectLst>
              </a:rPr>
              <a:t>         себя дороже</a:t>
            </a:r>
            <a:endParaRPr b="1" dirty="0" lang="ru-RU" sz="360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algn="tl" blurRad="50800" dir="5460000" dist="39000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9" name="05-za_vysokii_za_kurgan_pohodnaya_kazachjya_pesnya.mp3">
            <a:hlinkClick action="ppaction://media" r:id=""/>
          </p:cNvPr>
          <p:cNvPicPr>
            <a:picLocks noChangeAspect="1" noRo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5357818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evtFilter="cancelBubble" fill="hold" id="2" nodeType="interactiveSeq" restart="whenNotActive">
                <p:stCondLst>
                  <p:cond delay="0" evt="onClick">
                    <p:tgtEl>
                      <p:spTgt spid="9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3">
                      <p:stCondLst>
                        <p:cond delay="0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mediacall" presetID="1" presetSubtype="0">
                                  <p:stCondLst>
                                    <p:cond delay="0"/>
                                  </p:stCondLst>
                                  <p:childTnLst>
                                    <p:cmd cmd="playFrom(0.0)" type="call">
                                      <p:cBhvr>
                                        <p:cTn dur="201587" fill="hold" id="6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9"/>
                  </p:tgtEl>
                </p:cond>
              </p:nextCondLst>
            </p:seq>
            <p:audio>
              <p:cMediaNode>
                <p:cTn display="0" fill="hold" id="7">
                  <p:stCondLst>
                    <p:cond delay="indefinite"/>
                  </p:stCondLst>
                  <p:endCondLst>
                    <p:cond delay="0" evt="onNext">
                      <p:tgtEl>
                        <p:sldTgt/>
                      </p:tgtEl>
                    </p:cond>
                    <p:cond delay="0" evt="onPrev">
                      <p:tgtEl>
                        <p:sldTgt/>
                      </p:tgtEl>
                    </p:cond>
                    <p:cond delay="0" evt="onStopAudio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ICT7928.JPG"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357166"/>
            <a:ext cx="3857652" cy="6143620"/>
          </a:xfrm>
          <a:prstGeom prst="rect">
            <a:avLst/>
          </a:prstGeom>
        </p:spPr>
      </p:pic>
      <p:pic>
        <p:nvPicPr>
          <p:cNvPr descr="PICT7931.JPG" id="3" name="Рисунок 2"/>
          <p:cNvPicPr>
            <a:picLocks noChangeAspect="1"/>
          </p:cNvPicPr>
          <p:nvPr/>
        </p:nvPicPr>
        <p:blipFill>
          <a:blip r:embed="rId3"/>
          <a:srcRect b="107" r="128"/>
          <a:stretch>
            <a:fillRect/>
          </a:stretch>
        </p:blipFill>
        <p:spPr>
          <a:xfrm>
            <a:off x="4000496" y="357166"/>
            <a:ext cx="5143504" cy="613899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14348" y="214290"/>
            <a:ext cx="6750246" cy="1446550"/>
          </a:xfrm>
          <a:prstGeom prst="rect">
            <a:avLst/>
          </a:prstGeom>
          <a:noFill/>
        </p:spPr>
        <p:txBody>
          <a:bodyPr rtlCol="0" wrap="none">
            <a:spAutoFit/>
            <a:scene3d>
              <a:camera prst="orthographicFront"/>
              <a:lightRig dir="tl" rig="soft">
                <a:rot lat="0" lon="0" rev="0"/>
              </a:lightRig>
            </a:scene3d>
            <a:sp3d contourW="25400" prstMaterial="matte">
              <a:bevelT h="55880" prst="artDeco" w="25400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b="1" dirty="0" lang="ru-RU" smtClean="0" spc="50" sz="440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algn="tl" blurRad="76200" dir="5400000" dist="50800" rotWithShape="0">
                    <a:srgbClr val="000000">
                      <a:alpha val="65000"/>
                    </a:srgbClr>
                  </a:outerShdw>
                </a:effectLst>
              </a:rPr>
              <a:t>Казак скорей умрёт, чем с</a:t>
            </a:r>
          </a:p>
          <a:p>
            <a:r>
              <a:rPr b="1" dirty="0" lang="ru-RU" smtClean="0" spc="50" sz="440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algn="tl" blurRad="76200" dir="5400000" dist="50800" rotWithShape="0">
                    <a:srgbClr val="000000">
                      <a:alpha val="65000"/>
                    </a:srgbClr>
                  </a:outerShdw>
                </a:effectLst>
              </a:rPr>
              <a:t>родной земли сойдёт</a:t>
            </a:r>
            <a:endParaRPr b="1" dirty="0" lang="ru-RU" spc="50" sz="440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algn="tl" blurRad="76200" dir="5400000" dist="50800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ICT7924.JPG"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357714" cy="6823084"/>
          </a:xfrm>
          <a:prstGeom prst="rect">
            <a:avLst/>
          </a:prstGeom>
        </p:spPr>
      </p:pic>
      <p:pic>
        <p:nvPicPr>
          <p:cNvPr descr="PICT7911.JPG" id="3" name="Рисунок 2"/>
          <p:cNvPicPr>
            <a:picLocks noChangeAspect="1"/>
          </p:cNvPicPr>
          <p:nvPr/>
        </p:nvPicPr>
        <p:blipFill>
          <a:blip r:embed="rId3"/>
          <a:srcRect r="78"/>
          <a:stretch>
            <a:fillRect/>
          </a:stretch>
        </p:blipFill>
        <p:spPr>
          <a:xfrm>
            <a:off x="4570071" y="41979"/>
            <a:ext cx="4573929" cy="681602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5720" y="214290"/>
            <a:ext cx="8687378" cy="707886"/>
          </a:xfrm>
          <a:prstGeom prst="rect">
            <a:avLst/>
          </a:prstGeom>
          <a:noFill/>
        </p:spPr>
        <p:txBody>
          <a:bodyPr rtlCol="0" wrap="none">
            <a:spAutoFit/>
            <a:scene3d>
              <a:camera prst="orthographicFront"/>
              <a:lightRig dir="tl" rig="soft">
                <a:rot lat="0" lon="0" rev="0"/>
              </a:lightRig>
            </a:scene3d>
            <a:sp3d contourW="25400" prstMaterial="matte">
              <a:bevelT h="55880" prst="artDeco" w="25400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b="1" dirty="0" lang="ru-RU" smtClean="0" spc="50" sz="400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algn="tl" blurRad="76200" dir="5400000" dist="50800" rotWithShape="0">
                    <a:srgbClr val="000000">
                      <a:alpha val="65000"/>
                    </a:srgbClr>
                  </a:outerShdw>
                </a:effectLst>
              </a:rPr>
              <a:t>Казак без коня, что солдат без ружья</a:t>
            </a:r>
            <a:endParaRPr b="1" dirty="0" lang="ru-RU" spc="50" sz="400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algn="tl" blurRad="76200" dir="5400000" dist="50800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6074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8640"/>
            <a:ext cx="9144000" cy="63093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89297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Где Дон льётся, туда и конь рвётся 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9.jpg"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214290"/>
            <a:ext cx="2643206" cy="6215058"/>
          </a:xfrm>
          <a:prstGeom prst="rect">
            <a:avLst/>
          </a:prstGeom>
        </p:spPr>
      </p:pic>
      <p:pic>
        <p:nvPicPr>
          <p:cNvPr descr="PICT7966.JPG" id="3" name="Рисунок 2"/>
          <p:cNvPicPr>
            <a:picLocks noChangeAspect="1"/>
          </p:cNvPicPr>
          <p:nvPr/>
        </p:nvPicPr>
        <p:blipFill>
          <a:blip r:embed="rId3"/>
          <a:srcRect r="105"/>
          <a:stretch>
            <a:fillRect/>
          </a:stretch>
        </p:blipFill>
        <p:spPr>
          <a:xfrm>
            <a:off x="2500298" y="214290"/>
            <a:ext cx="3107555" cy="6215082"/>
          </a:xfrm>
          <a:prstGeom prst="rect">
            <a:avLst/>
          </a:prstGeom>
        </p:spPr>
      </p:pic>
      <p:pic>
        <p:nvPicPr>
          <p:cNvPr descr="55.jpg"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9250" y="214290"/>
            <a:ext cx="3714750" cy="62151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7158" y="5857892"/>
            <a:ext cx="8361263" cy="707886"/>
          </a:xfrm>
          <a:prstGeom prst="rect">
            <a:avLst/>
          </a:prstGeom>
          <a:noFill/>
        </p:spPr>
        <p:txBody>
          <a:bodyPr rtlCol="0" wrap="none">
            <a:spAutoFit/>
            <a:scene3d>
              <a:camera prst="orthographicFront"/>
              <a:lightRig dir="tl" rig="soft">
                <a:rot lat="0" lon="0" rev="0"/>
              </a:lightRig>
            </a:scene3d>
            <a:sp3d contourW="25400" prstMaterial="matte">
              <a:bevelT h="55880" prst="artDeco" w="25400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b="1" dirty="0" lang="ru-RU" smtClean="0" spc="50" sz="400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algn="tl" blurRad="76200" dir="5400000" dist="50800" rotWithShape="0">
                    <a:srgbClr val="000000">
                      <a:alpha val="65000"/>
                    </a:srgbClr>
                  </a:outerShdw>
                </a:effectLst>
              </a:rPr>
              <a:t>Не конь красит казака, а казак коня</a:t>
            </a:r>
            <a:endParaRPr b="1" dirty="0" lang="ru-RU" spc="50" sz="400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algn="tl" blurRad="76200" dir="5400000" dist="50800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jigitovka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802" y="1571612"/>
            <a:ext cx="3176393" cy="37570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85852" y="500042"/>
            <a:ext cx="6423618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Казак донской – рубака лихой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1538" y="5500702"/>
            <a:ext cx="73264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blipFill>
                  <a:blip r:embed="rId4"/>
                  <a:tile tx="0" ty="0" sx="100000" sy="100000" flip="none" algn="tl"/>
                </a:blipFill>
              </a:rPr>
              <a:t>Кто пули боится, тот в казаки не годится</a:t>
            </a:r>
            <a:endParaRPr lang="ru-RU" sz="3200" b="1" dirty="0">
              <a:blipFill>
                <a:blip r:embed="rId4"/>
                <a:tile tx="0" ty="0" sx="100000" sy="100000" flip="none" algn="tl"/>
              </a:blip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cb785cf7228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214422"/>
            <a:ext cx="5286380" cy="454416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572132" y="428604"/>
            <a:ext cx="300039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 У казачки раньше было: </a:t>
            </a:r>
            <a:r>
              <a:rPr lang="ru-RU" sz="2400" b="1" dirty="0" smtClean="0">
                <a:solidFill>
                  <a:srgbClr val="FF0000"/>
                </a:solidFill>
              </a:rPr>
              <a:t>серебряное кольцо </a:t>
            </a:r>
            <a:r>
              <a:rPr lang="ru-RU" sz="2400" b="1" dirty="0" smtClean="0"/>
              <a:t>на правой руке - девушка на выданье, </a:t>
            </a:r>
            <a:r>
              <a:rPr lang="ru-RU" sz="2400" b="1" dirty="0" smtClean="0">
                <a:solidFill>
                  <a:srgbClr val="FF0000"/>
                </a:solidFill>
              </a:rPr>
              <a:t>серебряное кольцо </a:t>
            </a:r>
            <a:r>
              <a:rPr lang="ru-RU" sz="2400" b="1" dirty="0" smtClean="0"/>
              <a:t>на левой руке - жених служит в армии. На правой </a:t>
            </a:r>
            <a:r>
              <a:rPr lang="ru-RU" sz="2400" b="1" dirty="0" smtClean="0">
                <a:solidFill>
                  <a:srgbClr val="FF0000"/>
                </a:solidFill>
              </a:rPr>
              <a:t>золотое кольцо </a:t>
            </a:r>
            <a:r>
              <a:rPr lang="ru-RU" sz="2400" b="1" dirty="0" smtClean="0"/>
              <a:t>- замужем, на левой - разведена. На левой </a:t>
            </a:r>
            <a:r>
              <a:rPr lang="ru-RU" sz="2400" b="1" dirty="0" smtClean="0">
                <a:solidFill>
                  <a:srgbClr val="FF0000"/>
                </a:solidFill>
              </a:rPr>
              <a:t>два кольца </a:t>
            </a:r>
            <a:r>
              <a:rPr lang="ru-RU" sz="2400" b="1" dirty="0" smtClean="0"/>
              <a:t>- кольцо мужа, убитого в сражении.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kazaki_03.jpg"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6380" y="1407296"/>
            <a:ext cx="3660845" cy="5450704"/>
          </a:xfrm>
          <a:prstGeom prst="rect">
            <a:avLst/>
          </a:prstGeom>
        </p:spPr>
      </p:pic>
      <p:pic>
        <p:nvPicPr>
          <p:cNvPr descr="kazaki4.jpg"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844" y="928670"/>
            <a:ext cx="3643339" cy="2732504"/>
          </a:xfrm>
          <a:prstGeom prst="rect">
            <a:avLst/>
          </a:prstGeom>
        </p:spPr>
      </p:pic>
      <p:pic>
        <p:nvPicPr>
          <p:cNvPr descr="kasak.gif" id="4" name="Рисунок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86182" y="357166"/>
            <a:ext cx="2095500" cy="2857500"/>
          </a:xfrm>
          <a:prstGeom prst="rect">
            <a:avLst/>
          </a:prstGeom>
        </p:spPr>
      </p:pic>
      <p:pic>
        <p:nvPicPr>
          <p:cNvPr descr="don-cossacks_00.jpg" id="5" name="Рисунок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4282" y="3929042"/>
            <a:ext cx="4232598" cy="2928958"/>
          </a:xfrm>
          <a:prstGeom prst="rect">
            <a:avLst/>
          </a:prstGeom>
        </p:spPr>
      </p:pic>
      <p:pic>
        <p:nvPicPr>
          <p:cNvPr descr="1197292076141257369.jpg" id="6" name="Рисунок 5"/>
          <p:cNvPicPr>
            <a:picLocks noChangeAspect="1"/>
          </p:cNvPicPr>
          <p:nvPr/>
        </p:nvPicPr>
        <p:blipFill>
          <a:blip r:embed="rId8"/>
          <a:srcRect r="155"/>
          <a:stretch>
            <a:fillRect/>
          </a:stretch>
        </p:blipFill>
        <p:spPr>
          <a:xfrm>
            <a:off x="3428992" y="3242904"/>
            <a:ext cx="2428892" cy="3615095"/>
          </a:xfrm>
          <a:prstGeom prst="rect">
            <a:avLst/>
          </a:prstGeom>
        </p:spPr>
      </p:pic>
      <p:pic>
        <p:nvPicPr>
          <p:cNvPr id="7" name="06-v_sadu_derevo_tcvetet_pohodnaya_kazachjya_pesnya.mp3">
            <a:hlinkClick action="ppaction://media" r:id=""/>
          </p:cNvPr>
          <p:cNvPicPr>
            <a:picLocks noChangeAspect="1" noRot="1"/>
          </p:cNvPicPr>
          <p:nvPr>
            <a:audioFile r:link="rId1"/>
          </p:nvPr>
        </p:nvPicPr>
        <p:blipFill>
          <a:blip r:embed="rId9"/>
          <a:stretch>
            <a:fillRect/>
          </a:stretch>
        </p:blipFill>
        <p:spPr>
          <a:xfrm>
            <a:off x="8429652" y="164305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evtFilter="cancelBubble" fill="hold" id="2" nodeType="interactiveSeq" restart="whenNotActive">
                <p:stCondLst>
                  <p:cond delay="0" evt="onClick">
                    <p:tgtEl>
                      <p:spTgt spid="7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3">
                      <p:stCondLst>
                        <p:cond delay="0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mediacall" presetID="1" presetSubtype="0">
                                  <p:stCondLst>
                                    <p:cond delay="0"/>
                                  </p:stCondLst>
                                  <p:childTnLst>
                                    <p:cmd cmd="playFrom(0.0)" type="call">
                                      <p:cBhvr>
                                        <p:cTn dur="148532" fill="hold" id="6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7"/>
                  </p:tgtEl>
                </p:cond>
              </p:nextCondLst>
            </p:seq>
            <p:audio>
              <p:cMediaNode>
                <p:cTn display="0" fill="hold" id="7">
                  <p:stCondLst>
                    <p:cond delay="indefinite"/>
                  </p:stCondLst>
                  <p:endCondLst>
                    <p:cond delay="0" evt="onNext">
                      <p:tgtEl>
                        <p:sldTgt/>
                      </p:tgtEl>
                    </p:cond>
                    <p:cond delay="0" evt="onPrev">
                      <p:tgtEl>
                        <p:sldTgt/>
                      </p:tgtEl>
                    </p:cond>
                    <p:cond delay="0" evt="onStopAudio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495111.jpg"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4445152" cy="5929330"/>
          </a:xfrm>
          <a:prstGeom prst="rect">
            <a:avLst/>
          </a:prstGeom>
        </p:spPr>
      </p:pic>
      <p:pic>
        <p:nvPicPr>
          <p:cNvPr descr="336115.jpg"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4778" y="0"/>
            <a:ext cx="4929222" cy="4136021"/>
          </a:xfrm>
          <a:prstGeom prst="rect">
            <a:avLst/>
          </a:prstGeom>
        </p:spPr>
      </p:pic>
      <p:pic>
        <p:nvPicPr>
          <p:cNvPr descr="524171.jpg" id="5" name="Рисунок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65154" y="4071942"/>
            <a:ext cx="5278846" cy="278605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7158" y="5780782"/>
            <a:ext cx="2671950" cy="1077218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r>
              <a:rPr b="1" dirty="0" lang="ru-RU" smtClean="0" sz="3200"/>
              <a:t>Каков казак, </a:t>
            </a:r>
          </a:p>
          <a:p>
            <a:r>
              <a:rPr b="1" dirty="0" lang="ru-RU" smtClean="0" sz="3200"/>
              <a:t>таков и рысак</a:t>
            </a:r>
            <a:endParaRPr b="1" dirty="0" lang="ru-RU" sz="3200"/>
          </a:p>
        </p:txBody>
      </p:sp>
      <p:pic>
        <p:nvPicPr>
          <p:cNvPr id="6" name="03-konj_boevoi_s_pohodnym_vjukom_rekrutskaya_kazachj.mp3">
            <a:hlinkClick action="ppaction://media" r:id=""/>
          </p:cNvPr>
          <p:cNvPicPr>
            <a:picLocks noChangeAspect="1" noRo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4214810" y="371475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evtFilter="cancelBubble" fill="hold" id="2" nodeType="interactiveSeq" restart="whenNotActive">
                <p:stCondLst>
                  <p:cond delay="0" evt="onClick">
                    <p:tgtEl>
                      <p:spTgt spid="6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3">
                      <p:stCondLst>
                        <p:cond delay="0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mediacall" presetID="1" presetSubtype="0">
                                  <p:stCondLst>
                                    <p:cond delay="0"/>
                                  </p:stCondLst>
                                  <p:childTnLst>
                                    <p:cmd cmd="playFrom(0.0)" type="call">
                                      <p:cBhvr>
                                        <p:cTn dur="148585" fill="hold" id="6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6"/>
                  </p:tgtEl>
                </p:cond>
              </p:nextCondLst>
            </p:seq>
            <p:audio>
              <p:cMediaNode>
                <p:cTn display="0" fill="hold" id="7">
                  <p:stCondLst>
                    <p:cond delay="indefinite"/>
                  </p:stCondLst>
                  <p:endCondLst>
                    <p:cond delay="0" evt="onNext">
                      <p:tgtEl>
                        <p:sldTgt/>
                      </p:tgtEl>
                    </p:cond>
                    <p:cond delay="0" evt="onPrev">
                      <p:tgtEl>
                        <p:sldTgt/>
                      </p:tgtEl>
                    </p:cond>
                    <p:cond delay="0" evt="onStopAudio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0_18b08_5f1987eb_L.jpeg" id="2" name="Рисунок 1"/>
          <p:cNvPicPr>
            <a:picLocks noChangeAspect="1"/>
          </p:cNvPicPr>
          <p:nvPr/>
        </p:nvPicPr>
        <p:blipFill>
          <a:blip r:embed="rId2"/>
          <a:srcRect b="200"/>
          <a:stretch>
            <a:fillRect/>
          </a:stretch>
        </p:blipFill>
        <p:spPr>
          <a:xfrm>
            <a:off x="0" y="-1"/>
            <a:ext cx="6072198" cy="3382003"/>
          </a:xfrm>
          <a:prstGeom prst="rect">
            <a:avLst/>
          </a:prstGeom>
        </p:spPr>
      </p:pic>
      <p:pic>
        <p:nvPicPr>
          <p:cNvPr descr="96200.jpeg" id="3" name="Рисунок 2"/>
          <p:cNvPicPr>
            <a:picLocks noChangeAspect="1"/>
          </p:cNvPicPr>
          <p:nvPr/>
        </p:nvPicPr>
        <p:blipFill>
          <a:blip r:embed="rId3"/>
          <a:srcRect t="9449"/>
          <a:stretch>
            <a:fillRect/>
          </a:stretch>
        </p:blipFill>
        <p:spPr>
          <a:xfrm>
            <a:off x="3867696" y="3357562"/>
            <a:ext cx="5276304" cy="350043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3714752"/>
            <a:ext cx="4115294" cy="1938992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r>
              <a:rPr b="1" dirty="0" lang="ru-RU" smtClean="0" sz="4000"/>
              <a:t>Казачья смелость</a:t>
            </a:r>
          </a:p>
          <a:p>
            <a:r>
              <a:rPr b="1" dirty="0" lang="ru-RU" smtClean="0" sz="4000"/>
              <a:t>порушит любую</a:t>
            </a:r>
          </a:p>
          <a:p>
            <a:r>
              <a:rPr b="1" dirty="0" lang="ru-RU" smtClean="0" sz="4000"/>
              <a:t>крепость</a:t>
            </a:r>
            <a:endParaRPr b="1" dirty="0" lang="ru-RU" sz="4000"/>
          </a:p>
        </p:txBody>
      </p:sp>
      <p:sp>
        <p:nvSpPr>
          <p:cNvPr id="5" name="TextBox 4"/>
          <p:cNvSpPr txBox="1"/>
          <p:nvPr/>
        </p:nvSpPr>
        <p:spPr>
          <a:xfrm>
            <a:off x="6500826" y="642918"/>
            <a:ext cx="2185214" cy="1938992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r>
              <a:rPr b="1" dirty="0" lang="ru-RU" smtClean="0" sz="4000"/>
              <a:t>У казака </a:t>
            </a:r>
          </a:p>
          <a:p>
            <a:r>
              <a:rPr b="1" dirty="0" lang="ru-RU" smtClean="0" sz="4000"/>
              <a:t>и дышло</a:t>
            </a:r>
          </a:p>
          <a:p>
            <a:r>
              <a:rPr b="1" dirty="0" lang="ru-RU" smtClean="0" sz="4000"/>
              <a:t>стреляет</a:t>
            </a:r>
            <a:endParaRPr b="1" dirty="0" lang="ru-RU" sz="4000"/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5857892"/>
            <a:ext cx="85011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/>
              <a:t>Донски́е</a:t>
            </a:r>
            <a:r>
              <a:rPr lang="ru-RU" b="1" dirty="0"/>
              <a:t> казаки́ или донцы, </a:t>
            </a:r>
            <a:r>
              <a:rPr lang="ru-RU" b="1" dirty="0" err="1"/>
              <a:t>Донско́е</a:t>
            </a:r>
            <a:r>
              <a:rPr lang="ru-RU" b="1" dirty="0"/>
              <a:t> </a:t>
            </a:r>
            <a:r>
              <a:rPr lang="ru-RU" b="1" dirty="0" err="1"/>
              <a:t>каза́чье</a:t>
            </a:r>
            <a:r>
              <a:rPr lang="ru-RU" b="1" dirty="0"/>
              <a:t> </a:t>
            </a:r>
            <a:r>
              <a:rPr lang="ru-RU" b="1" dirty="0" err="1"/>
              <a:t>во́йско</a:t>
            </a:r>
            <a:r>
              <a:rPr lang="ru-RU" b="1" dirty="0"/>
              <a:t> — первая и самая многочисленная ветвь Казачьего народа</a:t>
            </a:r>
            <a:r>
              <a:rPr lang="ru-RU" b="1" dirty="0" smtClean="0"/>
              <a:t>.</a:t>
            </a:r>
            <a:endParaRPr lang="ru-RU" b="1" dirty="0"/>
          </a:p>
        </p:txBody>
      </p:sp>
      <p:pic>
        <p:nvPicPr>
          <p:cNvPr id="3" name="Рисунок 2" descr="image001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0" y="1000108"/>
            <a:ext cx="4000528" cy="4500593"/>
          </a:xfrm>
          <a:prstGeom prst="rect">
            <a:avLst/>
          </a:prstGeom>
        </p:spPr>
      </p:pic>
      <p:pic>
        <p:nvPicPr>
          <p:cNvPr id="6" name="Рисунок 5" descr="3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047744" cy="59740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kost09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224" y="1571612"/>
            <a:ext cx="1857356" cy="4088258"/>
          </a:xfrm>
          <a:prstGeom prst="rect">
            <a:avLst/>
          </a:prstGeom>
        </p:spPr>
      </p:pic>
      <p:pic>
        <p:nvPicPr>
          <p:cNvPr id="3" name="Рисунок 2" descr="donkaz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6500" y="1500174"/>
            <a:ext cx="2857500" cy="41433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42910" y="500042"/>
            <a:ext cx="81909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Пусть знает ворог, что казаку Дон дорог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714612" y="1857364"/>
            <a:ext cx="3882730" cy="28315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Когда два</a:t>
            </a:r>
          </a:p>
          <a:p>
            <a:r>
              <a:rPr lang="ru-RU" sz="4000" b="1" dirty="0" smtClean="0"/>
              <a:t>казака заодно,</a:t>
            </a:r>
          </a:p>
          <a:p>
            <a:r>
              <a:rPr lang="ru-RU" sz="4000" b="1" dirty="0" smtClean="0"/>
              <a:t>никакой коршун</a:t>
            </a:r>
          </a:p>
          <a:p>
            <a:r>
              <a:rPr lang="ru-RU" sz="4000" b="1" dirty="0" smtClean="0"/>
              <a:t>не заклюёт их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214546" y="5500702"/>
            <a:ext cx="594887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Добрый конь не без седока, </a:t>
            </a:r>
          </a:p>
          <a:p>
            <a:r>
              <a:rPr lang="ru-RU" sz="3600" b="1" dirty="0" smtClean="0"/>
              <a:t>а казак не без друга</a:t>
            </a:r>
            <a:endParaRPr lang="ru-RU" sz="3600" b="1" dirty="0"/>
          </a:p>
        </p:txBody>
      </p:sp>
      <p:pic>
        <p:nvPicPr>
          <p:cNvPr id="7" name="04-vsadniki-drugi_stroevaya_kazachjya_pesny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6929454" y="500063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385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0_18b03_323353a4_L.jpeg" id="3" name="Рисунок 2"/>
          <p:cNvPicPr>
            <a:picLocks noChangeAspect="1"/>
          </p:cNvPicPr>
          <p:nvPr/>
        </p:nvPicPr>
        <p:blipFill>
          <a:blip r:embed="rId2"/>
          <a:srcRect b="27"/>
          <a:stretch>
            <a:fillRect/>
          </a:stretch>
        </p:blipFill>
        <p:spPr>
          <a:xfrm>
            <a:off x="0" y="714356"/>
            <a:ext cx="4000528" cy="5929330"/>
          </a:xfrm>
          <a:prstGeom prst="rect">
            <a:avLst/>
          </a:prstGeom>
        </p:spPr>
      </p:pic>
      <p:pic>
        <p:nvPicPr>
          <p:cNvPr descr="484892.jpg" id="12" name="Рисунок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6150" y="285728"/>
            <a:ext cx="5357850" cy="635798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42844" y="0"/>
            <a:ext cx="7053790" cy="1200329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r>
              <a:rPr b="1" cap="all" dirty="0" lang="ru-RU" smtClean="0" sz="3600">
                <a:ln cmpd="sng" w="9000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reflection algn="bl" blurRad="12700" dir="5400000" dist="1000" endPos="45000" rotWithShape="0" stA="28000" sy="-100000"/>
                </a:effectLst>
              </a:rPr>
              <a:t>Донской казак хват: силой да</a:t>
            </a:r>
          </a:p>
          <a:p>
            <a:r>
              <a:rPr b="1" cap="all" dirty="0" lang="ru-RU" smtClean="0" sz="3600">
                <a:ln cmpd="sng" w="9000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reflection algn="bl" blurRad="12700" dir="5400000" dist="1000" endPos="45000" rotWithShape="0" stA="28000" sy="-100000"/>
                </a:effectLst>
              </a:rPr>
              <a:t> удалью богат</a:t>
            </a:r>
            <a:endParaRPr b="1" cap="all" dirty="0" lang="ru-RU" sz="3600">
              <a:ln cmpd="sng" w="9000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reflection algn="bl" blurRad="12700" dir="5400000" dist="1000" endPos="45000" rotWithShape="0" stA="28000" sy="-100000"/>
              </a:effectLst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2714620"/>
            <a:ext cx="521497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lang="ru-RU" sz="2400"/>
              <a:t>Дисциплина была в исключительно ответственном отношении казака к исполнению своего воинского долга. У казаков были очень малые потери в боях, поскольку воевали они рядом со своими станичниками: зачастую дед, отец и внуки в одном строю. Они оберегали друг друга и скорее позволяли убить или ранить себя самого чем своего товарища</a:t>
            </a:r>
            <a:r>
              <a:rPr b="1" dirty="0" lang="ru-RU" smtClean="0" sz="2400"/>
              <a:t>.</a:t>
            </a:r>
            <a:endParaRPr b="1" dirty="0" lang="ru-RU" sz="240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0" bIns="45720" compatLnSpc="1" lIns="91440" numCol="1" rIns="91440" tIns="45720" vert="horz" wrap="none">
            <a:prstTxWarp prst="textNoShape">
              <a:avLst/>
            </a:prstTxWarp>
            <a:spAutoFit/>
          </a:bodyPr>
          <a:lstStyle/>
          <a:p>
            <a:pPr algn="l" defTabSz="914400" eaLnBrk="1" fontAlgn="base" hangingPunct="1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b="0" baseline="0" cap="none" i="0" kumimoji="0" lang="ru-RU" normalizeH="0" smtClean="0" strike="noStrike" sz="1100" u="none">
                <a:ln>
                  <a:noFill/>
                </a:ln>
                <a:solidFill>
                  <a:schemeClr val="tx1"/>
                </a:solidFill>
                <a:effectLst/>
                <a:latin charset="0" pitchFamily="34" typeface="Calibri"/>
                <a:ea charset="0" pitchFamily="34" typeface="Calibri"/>
                <a:cs charset="0" pitchFamily="18" typeface="Times New Roman"/>
              </a:rPr>
              <a:t>  Значительное влияние в процессе военно-физической подготовки казаков уделялось владению холодным оружием: шашкой, кинжалом и нагайкой.</a:t>
            </a:r>
            <a:endParaRPr b="0" baseline="0" cap="none" i="0" kumimoji="0" lang="ru-RU" normalizeH="0" smtClean="0" strike="noStrike" sz="900" u="none">
              <a:ln>
                <a:noFill/>
              </a:ln>
              <a:solidFill>
                <a:schemeClr val="tx1"/>
              </a:solidFill>
              <a:effectLst/>
              <a:latin charset="0" pitchFamily="34" typeface="Arial"/>
            </a:endParaRPr>
          </a:p>
          <a:p>
            <a:pPr algn="l"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b="0" baseline="0" cap="none" i="0" kumimoji="0" lang="ru-RU" normalizeH="0" smtClean="0" strike="noStrike" sz="1100" u="none">
                <a:ln>
                  <a:noFill/>
                </a:ln>
                <a:solidFill>
                  <a:schemeClr val="tx1"/>
                </a:solidFill>
                <a:effectLst/>
                <a:latin charset="0" pitchFamily="34" typeface="Calibri"/>
                <a:ea charset="0" pitchFamily="34" typeface="Calibri"/>
                <a:cs charset="0" pitchFamily="18" typeface="Times New Roman"/>
              </a:rPr>
              <a:t>                                                                                                                                     </a:t>
            </a:r>
            <a:endParaRPr b="0" baseline="0" cap="none" i="0" kumimoji="0" lang="ru-RU" normalizeH="0" smtClean="0" strike="noStrike" sz="900" u="none">
              <a:ln>
                <a:noFill/>
              </a:ln>
              <a:solidFill>
                <a:schemeClr val="tx1"/>
              </a:solidFill>
              <a:effectLst/>
              <a:latin charset="0" pitchFamily="34" typeface="Arial"/>
            </a:endParaRPr>
          </a:p>
          <a:p>
            <a:pPr algn="l"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b="0" baseline="0" cap="none" i="0" kumimoji="0" lang="ru-RU" normalizeH="0" smtClean="0" strike="noStrike" sz="1100" u="none">
                <a:ln>
                  <a:noFill/>
                </a:ln>
                <a:solidFill>
                  <a:schemeClr val="tx1"/>
                </a:solidFill>
                <a:effectLst/>
                <a:latin charset="0" pitchFamily="34" typeface="Calibri"/>
                <a:ea charset="0" pitchFamily="34" typeface="Calibri"/>
                <a:cs charset="0" pitchFamily="18" typeface="Times New Roman"/>
              </a:rPr>
              <a:t>                                                                                                                                    </a:t>
            </a:r>
            <a:endParaRPr b="0" baseline="0" cap="none" i="0" kumimoji="0" lang="ru-RU" normalizeH="0" smtClean="0" strike="noStrike" sz="900" u="none">
              <a:ln>
                <a:noFill/>
              </a:ln>
              <a:solidFill>
                <a:schemeClr val="tx1"/>
              </a:solidFill>
              <a:effectLst/>
              <a:latin charset="0" pitchFamily="34" typeface="Arial"/>
            </a:endParaRPr>
          </a:p>
          <a:p>
            <a:pPr algn="l"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b="0" baseline="0" cap="none" i="0" kumimoji="0" lang="ru-RU" normalizeH="0" smtClean="0" strike="noStrike" sz="1100" u="none">
                <a:ln>
                  <a:noFill/>
                </a:ln>
                <a:solidFill>
                  <a:schemeClr val="tx1"/>
                </a:solidFill>
                <a:effectLst/>
                <a:latin charset="0" pitchFamily="34" typeface="Calibri"/>
                <a:ea charset="0" pitchFamily="34" typeface="Calibri"/>
                <a:cs charset="0" pitchFamily="18" typeface="Times New Roman"/>
              </a:rPr>
              <a:t>                                                                                                                            </a:t>
            </a:r>
            <a:endParaRPr b="0" baseline="0" cap="none" i="0" kumimoji="0" lang="ru-RU" normalizeH="0" smtClean="0" strike="noStrike" sz="900" u="none">
              <a:ln>
                <a:noFill/>
              </a:ln>
              <a:solidFill>
                <a:schemeClr val="tx1"/>
              </a:solidFill>
              <a:effectLst/>
              <a:latin charset="0" pitchFamily="34" typeface="Arial"/>
            </a:endParaRPr>
          </a:p>
          <a:p>
            <a:pPr algn="l"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b="0" baseline="0" cap="none" i="0" kumimoji="0" lang="ru-RU" normalizeH="0" smtClean="0" strike="noStrike" sz="1800" u="none">
              <a:ln>
                <a:noFill/>
              </a:ln>
              <a:solidFill>
                <a:schemeClr val="tx1"/>
              </a:solidFill>
              <a:effectLst/>
              <a:latin charset="0" pitchFamily="34" typeface="Arial"/>
            </a:endParaRPr>
          </a:p>
        </p:txBody>
      </p:sp>
      <p:pic>
        <p:nvPicPr>
          <p:cNvPr descr="1956DSC01723.jpg" id="21505" name="Рисунок 11"/>
          <p:cNvPicPr>
            <a:picLocks noChangeArrowheads="1" noChangeAspect="1"/>
          </p:cNvPicPr>
          <p:nvPr/>
        </p:nvPicPr>
        <p:blipFill>
          <a:blip r:embed="rId2"/>
          <a:srcRect b="137"/>
          <a:stretch>
            <a:fillRect/>
          </a:stretch>
        </p:blipFill>
        <p:spPr bwMode="auto">
          <a:xfrm>
            <a:off x="5357818" y="1071546"/>
            <a:ext cx="3429024" cy="541296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282" y="214290"/>
            <a:ext cx="8687850" cy="1200329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cap="all" dirty="0" lang="ru-RU" smtClean="0" sz="3600">
                <a:ln cmpd="sng" w="9000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algn="bl" blurRad="12700" dir="5400000" dist="1000" endPos="45000" rotWithShape="0" stA="28000" sy="-100000"/>
                </a:effectLst>
              </a:rPr>
              <a:t>На каждую вражью  замашку  казак                        держит вострую шашку</a:t>
            </a:r>
            <a:endParaRPr b="1" cap="all" dirty="0" lang="ru-RU" sz="3600">
              <a:ln cmpd="sng" w="9000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algn="bl" blurRad="12700" dir="5400000" dist="1000" endPos="45000" rotWithShape="0" stA="28000" sy="-10000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1428736"/>
            <a:ext cx="5133008" cy="1200329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r>
              <a:rPr b="1" cap="all" dirty="0" lang="ru-RU" smtClean="0" sz="3600">
                <a:ln cmpd="sng" w="9000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algn="bl" blurRad="12700" dir="5400000" dist="1000" endPos="45000" rotWithShape="0" stA="28000" sy="-100000"/>
                </a:effectLst>
              </a:rPr>
              <a:t>Каков казак –отец, </a:t>
            </a:r>
          </a:p>
          <a:p>
            <a:r>
              <a:rPr b="1" cap="all" dirty="0" lang="ru-RU" smtClean="0" sz="3600">
                <a:ln cmpd="sng" w="9000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algn="bl" blurRad="12700" dir="5400000" dist="1000" endPos="45000" rotWithShape="0" stA="28000" sy="-100000"/>
                </a:effectLst>
              </a:rPr>
              <a:t>таков и сын молодец</a:t>
            </a:r>
            <a:endParaRPr b="1" cap="all" dirty="0" lang="ru-RU" sz="3600">
              <a:ln cmpd="sng" w="9000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algn="bl" blurRad="12700" dir="5400000" dist="1000" endPos="45000" rotWithShape="0" stA="28000" sy="-100000"/>
              </a:effectLst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57158" y="142852"/>
            <a:ext cx="8286808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Казачьи заповеди</a:t>
            </a:r>
            <a:endParaRPr kumimoji="0" lang="ru-RU" sz="36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Люби Россию, ибо она мать твоя, и ничто не заменит тебе её.</a:t>
            </a:r>
            <a:endParaRPr kumimoji="0" lang="ru-RU" sz="24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Люби Дон, ибо он колыбель твоей свободы.</a:t>
            </a:r>
            <a:endParaRPr kumimoji="0" lang="ru-RU" sz="24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Люби правду, ибо она единственный маяк в жизни человека.</a:t>
            </a:r>
            <a:endParaRPr kumimoji="0" lang="ru-RU" sz="24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Все кто идёт против Отчизны твоей — враги.</a:t>
            </a:r>
            <a:endParaRPr kumimoji="0" lang="ru-RU" sz="24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Только в борьбе за счастье Родины ты обретёшь своё утерянное право.</a:t>
            </a:r>
            <a:endParaRPr kumimoji="0" lang="ru-RU" sz="24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Веруй твёрдо в правоту своего дела, ибо вера — единственный камень, на котором ты построишь новую Отчизну свою.</a:t>
            </a:r>
            <a:endParaRPr kumimoji="0" lang="ru-RU" sz="24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Люби всё, что с ранних лет ты впитал в кровь и плоть в вольных степях твоей Родины.</a:t>
            </a:r>
            <a:endParaRPr kumimoji="0" lang="ru-RU" sz="24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Зови всех свободных и сильных вперёд.</a:t>
            </a:r>
            <a:endParaRPr kumimoji="0" lang="ru-RU" sz="24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Мир, красота, любовь и правда — вот лозунги на твоём знамени.</a:t>
            </a:r>
            <a:endParaRPr kumimoji="0" lang="ru-RU" sz="24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363</TotalTime>
  <Words>729</Words>
  <Application>Microsoft Office PowerPoint</Application>
  <PresentationFormat>Экран (4:3)</PresentationFormat>
  <Paragraphs>85</Paragraphs>
  <Slides>23</Slides>
  <Notes>5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Квартира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ЗЕМЛЯ ДОНСКАЯ - МАТЬ РОДНАЯ</dc:title>
  <dc:creator>НАДЕЖДА</dc:creator>
  <cp:lastModifiedBy>Пользователь</cp:lastModifiedBy>
  <cp:revision>40</cp:revision>
  <dcterms:created xsi:type="dcterms:W3CDTF">2009-07-03T16:24:19Z</dcterms:created>
  <dcterms:modified xsi:type="dcterms:W3CDTF">2011-09-24T15:58:09Z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1644326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