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+xml" PartName="/ppt/slides/slide56.xml"/>
  <Override ContentType="application/vnd.openxmlformats-officedocument.presentationml.slide+xml" PartName="/ppt/slides/slide5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presentationml.slide+xml" PartName="/ppt/slides/slide6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slide+xml" PartName="/ppt/slides/slide61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slide+xml" PartName="/ppt/slides/slide5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6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+xml" PartName="/ppt/slides/slide62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+xml" PartName="/ppt/slides/slide60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6"/>
  </p:notesMasterIdLst>
  <p:sldIdLst>
    <p:sldId id="330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332" r:id="rId11"/>
    <p:sldId id="303" r:id="rId12"/>
    <p:sldId id="281" r:id="rId13"/>
    <p:sldId id="276" r:id="rId14"/>
    <p:sldId id="280" r:id="rId15"/>
    <p:sldId id="277" r:id="rId16"/>
    <p:sldId id="278" r:id="rId17"/>
    <p:sldId id="279" r:id="rId18"/>
    <p:sldId id="305" r:id="rId19"/>
    <p:sldId id="313" r:id="rId20"/>
    <p:sldId id="287" r:id="rId21"/>
    <p:sldId id="282" r:id="rId22"/>
    <p:sldId id="284" r:id="rId23"/>
    <p:sldId id="285" r:id="rId24"/>
    <p:sldId id="286" r:id="rId25"/>
    <p:sldId id="304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310" r:id="rId36"/>
    <p:sldId id="318" r:id="rId37"/>
    <p:sldId id="307" r:id="rId38"/>
    <p:sldId id="257" r:id="rId39"/>
    <p:sldId id="308" r:id="rId40"/>
    <p:sldId id="309" r:id="rId41"/>
    <p:sldId id="311" r:id="rId42"/>
    <p:sldId id="314" r:id="rId43"/>
    <p:sldId id="322" r:id="rId44"/>
    <p:sldId id="297" r:id="rId45"/>
    <p:sldId id="298" r:id="rId46"/>
    <p:sldId id="315" r:id="rId47"/>
    <p:sldId id="299" r:id="rId48"/>
    <p:sldId id="300" r:id="rId49"/>
    <p:sldId id="301" r:id="rId50"/>
    <p:sldId id="320" r:id="rId51"/>
    <p:sldId id="328" r:id="rId52"/>
    <p:sldId id="321" r:id="rId53"/>
    <p:sldId id="323" r:id="rId54"/>
    <p:sldId id="324" r:id="rId55"/>
    <p:sldId id="283" r:id="rId56"/>
    <p:sldId id="325" r:id="rId57"/>
    <p:sldId id="326" r:id="rId58"/>
    <p:sldId id="319" r:id="rId59"/>
    <p:sldId id="317" r:id="rId60"/>
    <p:sldId id="316" r:id="rId61"/>
    <p:sldId id="329" r:id="rId62"/>
    <p:sldId id="306" r:id="rId63"/>
    <p:sldId id="312" r:id="rId64"/>
    <p:sldId id="331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1A16"/>
    <a:srgbClr val="FF3399"/>
    <a:srgbClr val="18D23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7805" autoAdjust="0"/>
  </p:normalViewPr>
  <p:slideViewPr>
    <p:cSldViewPr>
      <p:cViewPr varScale="1">
        <p:scale>
          <a:sx n="41" d="100"/>
          <a:sy n="41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694B85-F01C-4766-8760-FD91E1261CFA}" type="datetimeFigureOut">
              <a:rPr lang="ru-RU" smtClean="0"/>
              <a:pPr/>
              <a:t>13.09.2011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B09EED-742E-44FE-A556-C4A51FE1C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B09EED-742E-44FE-A556-C4A51FE1CAA8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858DDA-A1A5-40A2-A926-784B4F56A06C}" type="datetimeFigureOut">
              <a:rPr lang="ru-RU" smtClean="0"/>
              <a:pPr/>
              <a:t>13.09.2011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7CEC9BE-1E32-4D9F-B815-A28F37EB5EB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21.jpe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20.png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7.wav"/><Relationship Id="rId1" Type="http://schemas.openxmlformats.org/officeDocument/2006/relationships/audio" Target="../media/audio6.wav"/><Relationship Id="rId6" Type="http://schemas.openxmlformats.org/officeDocument/2006/relationships/image" Target="../media/image24.jpeg"/><Relationship Id="rId5" Type="http://schemas.openxmlformats.org/officeDocument/2006/relationships/image" Target="../media/image20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9.wav"/><Relationship Id="rId1" Type="http://schemas.openxmlformats.org/officeDocument/2006/relationships/audio" Target="../media/audio8.wav"/><Relationship Id="rId6" Type="http://schemas.openxmlformats.org/officeDocument/2006/relationships/image" Target="../media/image25.jpeg"/><Relationship Id="rId5" Type="http://schemas.openxmlformats.org/officeDocument/2006/relationships/image" Target="../media/image20.pn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old\&#1052;&#1086;&#1080;%20&#1076;&#1086;&#1082;&#1091;&#1084;&#1077;&#1085;&#1090;&#1099;\&#1075;&#1077;&#1086;&#1075;&#1088;&#1072;&#1092;\&#1091;&#1088;&#1086;&#1082;&#1080;%209%20&#1082;&#1083;&#1072;&#1089;&#1089;\2%20&#1095;&#1077;&#1090;&#1074;&#1077;&#1088;&#1090;&#1100;\&#1047;&#1072;&#1087;&#1086;&#1074;&#1077;&#1076;&#1085;&#1080;&#1082;&#1080;,%20&#1079;&#1072;&#1082;&#1072;&#1079;&#1085;&#1080;&#1082;&#1080;\&#1079;&#1072;&#1087;&#1086;&#1074;&#1077;&#1076;&#1085;&#1080;&#1082;&#1080;%20&#1080;%20&#1079;&#1072;&#1082;&#1072;&#1079;&#1085;&#1080;&#1082;&#1080;%20&#1056;&#1077;&#1089;&#1087;&#1091;&#1073;&#1083;&#1080;&#1082;&#1080;%20&#1040;&#1083;&#1090;&#1072;&#1081;\07-&#1044;&#1086;&#1088;&#1086;&#1078;&#1082;&#1072;%2007.mp3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4.jpeg"/><Relationship Id="rId3" Type="http://schemas.openxmlformats.org/officeDocument/2006/relationships/image" Target="../media/image64.gif"/><Relationship Id="rId7" Type="http://schemas.openxmlformats.org/officeDocument/2006/relationships/image" Target="../media/image68.jpeg"/><Relationship Id="rId12" Type="http://schemas.openxmlformats.org/officeDocument/2006/relationships/image" Target="../media/image7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old\&#1052;&#1086;&#1080;%20&#1076;&#1086;&#1082;&#1091;&#1084;&#1077;&#1085;&#1090;&#1099;\&#1052;&#1086;&#1103;%20&#1084;&#1091;&#1079;&#1099;&#1082;&#1072;\DetcK&#1080;&#1081;%20CaD%20-%20&#1064;&#1090;&#1072;&#1085;&#1099;%20&#1085;&#1072;%20&#1083;&#1103;&#1084;&#1082;&#1072;&#1093;\&#1069;&#1083;&#1080;&#1079;&#1080;&#1091;&#1084;%20-%20&#1058;&#1088;&#1080;%20&#1073;&#1077;&#1083;&#1099;&#1093;%20&#1082;&#1086;&#1085;&#1103;.mp3" TargetMode="Externa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5" Type="http://schemas.openxmlformats.org/officeDocument/2006/relationships/image" Target="../media/image66.jpeg"/><Relationship Id="rId15" Type="http://schemas.openxmlformats.org/officeDocument/2006/relationships/image" Target="../media/image76.png"/><Relationship Id="rId10" Type="http://schemas.openxmlformats.org/officeDocument/2006/relationships/image" Target="../media/image71.jpeg"/><Relationship Id="rId4" Type="http://schemas.openxmlformats.org/officeDocument/2006/relationships/image" Target="../media/image65.png"/><Relationship Id="rId9" Type="http://schemas.openxmlformats.org/officeDocument/2006/relationships/image" Target="../media/image70.jpeg"/><Relationship Id="rId14" Type="http://schemas.openxmlformats.org/officeDocument/2006/relationships/image" Target="../media/image7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 ?><Relationships xmlns="http://schemas.openxmlformats.org/package/2006/relationships"><Relationship Id="rId2" Target="../media/image7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9.xml.rels><?xml version="1.0" encoding="UTF-8" standalone="yes" ?><Relationships xmlns="http://schemas.openxmlformats.org/package/2006/relationships"><Relationship Id="rId2" Target="../media/image7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40.xml.rels><?xml version="1.0" encoding="UTF-8" standalone="yes" ?><Relationships xmlns="http://schemas.openxmlformats.org/package/2006/relationships"><Relationship Id="rId2" Target="../media/image7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1.xml.rels><?xml version="1.0" encoding="UTF-8" standalone="yes" ?><Relationships xmlns="http://schemas.openxmlformats.org/package/2006/relationships"><Relationship Id="rId2" Target="../media/image7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2.xml.rels><?xml version="1.0" encoding="UTF-8" standalone="yes" ?><Relationships xmlns="http://schemas.openxmlformats.org/package/2006/relationships"><Relationship Id="rId2" Target="../media/image7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13" Type="http://schemas.openxmlformats.org/officeDocument/2006/relationships/image" Target="../media/image92.jpeg"/><Relationship Id="rId18" Type="http://schemas.openxmlformats.org/officeDocument/2006/relationships/image" Target="../media/image97.pn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12" Type="http://schemas.openxmlformats.org/officeDocument/2006/relationships/image" Target="../media/image91.jpeg"/><Relationship Id="rId17" Type="http://schemas.openxmlformats.org/officeDocument/2006/relationships/image" Target="../media/image96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5.jpeg"/><Relationship Id="rId1" Type="http://schemas.openxmlformats.org/officeDocument/2006/relationships/audio" Target="file:///D:\old\&#1052;&#1086;&#1080;%20&#1076;&#1086;&#1082;&#1091;&#1084;&#1077;&#1085;&#1090;&#1099;\&#1075;&#1077;&#1086;&#1075;&#1088;&#1072;&#1092;\&#1091;&#1088;&#1086;&#1082;&#1080;%209%20&#1082;&#1083;&#1072;&#1089;&#1089;\2%20&#1095;&#1077;&#1090;&#1074;&#1077;&#1088;&#1090;&#1100;\&#1047;&#1072;&#1087;&#1086;&#1074;&#1077;&#1076;&#1085;&#1080;&#1082;&#1080;,%20&#1079;&#1072;&#1082;&#1072;&#1079;&#1085;&#1080;&#1082;&#1080;\&#1079;&#1072;&#1087;&#1086;&#1074;&#1077;&#1076;&#1085;&#1080;&#1082;&#1080;%20&#1080;%20&#1079;&#1072;&#1082;&#1072;&#1079;&#1085;&#1080;&#1082;&#1080;%20&#1056;&#1077;&#1089;&#1087;&#1091;&#1073;&#1083;&#1080;&#1082;&#1080;%20&#1040;&#1083;&#1090;&#1072;&#1081;\01-&#1044;&#1086;&#1088;&#1086;&#1078;&#1082;&#1072;%2001.mp3" TargetMode="External"/><Relationship Id="rId6" Type="http://schemas.openxmlformats.org/officeDocument/2006/relationships/image" Target="../media/image85.jpeg"/><Relationship Id="rId11" Type="http://schemas.openxmlformats.org/officeDocument/2006/relationships/image" Target="../media/image90.jpeg"/><Relationship Id="rId5" Type="http://schemas.openxmlformats.org/officeDocument/2006/relationships/image" Target="../media/image84.jpeg"/><Relationship Id="rId15" Type="http://schemas.openxmlformats.org/officeDocument/2006/relationships/image" Target="../media/image94.jpeg"/><Relationship Id="rId10" Type="http://schemas.openxmlformats.org/officeDocument/2006/relationships/image" Target="../media/image89.jpeg"/><Relationship Id="rId4" Type="http://schemas.openxmlformats.org/officeDocument/2006/relationships/image" Target="../media/image83.jpeg"/><Relationship Id="rId9" Type="http://schemas.openxmlformats.org/officeDocument/2006/relationships/image" Target="../media/image88.jpeg"/><Relationship Id="rId14" Type="http://schemas.openxmlformats.org/officeDocument/2006/relationships/image" Target="../media/image9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 ?><Relationships xmlns="http://schemas.openxmlformats.org/package/2006/relationships"><Relationship Id="rId2" Target="../media/image9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13" Type="http://schemas.openxmlformats.org/officeDocument/2006/relationships/image" Target="../media/image110.jpeg"/><Relationship Id="rId18" Type="http://schemas.openxmlformats.org/officeDocument/2006/relationships/image" Target="../media/image115.jpeg"/><Relationship Id="rId3" Type="http://schemas.openxmlformats.org/officeDocument/2006/relationships/image" Target="../media/image100.jpeg"/><Relationship Id="rId21" Type="http://schemas.openxmlformats.org/officeDocument/2006/relationships/image" Target="../media/image118.jpeg"/><Relationship Id="rId7" Type="http://schemas.openxmlformats.org/officeDocument/2006/relationships/image" Target="../media/image104.jpeg"/><Relationship Id="rId12" Type="http://schemas.openxmlformats.org/officeDocument/2006/relationships/image" Target="../media/image109.jpeg"/><Relationship Id="rId17" Type="http://schemas.openxmlformats.org/officeDocument/2006/relationships/image" Target="../media/image11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3.jpeg"/><Relationship Id="rId20" Type="http://schemas.openxmlformats.org/officeDocument/2006/relationships/image" Target="../media/image117.jpeg"/><Relationship Id="rId1" Type="http://schemas.openxmlformats.org/officeDocument/2006/relationships/audio" Target="file:///D:\old\&#1052;&#1086;&#1080;%20&#1076;&#1086;&#1082;&#1091;&#1084;&#1077;&#1085;&#1090;&#1099;\&#1075;&#1077;&#1086;&#1075;&#1088;&#1072;&#1092;\&#1091;&#1088;&#1086;&#1082;&#1080;%209%20&#1082;&#1083;&#1072;&#1089;&#1089;\2%20&#1095;&#1077;&#1090;&#1074;&#1077;&#1088;&#1090;&#1100;\&#1047;&#1072;&#1087;&#1086;&#1074;&#1077;&#1076;&#1085;&#1080;&#1082;&#1080;,%20&#1079;&#1072;&#1082;&#1072;&#1079;&#1085;&#1080;&#1082;&#1080;\&#1079;&#1072;&#1087;&#1086;&#1074;&#1077;&#1076;&#1085;&#1080;&#1082;&#1080;%20&#1080;%20&#1079;&#1072;&#1082;&#1072;&#1079;&#1085;&#1080;&#1082;&#1080;%20&#1056;&#1077;&#1089;&#1087;&#1091;&#1073;&#1083;&#1080;&#1082;&#1080;%20&#1040;&#1083;&#1090;&#1072;&#1081;\02.mp3" TargetMode="External"/><Relationship Id="rId6" Type="http://schemas.openxmlformats.org/officeDocument/2006/relationships/image" Target="../media/image103.jpeg"/><Relationship Id="rId11" Type="http://schemas.openxmlformats.org/officeDocument/2006/relationships/image" Target="../media/image108.jpeg"/><Relationship Id="rId24" Type="http://schemas.openxmlformats.org/officeDocument/2006/relationships/image" Target="../media/image121.png"/><Relationship Id="rId5" Type="http://schemas.openxmlformats.org/officeDocument/2006/relationships/image" Target="../media/image102.jpeg"/><Relationship Id="rId15" Type="http://schemas.openxmlformats.org/officeDocument/2006/relationships/image" Target="../media/image112.jpeg"/><Relationship Id="rId23" Type="http://schemas.openxmlformats.org/officeDocument/2006/relationships/image" Target="../media/image120.jpeg"/><Relationship Id="rId10" Type="http://schemas.openxmlformats.org/officeDocument/2006/relationships/image" Target="../media/image107.jpeg"/><Relationship Id="rId19" Type="http://schemas.openxmlformats.org/officeDocument/2006/relationships/image" Target="../media/image116.jpeg"/><Relationship Id="rId4" Type="http://schemas.openxmlformats.org/officeDocument/2006/relationships/image" Target="../media/image101.jpeg"/><Relationship Id="rId9" Type="http://schemas.openxmlformats.org/officeDocument/2006/relationships/image" Target="../media/image106.jpeg"/><Relationship Id="rId14" Type="http://schemas.openxmlformats.org/officeDocument/2006/relationships/image" Target="../media/image111.jpeg"/><Relationship Id="rId22" Type="http://schemas.openxmlformats.org/officeDocument/2006/relationships/image" Target="../media/image1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 ?><Relationships xmlns="http://schemas.openxmlformats.org/package/2006/relationships"><Relationship Id="rId3" Target="../media/image123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C:\Documents%20and%20Settings\Admin.MICROSOF-D3A5C2\&#1056;&#1072;&#1073;&#1086;&#1095;&#1080;&#1081;%20&#1089;&#1090;&#1086;&#1083;\&#1086;&#1090;&#1082;&#1088;&#1099;&#1090;&#1099;&#1081;\&#1050;&#1088;&#1072;&#1089;&#1085;&#1072;&#1103;%20&#1082;&#1085;&#1080;&#1075;&#1072;%20&#1054;.&#1043;&#1072;&#1079;&#1084;&#1072;&#1085;&#1086;&#1074;.wmv" TargetMode="External" Type="http://schemas.openxmlformats.org/officeDocument/2006/relationships/video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gif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7.gif"/><Relationship Id="rId4" Type="http://schemas.openxmlformats.org/officeDocument/2006/relationships/image" Target="../media/image12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gif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0_5e24_5b6392f_XL"/>
          <p:cNvPicPr>
            <a:picLocks noChangeAspect="1" noChangeArrowheads="1"/>
          </p:cNvPicPr>
          <p:nvPr/>
        </p:nvPicPr>
        <p:blipFill>
          <a:blip r:embed="rId2"/>
          <a:srcRect r="-113"/>
          <a:stretch>
            <a:fillRect/>
          </a:stretch>
        </p:blipFill>
        <p:spPr bwMode="auto">
          <a:xfrm>
            <a:off x="0" y="0"/>
            <a:ext cx="9092179" cy="6858000"/>
          </a:xfrm>
          <a:prstGeom prst="rect">
            <a:avLst/>
          </a:prstGeom>
          <a:noFill/>
          <a:ln w="76200" cmpd="tri">
            <a:solidFill>
              <a:schemeClr val="accent2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67248" y="0"/>
            <a:ext cx="4476752" cy="1222375"/>
          </a:xfrm>
        </p:spPr>
        <p:txBody>
          <a:bodyPr/>
          <a:lstStyle/>
          <a:p>
            <a:r>
              <a:rPr lang="ru-RU" dirty="0" smtClean="0"/>
              <a:t> Милованова И.А.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8598123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Индивидуальные задания</a:t>
            </a:r>
            <a:r>
              <a:rPr lang="ru-RU" sz="4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Кто из зверей мог так сказать? –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Мое дупло  расположено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высоко. 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-Мои острые когти помогают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мне забираться на дерево. 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-Мои копыта помогают мне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добывать пищу из-под снега. 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000109"/>
            <a:ext cx="8245911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>
              <a:buAutoNum type="arabicPeriod"/>
            </a:pPr>
            <a:r>
              <a:rPr lang="ru-RU" sz="54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 из зверей </a:t>
            </a:r>
          </a:p>
          <a:p>
            <a:pPr marL="914400" indent="-914400" algn="ctr"/>
            <a:r>
              <a:rPr lang="ru-RU" sz="54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мог так сказать?</a:t>
            </a:r>
          </a:p>
          <a:p>
            <a:pPr marL="914400" indent="-914400" algn="ctr"/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914400" indent="-914400"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Угадай, кто я? </a:t>
            </a:r>
          </a:p>
          <a:p>
            <a:pPr marL="914400" indent="-914400" algn="ctr"/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914400" indent="-914400" algn="ctr"/>
            <a:r>
              <a:rPr lang="ru-RU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Почему так говорят?</a:t>
            </a:r>
          </a:p>
          <a:p>
            <a:pPr marL="914400" indent="-914400" algn="ctr">
              <a:buAutoNum type="arabicPeriod"/>
            </a:pP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914400" indent="-914400" algn="ctr">
              <a:buAutoNum type="arabicPeriod"/>
            </a:pP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42918"/>
            <a:ext cx="9144000" cy="18573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Мое дупло  расположено высоко.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496"/>
            <a:ext cx="9144000" cy="18573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Мои острые когти помогают </a:t>
            </a:r>
          </a:p>
          <a:p>
            <a:pPr algn="ctr"/>
            <a:r>
              <a:rPr lang="ru-RU" sz="4400" dirty="0" smtClean="0"/>
              <a:t>мне забираться на дерево.</a:t>
            </a:r>
            <a:endParaRPr lang="ru-RU" sz="4400" dirty="0"/>
          </a:p>
        </p:txBody>
      </p:sp>
      <p:sp>
        <p:nvSpPr>
          <p:cNvPr id="8" name="Овал 7"/>
          <p:cNvSpPr/>
          <p:nvPr/>
        </p:nvSpPr>
        <p:spPr>
          <a:xfrm>
            <a:off x="4429124" y="0"/>
            <a:ext cx="4214842" cy="38576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Серый,</a:t>
            </a:r>
          </a:p>
          <a:p>
            <a:pPr algn="ctr"/>
            <a:r>
              <a:rPr lang="ru-RU" sz="2800" dirty="0" smtClean="0"/>
              <a:t>злой,</a:t>
            </a:r>
          </a:p>
          <a:p>
            <a:pPr algn="ctr"/>
            <a:r>
              <a:rPr lang="ru-RU" sz="2800" dirty="0" smtClean="0"/>
              <a:t>сильный</a:t>
            </a:r>
            <a:br>
              <a:rPr lang="ru-RU" sz="2800" dirty="0" smtClean="0"/>
            </a:br>
            <a:r>
              <a:rPr lang="ru-RU" sz="2800" dirty="0" smtClean="0"/>
              <a:t>голодный,</a:t>
            </a:r>
          </a:p>
          <a:p>
            <a:pPr algn="ctr"/>
            <a:r>
              <a:rPr lang="ru-RU" sz="2800" dirty="0" smtClean="0"/>
              <a:t>выносливый,</a:t>
            </a:r>
          </a:p>
          <a:p>
            <a:pPr algn="ctr"/>
            <a:r>
              <a:rPr lang="ru-RU" sz="2800" dirty="0" smtClean="0"/>
              <a:t>осторожный.</a:t>
            </a:r>
            <a:endParaRPr lang="ru-RU" sz="2800" dirty="0"/>
          </a:p>
        </p:txBody>
      </p:sp>
      <p:sp>
        <p:nvSpPr>
          <p:cNvPr id="9" name="Овал 8"/>
          <p:cNvSpPr/>
          <p:nvPr/>
        </p:nvSpPr>
        <p:spPr>
          <a:xfrm>
            <a:off x="214282" y="0"/>
            <a:ext cx="4143404" cy="37861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Мохнатый,</a:t>
            </a:r>
          </a:p>
          <a:p>
            <a:pPr algn="ctr"/>
            <a:r>
              <a:rPr lang="ru-RU" sz="2800" dirty="0" smtClean="0"/>
              <a:t>сильный,</a:t>
            </a:r>
          </a:p>
          <a:p>
            <a:pPr algn="ctr"/>
            <a:r>
              <a:rPr lang="ru-RU" sz="2800" dirty="0" smtClean="0"/>
              <a:t>бурый,</a:t>
            </a:r>
          </a:p>
          <a:p>
            <a:pPr algn="ctr"/>
            <a:r>
              <a:rPr lang="ru-RU" sz="2800" dirty="0" smtClean="0"/>
              <a:t>косолапый.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5000612"/>
            <a:ext cx="9144000" cy="18573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Мои копыта помогают мне</a:t>
            </a:r>
          </a:p>
          <a:p>
            <a:pPr algn="ctr"/>
            <a:r>
              <a:rPr lang="ru-RU" sz="4400" dirty="0" smtClean="0"/>
              <a:t>добывать пищу из-под снега.</a:t>
            </a:r>
            <a:endParaRPr lang="ru-RU" sz="4400" dirty="0"/>
          </a:p>
        </p:txBody>
      </p:sp>
      <p:sp>
        <p:nvSpPr>
          <p:cNvPr id="7" name="Овал 6"/>
          <p:cNvSpPr/>
          <p:nvPr/>
        </p:nvSpPr>
        <p:spPr>
          <a:xfrm>
            <a:off x="2357422" y="3143248"/>
            <a:ext cx="3857652" cy="3714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Серый, </a:t>
            </a:r>
          </a:p>
          <a:p>
            <a:pPr algn="ctr"/>
            <a:r>
              <a:rPr lang="ru-RU" sz="3200" dirty="0" smtClean="0"/>
              <a:t>колючий,</a:t>
            </a:r>
          </a:p>
          <a:p>
            <a:pPr algn="ctr"/>
            <a:r>
              <a:rPr lang="ru-RU" sz="3200" dirty="0" smtClean="0"/>
              <a:t>маленький,</a:t>
            </a:r>
          </a:p>
          <a:p>
            <a:pPr algn="ctr"/>
            <a:r>
              <a:rPr lang="ru-RU" sz="3200" dirty="0" smtClean="0"/>
              <a:t>шустрый,</a:t>
            </a:r>
          </a:p>
          <a:p>
            <a:pPr algn="ctr"/>
            <a:r>
              <a:rPr lang="ru-RU" sz="3200" dirty="0" smtClean="0"/>
              <a:t>забавный.</a:t>
            </a:r>
            <a:endParaRPr lang="ru-RU" sz="3200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0" y="0"/>
            <a:ext cx="4357718" cy="3429024"/>
          </a:xfrm>
          <a:prstGeom prst="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Лиса-плутовка</a:t>
            </a:r>
            <a:endParaRPr lang="ru-RU" sz="3600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14282" y="3428976"/>
            <a:ext cx="4357718" cy="3429024"/>
          </a:xfrm>
          <a:prstGeom prst="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Медведь-рыболов</a:t>
            </a:r>
            <a:endParaRPr lang="ru-RU" sz="3600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4500562" y="3428976"/>
            <a:ext cx="4643438" cy="3429024"/>
          </a:xfrm>
          <a:prstGeom prst="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Белочка-непоседа</a:t>
            </a:r>
            <a:endParaRPr lang="ru-RU" sz="3600" dirty="0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4500530" y="0"/>
            <a:ext cx="4643470" cy="3429024"/>
          </a:xfrm>
          <a:prstGeom prst="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Зайчишка-трусишка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50"/>
                            </p:stCondLst>
                            <p:childTnLst>
                              <p:par>
                                <p:cTn id="5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50"/>
                            </p:stCondLst>
                            <p:childTnLst>
                              <p:par>
                                <p:cTn id="55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50"/>
                            </p:stCondLst>
                            <p:childTnLst>
                              <p:par>
                                <p:cTn id="6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500"/>
                            </p:stCondLst>
                            <p:childTnLst>
                              <p:par>
                                <p:cTn id="180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8" grpId="0" animBg="1"/>
      <p:bldP spid="8" grpId="1" animBg="1"/>
      <p:bldP spid="9" grpId="0" animBg="1"/>
      <p:bldP spid="9" grpId="1" animBg="1"/>
      <p:bldP spid="5" grpId="0" animBg="1"/>
      <p:bldP spid="5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643050"/>
            <a:ext cx="8264057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1.Прослушайте голоса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ивотных.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2.Назовите только тех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ивотных, которые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обитают в лесах нашей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республики.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323850" y="6237288"/>
            <a:ext cx="88201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Arial Black" pitchFamily="34" charset="0"/>
              </a:rPr>
              <a:t>ВОЛК</a:t>
            </a:r>
            <a:r>
              <a:rPr lang="ru-RU" sz="4400" dirty="0" smtClean="0">
                <a:solidFill>
                  <a:srgbClr val="FFFF00"/>
                </a:solidFill>
              </a:rPr>
              <a:t>.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61443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wolf01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635000" y="-635000"/>
            <a:ext cx="304800" cy="304800"/>
          </a:xfrm>
          <a:prstGeom prst="rect">
            <a:avLst/>
          </a:prstGeom>
          <a:noFill/>
        </p:spPr>
      </p:pic>
      <p:pic>
        <p:nvPicPr>
          <p:cNvPr id="6144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wolfgav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635000" y="-635000"/>
            <a:ext cx="304800" cy="304800"/>
          </a:xfrm>
          <a:prstGeom prst="rect">
            <a:avLst/>
          </a:prstGeom>
          <a:noFill/>
        </p:spPr>
      </p:pic>
      <p:pic>
        <p:nvPicPr>
          <p:cNvPr id="61445" name="Picture 5" descr="волк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7088" y="260350"/>
            <a:ext cx="7777162" cy="58324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1446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3" name="Записанный звук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635000" y="-635000"/>
            <a:ext cx="233362" cy="233362"/>
          </a:xfrm>
          <a:prstGeom prst="rect">
            <a:avLst/>
          </a:prstGeom>
          <a:noFill/>
        </p:spPr>
      </p:pic>
      <p:sp>
        <p:nvSpPr>
          <p:cNvPr id="61447" name="Rectangle 7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/>
              <a:t>А так воет серый волк. А еще он умеет лаять, ведь он родственник собаки.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86" fill="hold"/>
                                        <p:tgtEl>
                                          <p:spTgt spid="614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38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460" fill="hold"/>
                                        <p:tgtEl>
                                          <p:spTgt spid="614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846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27" fill="hold"/>
                                        <p:tgtEl>
                                          <p:spTgt spid="614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43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44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4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5572132" y="4857760"/>
            <a:ext cx="33813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НОСОРОГ</a:t>
            </a:r>
            <a:endParaRPr lang="ru-RU" sz="4400" b="1" dirty="0">
              <a:solidFill>
                <a:srgbClr val="FFFF00"/>
              </a:solidFill>
            </a:endParaRPr>
          </a:p>
        </p:txBody>
      </p:sp>
      <p:pic>
        <p:nvPicPr>
          <p:cNvPr id="141317" name="Picture 5" descr="носор бе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0"/>
            <a:ext cx="5638800" cy="3578225"/>
          </a:xfrm>
          <a:prstGeom prst="rect">
            <a:avLst/>
          </a:prstGeom>
          <a:noFill/>
        </p:spPr>
      </p:pic>
      <p:pic>
        <p:nvPicPr>
          <p:cNvPr id="141319" name="Picture 7" descr="nosoro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00400"/>
            <a:ext cx="5486400" cy="3657600"/>
          </a:xfrm>
          <a:prstGeom prst="rect">
            <a:avLst/>
          </a:prstGeom>
          <a:noFill/>
        </p:spPr>
      </p:pic>
      <p:sp>
        <p:nvSpPr>
          <p:cNvPr id="141321" name="Rectangle 9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/>
              <a:t>Чёрный носорог</a:t>
            </a:r>
            <a:br>
              <a:rPr lang="ru-RU"/>
            </a:br>
            <a:r>
              <a:rPr lang="ru-RU"/>
              <a:t>белый</a:t>
            </a:r>
            <a:br>
              <a:rPr lang="ru-RU"/>
            </a:br>
            <a:r>
              <a:rPr lang="ru-RU"/>
              <a:t>носорог</a:t>
            </a:r>
            <a:br>
              <a:rPr lang="ru-RU"/>
            </a:br>
            <a:r>
              <a:rPr lang="ru-RU"/>
              <a:t>белый носорог – очень мирное животное. Он очень привязан к местам, где рос и вырос, и никуда не уходит, даже если жить там становится совсем неудобно.</a:t>
            </a:r>
            <a:br>
              <a:rPr lang="ru-RU"/>
            </a:br>
            <a:r>
              <a:rPr lang="ru-RU"/>
              <a:t>Черный носорог – более подвижен и когда люди начинают занимать родные для него места, он находит себе новые места обитания.</a:t>
            </a:r>
          </a:p>
        </p:txBody>
      </p:sp>
    </p:spTree>
  </p:cSld>
  <p:clrMapOvr>
    <a:masterClrMapping/>
  </p:clrMapOvr>
  <p:transition advTm="5963">
    <p:sndAc>
      <p:stSnd>
        <p:snd r:embed="rId2" name="sound006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2466" name="Picture 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лисы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635000" y="-635000"/>
            <a:ext cx="304800" cy="304800"/>
          </a:xfrm>
          <a:prstGeom prst="rect">
            <a:avLst/>
          </a:prstGeom>
          <a:noFill/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3419475" y="6100763"/>
            <a:ext cx="205056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4400" dirty="0" smtClean="0">
                <a:solidFill>
                  <a:srgbClr val="FFFF00"/>
                </a:solidFill>
                <a:latin typeface="Arial Black" pitchFamily="34" charset="0"/>
              </a:rPr>
              <a:t>ЛИСА</a:t>
            </a:r>
            <a:endParaRPr lang="ru-RU" sz="4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2468" name="Picture 4" descr="ис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1550" y="188913"/>
            <a:ext cx="7466013" cy="559911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2469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635000" y="-635000"/>
            <a:ext cx="233362" cy="233362"/>
          </a:xfrm>
          <a:prstGeom prst="rect">
            <a:avLst/>
          </a:prstGeom>
          <a:noFill/>
        </p:spPr>
      </p:pic>
      <p:sp>
        <p:nvSpPr>
          <p:cNvPr id="62470" name="Rectangle 6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7772400" cy="1143000"/>
          </a:xfrm>
        </p:spPr>
        <p:txBody>
          <a:bodyPr/>
          <a:lstStyle/>
          <a:p>
            <a:r>
              <a:rPr lang="ru-RU"/>
              <a:t>А так лают лисы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5" fill="hold"/>
                                        <p:tgtEl>
                                          <p:spTgt spid="624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4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946" fill="hold"/>
                                        <p:tgtEl>
                                          <p:spTgt spid="624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66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6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3490" name="Picture 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лось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635000" y="-635000"/>
            <a:ext cx="228600" cy="228600"/>
          </a:xfrm>
          <a:prstGeom prst="rect">
            <a:avLst/>
          </a:prstGeom>
          <a:noFill/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539750" y="6237288"/>
            <a:ext cx="82089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dirty="0" smtClean="0">
                <a:solidFill>
                  <a:srgbClr val="FFFF00"/>
                </a:solidFill>
                <a:latin typeface="Arial Black" pitchFamily="34" charset="0"/>
              </a:rPr>
              <a:t>ЛОСЬ</a:t>
            </a:r>
            <a:r>
              <a:rPr lang="ru-RU" sz="4400" dirty="0" smtClean="0">
                <a:solidFill>
                  <a:srgbClr val="FFFF00"/>
                </a:solidFill>
              </a:rPr>
              <a:t> 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63492" name="Picture 4" descr="Безымянны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188913"/>
            <a:ext cx="4089400" cy="580866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3493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Записанный звук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635000" y="-635000"/>
            <a:ext cx="233362" cy="233362"/>
          </a:xfrm>
          <a:prstGeom prst="rect">
            <a:avLst/>
          </a:prstGeom>
          <a:noFill/>
        </p:spPr>
      </p:pic>
      <p:sp>
        <p:nvSpPr>
          <p:cNvPr id="63494" name="Rectangle 6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/>
              <a:t>А это голос могучего лося. Говорят, что лось трубит.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8" fill="hold"/>
                                        <p:tgtEl>
                                          <p:spTgt spid="634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53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84" fill="hold"/>
                                        <p:tgtEl>
                                          <p:spTgt spid="634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490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49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2143108" y="6000768"/>
            <a:ext cx="472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</a:rPr>
              <a:t>СЛОН</a:t>
            </a:r>
          </a:p>
        </p:txBody>
      </p:sp>
      <p:pic>
        <p:nvPicPr>
          <p:cNvPr id="131077" name="Picture 5" descr="сло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0" y="1295400"/>
            <a:ext cx="6008688" cy="4114800"/>
          </a:xfrm>
          <a:prstGeom prst="rect">
            <a:avLst/>
          </a:prstGeom>
          <a:noFill/>
        </p:spPr>
      </p:pic>
      <p:sp>
        <p:nvSpPr>
          <p:cNvPr id="131079" name="Rectangle 7"/>
          <p:cNvSpPr>
            <a:spLocks noGrp="1" noChangeArrowheads="1"/>
          </p:cNvSpPr>
          <p:nvPr>
            <p:ph type="title"/>
          </p:nvPr>
        </p:nvSpPr>
        <p:spPr>
          <a:xfrm>
            <a:off x="20320000" y="15240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/>
              <a:t>Слон</a:t>
            </a:r>
            <a:br>
              <a:rPr lang="ru-RU"/>
            </a:br>
            <a:r>
              <a:rPr lang="ru-RU"/>
              <a:t>слон умеет быстро бегать, хорошо плавает.                                                        Когда слон идет по лесу – ни одна веточка не хрустнет.  Так бесшумно слон может ходить из-за того, что подошвы ног  у него мягкие, пружинящие. </a:t>
            </a:r>
            <a:br>
              <a:rPr lang="ru-RU"/>
            </a:br>
            <a:r>
              <a:rPr lang="ru-RU"/>
              <a:t>Большие уши нужны слону,чтобы спасаться от жары.  Он обмахивается ими как веером.</a:t>
            </a:r>
            <a:br>
              <a:rPr lang="ru-RU"/>
            </a:br>
            <a:r>
              <a:rPr lang="ru-RU"/>
              <a:t>Слоны, самые большие, из животных, обитающих на суше. Их рост достигает 4  метров, а вестит слон - папа около 5 тонн – как целый грузовик.</a:t>
            </a:r>
          </a:p>
        </p:txBody>
      </p:sp>
    </p:spTree>
  </p:cSld>
  <p:clrMapOvr>
    <a:masterClrMapping/>
  </p:clrMapOvr>
  <p:transition advTm="9131">
    <p:sndAc>
      <p:stSnd>
        <p:snd r:embed="rId2" name="sound002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142984"/>
            <a:ext cx="69089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Красная книга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Республики Алтай 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 descr="book2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624" y="3857628"/>
            <a:ext cx="3474833" cy="2857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405261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86454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Что мы можем сделать, чтобы сберечь природу?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A3845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384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0_5e24_5b6392f_XL"/>
          <p:cNvPicPr>
            <a:picLocks noChangeAspect="1" noChangeArrowheads="1"/>
          </p:cNvPicPr>
          <p:nvPr/>
        </p:nvPicPr>
        <p:blipFill>
          <a:blip r:embed="rId3"/>
          <a:srcRect r="-113"/>
          <a:stretch>
            <a:fillRect/>
          </a:stretch>
        </p:blipFill>
        <p:spPr bwMode="auto">
          <a:xfrm>
            <a:off x="0" y="0"/>
            <a:ext cx="9092179" cy="6858000"/>
          </a:xfrm>
          <a:prstGeom prst="rect">
            <a:avLst/>
          </a:prstGeom>
          <a:noFill/>
          <a:ln w="76200" cmpd="tri">
            <a:solidFill>
              <a:schemeClr val="accent2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500174"/>
            <a:ext cx="5976950" cy="471490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Берегите Землю. Берегите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Жаворонка в голубом зените,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Бабочку на листьях повилики,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На тропинке солнечные блики…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Ястреба, парящего над полем,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Ясный месяц над речным покоем,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Ласточку, мелькающую в жите.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Берегите Землю! Берегите!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Голубь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929454" y="571480"/>
            <a:ext cx="1428760" cy="942975"/>
          </a:xfrm>
          <a:prstGeom prst="rect">
            <a:avLst/>
          </a:prstGeom>
        </p:spPr>
      </p:pic>
      <p:pic>
        <p:nvPicPr>
          <p:cNvPr id="5" name="07-Дорожка 0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6553200"/>
            <a:ext cx="304800" cy="304800"/>
          </a:xfrm>
          <a:prstGeom prst="rect">
            <a:avLst/>
          </a:prstGeom>
        </p:spPr>
      </p:pic>
      <p:pic>
        <p:nvPicPr>
          <p:cNvPr id="6" name="Рисунок 5" descr="5213960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0299" y="6143644"/>
            <a:ext cx="879878" cy="714356"/>
          </a:xfrm>
          <a:prstGeom prst="rect">
            <a:avLst/>
          </a:prstGeom>
        </p:spPr>
      </p:pic>
      <p:pic>
        <p:nvPicPr>
          <p:cNvPr id="7" name="Рисунок 6" descr="14532109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2396" y="5500702"/>
            <a:ext cx="7048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665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korbu1.jpg" id="7" name="Рисунок 6"/>
          <p:cNvPicPr>
            <a:picLocks noChangeAspect="1"/>
          </p:cNvPicPr>
          <p:nvPr/>
        </p:nvPicPr>
        <p:blipFill>
          <a:blip r:embed="rId2"/>
          <a:srcRect r="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1268421895_10775.jpg" id="3" name="Рисунок 2"/>
          <p:cNvPicPr>
            <a:picLocks noChangeAspect="1"/>
          </p:cNvPicPr>
          <p:nvPr/>
        </p:nvPicPr>
        <p:blipFill>
          <a:blip r:embed="rId3"/>
          <a:srcRect b="5248"/>
          <a:stretch>
            <a:fillRect/>
          </a:stretch>
        </p:blipFill>
        <p:spPr>
          <a:xfrm>
            <a:off x="5981401" y="4357694"/>
            <a:ext cx="3162599" cy="25003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4643470"/>
          </a:xfrm>
        </p:spPr>
        <p:txBody>
          <a:bodyPr>
            <a:normAutofit/>
          </a:bodyPr>
          <a:lstStyle/>
          <a:p>
            <a:r>
              <a:rPr dirty="0" lang="ru-RU" smtClean="0" sz="5400"/>
              <a:t>    </a:t>
            </a:r>
            <a:r>
              <a:rPr dirty="0" lang="ru-RU" smtClean="0" sz="5400">
                <a:solidFill>
                  <a:schemeClr val="tx1">
                    <a:lumMod val="95000"/>
                    <a:lumOff val="5000"/>
                  </a:schemeClr>
                </a:solidFill>
              </a:rPr>
              <a:t>Вспомним растения </a:t>
            </a:r>
            <a:br>
              <a:rPr dirty="0" lang="ru-RU" smtClean="0" sz="540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dirty="0" lang="ru-RU" smtClean="0" sz="5400">
                <a:solidFill>
                  <a:schemeClr val="tx1">
                    <a:lumMod val="95000"/>
                    <a:lumOff val="5000"/>
                  </a:schemeClr>
                </a:solidFill>
              </a:rPr>
              <a:t>      Республики Алтай,</a:t>
            </a:r>
            <a:br>
              <a:rPr dirty="0" lang="ru-RU" smtClean="0" sz="540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dirty="0" lang="ru-RU" smtClean="0" sz="540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занесенные </a:t>
            </a:r>
            <a:br>
              <a:rPr dirty="0" lang="ru-RU" smtClean="0" sz="540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dirty="0" lang="ru-RU" smtClean="0" sz="540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в красную книгу.</a:t>
            </a:r>
            <a:endParaRPr dirty="0" lang="ru-RU" sz="5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57056207.jpg"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4786313" cy="3389709"/>
          </a:xfrm>
          <a:prstGeom prst="rect">
            <a:avLst/>
          </a:prstGeom>
        </p:spPr>
      </p:pic>
      <p:pic>
        <p:nvPicPr>
          <p:cNvPr descr="Кандык сибирский.jpg"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0"/>
            <a:ext cx="4429124" cy="2991179"/>
          </a:xfrm>
          <a:prstGeom prst="rect">
            <a:avLst/>
          </a:prstGeom>
        </p:spPr>
      </p:pic>
      <p:pic>
        <p:nvPicPr>
          <p:cNvPr descr="1269125422_allday.ru_23.jpg"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500" y="3019425"/>
            <a:ext cx="4762500" cy="3838575"/>
          </a:xfrm>
          <a:prstGeom prst="rect">
            <a:avLst/>
          </a:prstGeom>
        </p:spPr>
      </p:pic>
      <p:pic>
        <p:nvPicPr>
          <p:cNvPr descr="1256869850_prostrel_raskr.jpg"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197545"/>
            <a:ext cx="4357686" cy="366045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714876" y="2500306"/>
            <a:ext cx="4017638" cy="584775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ru-RU" smtClean="0" spc="0" sz="32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50800" rotWithShape="0">
                    <a:srgbClr val="000000"/>
                  </a:outerShdw>
                </a:effectLst>
              </a:rPr>
              <a:t>Кандык сибирский</a:t>
            </a:r>
            <a:endParaRPr b="1" cap="none" dirty="0" lang="ru-RU" spc="0" sz="3200">
              <a:ln cmpd="sng" w="17780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algn="tl" blurRad="50800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934670"/>
            <a:ext cx="3764685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ru-RU" smtClean="0" spc="50" sz="54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Сон-трава</a:t>
            </a:r>
            <a:endParaRPr b="1" cap="none" dirty="0" lang="ru-RU" spc="50" sz="5400">
              <a:ln cmpd="sng" w="12700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aeonia_anomala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00562" cy="6858000"/>
          </a:xfrm>
          <a:prstGeom prst="rect">
            <a:avLst/>
          </a:prstGeom>
        </p:spPr>
      </p:pic>
      <p:pic>
        <p:nvPicPr>
          <p:cNvPr id="4" name="Рисунок 3" descr="1212748019_marin-kor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0"/>
            <a:ext cx="4643438" cy="4762500"/>
          </a:xfrm>
          <a:prstGeom prst="rect">
            <a:avLst/>
          </a:prstGeom>
        </p:spPr>
      </p:pic>
      <p:pic>
        <p:nvPicPr>
          <p:cNvPr id="5" name="Рисунок 4" descr="0_a5e_20e26618_XL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3314013"/>
            <a:ext cx="4643438" cy="354398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8818783">
            <a:off x="1071538" y="3929066"/>
            <a:ext cx="497398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Марьин корень-пион</a:t>
            </a:r>
            <a:endParaRPr lang="ru-RU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44912" y="6273225"/>
            <a:ext cx="509908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Купальница- «огоньки»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0_1fd2e_648e93ec_X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44912" y="6273225"/>
            <a:ext cx="509908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Купальница- «огоньки»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0_1314a_1d65ed0e_X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1538" y="5934670"/>
            <a:ext cx="7832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Водяной орех- чилим.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venerin_bashmach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75517" y="5934670"/>
            <a:ext cx="6868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Венерин башмачок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ist17.jpg"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93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42984"/>
            <a:ext cx="8686800" cy="5072098"/>
          </a:xfrm>
        </p:spPr>
        <p:txBody>
          <a:bodyPr>
            <a:normAutofit/>
          </a:bodyPr>
          <a:lstStyle/>
          <a:p>
            <a:r>
              <a:rPr dirty="0" lang="ru-RU" smtClean="0" sz="5400"/>
              <a:t>    </a:t>
            </a:r>
            <a:r>
              <a:rPr dirty="0" lang="ru-RU" smtClean="0" sz="5400">
                <a:solidFill>
                  <a:srgbClr val="FF0000"/>
                </a:solidFill>
              </a:rPr>
              <a:t>Вспомним животных  </a:t>
            </a:r>
            <a:br>
              <a:rPr dirty="0" lang="ru-RU" smtClean="0" sz="5400">
                <a:solidFill>
                  <a:srgbClr val="FF0000"/>
                </a:solidFill>
              </a:rPr>
            </a:br>
            <a:r>
              <a:rPr dirty="0" lang="ru-RU" smtClean="0" sz="5400">
                <a:solidFill>
                  <a:srgbClr val="FF0000"/>
                </a:solidFill>
              </a:rPr>
              <a:t>        республики Алтай ,     </a:t>
            </a:r>
            <a:br>
              <a:rPr dirty="0" lang="ru-RU" smtClean="0" sz="5400">
                <a:solidFill>
                  <a:srgbClr val="FF0000"/>
                </a:solidFill>
              </a:rPr>
            </a:br>
            <a:r>
              <a:rPr dirty="0" lang="ru-RU" smtClean="0" sz="5400">
                <a:solidFill>
                  <a:srgbClr val="FF0000"/>
                </a:solidFill>
              </a:rPr>
              <a:t/>
            </a:r>
            <a:br>
              <a:rPr dirty="0" lang="ru-RU" smtClean="0" sz="5400">
                <a:solidFill>
                  <a:srgbClr val="FF0000"/>
                </a:solidFill>
              </a:rPr>
            </a:br>
            <a:r>
              <a:rPr dirty="0" lang="ru-RU" smtClean="0" sz="5400">
                <a:solidFill>
                  <a:srgbClr val="FF0000"/>
                </a:solidFill>
              </a:rPr>
              <a:t>           занесенных </a:t>
            </a:r>
            <a:br>
              <a:rPr dirty="0" lang="ru-RU" smtClean="0" sz="5400">
                <a:solidFill>
                  <a:srgbClr val="FF0000"/>
                </a:solidFill>
              </a:rPr>
            </a:br>
            <a:r>
              <a:rPr dirty="0" lang="ru-RU" smtClean="0" sz="5400">
                <a:solidFill>
                  <a:srgbClr val="FF0000"/>
                </a:solidFill>
              </a:rPr>
              <a:t>                       в </a:t>
            </a:r>
            <a:br>
              <a:rPr dirty="0" lang="ru-RU" smtClean="0" sz="5400">
                <a:solidFill>
                  <a:srgbClr val="FF0000"/>
                </a:solidFill>
              </a:rPr>
            </a:br>
            <a:r>
              <a:rPr dirty="0" lang="ru-RU" smtClean="0" sz="5400">
                <a:solidFill>
                  <a:srgbClr val="FF0000"/>
                </a:solidFill>
              </a:rPr>
              <a:t>          красную книгу.</a:t>
            </a:r>
            <a:endParaRPr dirty="0" lang="ru-RU" sz="5400">
              <a:solidFill>
                <a:srgbClr val="FF0000"/>
              </a:solidFill>
            </a:endParaRPr>
          </a:p>
        </p:txBody>
      </p:sp>
      <p:pic>
        <p:nvPicPr>
          <p:cNvPr descr="1277142990_278026.jpg" id="4" name="Рисунок 3"/>
          <p:cNvPicPr>
            <a:picLocks noChangeAspect="1"/>
          </p:cNvPicPr>
          <p:nvPr/>
        </p:nvPicPr>
        <p:blipFill>
          <a:blip r:embed="rId3"/>
          <a:srcRect r="32"/>
          <a:stretch>
            <a:fillRect/>
          </a:stretch>
        </p:blipFill>
        <p:spPr>
          <a:xfrm>
            <a:off x="7715240" y="5357826"/>
            <a:ext cx="1428760" cy="1270009"/>
          </a:xfrm>
          <a:prstGeom prst="parallelogram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9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file.php_id=15855460000545aa55d1d19e3d49ff011062d9fff3.jpeg"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2714612" cy="3071810"/>
          </a:xfrm>
          <a:prstGeom prst="rect">
            <a:avLst/>
          </a:prstGeom>
        </p:spPr>
      </p:pic>
      <p:pic>
        <p:nvPicPr>
          <p:cNvPr descr="28.jpg" id="5" name="Рисунок 4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7000892" y="5135244"/>
            <a:ext cx="2143108" cy="1722756"/>
          </a:xfrm>
          <a:prstGeom prst="rect">
            <a:avLst/>
          </a:prstGeom>
        </p:spPr>
      </p:pic>
      <p:pic>
        <p:nvPicPr>
          <p:cNvPr descr="e15dbad9c7a6.jpg"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4048" y="0"/>
            <a:ext cx="6089952" cy="4572008"/>
          </a:xfrm>
          <a:prstGeom prst="rect">
            <a:avLst/>
          </a:prstGeom>
        </p:spPr>
      </p:pic>
      <p:pic>
        <p:nvPicPr>
          <p:cNvPr descr="f_18101546.jpg" id="7" name="Рисунок 6"/>
          <p:cNvPicPr>
            <a:picLocks noChangeAspect="1"/>
          </p:cNvPicPr>
          <p:nvPr/>
        </p:nvPicPr>
        <p:blipFill>
          <a:blip r:embed="rId5"/>
          <a:srcRect b="32"/>
          <a:stretch>
            <a:fillRect/>
          </a:stretch>
        </p:blipFill>
        <p:spPr>
          <a:xfrm>
            <a:off x="0" y="3143248"/>
            <a:ext cx="3428992" cy="371475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364439">
            <a:off x="2279703" y="4411565"/>
            <a:ext cx="5213607" cy="64633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ru-RU" smtClean="0" spc="0" sz="36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50800" rotWithShape="0">
                    <a:srgbClr val="000000"/>
                  </a:outerShdw>
                </a:effectLst>
              </a:rPr>
              <a:t>Снежный барс- ирбис</a:t>
            </a:r>
            <a:endParaRPr b="1" cap="none" dirty="0" lang="ru-RU" spc="0" sz="3600">
              <a:ln cmpd="sng" w="17780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algn="tl" blurRad="50800" rotWithShape="0">
                  <a:srgbClr val="000000"/>
                </a:outerShdw>
              </a:effectLst>
            </a:endParaRPr>
          </a:p>
        </p:txBody>
      </p:sp>
      <p:pic>
        <p:nvPicPr>
          <p:cNvPr descr="017.jpg"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7620" y="5333989"/>
            <a:ext cx="1143008" cy="1524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1000"/>
                            </p:stCondLst>
                            <p:childTnLst>
                              <p:par>
                                <p:cTn fill="hold" id="10" nodeType="after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3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3000"/>
                            </p:stCondLst>
                            <p:childTnLst>
                              <p:par>
                                <p:cTn fill="hold" id="17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1000" id="1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4000"/>
                            </p:stCondLst>
                            <p:childTnLst>
                              <p:par>
                                <p:cTn fill="hold" id="21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7">
                            <p:stCondLst>
                              <p:cond delay="5000"/>
                            </p:stCondLst>
                            <p:childTnLst>
                              <p:par>
                                <p:cTn fill="hold" id="28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200811010125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43702" cy="6858000"/>
          </a:xfrm>
          <a:prstGeom prst="rect">
            <a:avLst/>
          </a:prstGeom>
        </p:spPr>
      </p:pic>
      <p:pic>
        <p:nvPicPr>
          <p:cNvPr id="4" name="Рисунок 3" descr="StepnoiKo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32" y="4933460"/>
            <a:ext cx="2571768" cy="19245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0916083">
            <a:off x="5000628" y="3714752"/>
            <a:ext cx="37062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Кот-манул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473747c1d3a91806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21026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06146" y="5934670"/>
            <a:ext cx="50378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Красный волк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33510063628b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44" y="1214422"/>
            <a:ext cx="1531974" cy="19812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34" y="2500306"/>
            <a:ext cx="8382000" cy="2895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6600" b="1" dirty="0" smtClean="0">
                <a:solidFill>
                  <a:srgbClr val="FFFF00"/>
                </a:solidFill>
                <a:latin typeface="a_StamperCmDn" pitchFamily="82" charset="-52"/>
              </a:rPr>
              <a:t>       </a:t>
            </a:r>
            <a:r>
              <a:rPr lang="ru-RU" sz="6600" b="1" i="1" dirty="0" smtClean="0">
                <a:solidFill>
                  <a:srgbClr val="FFFF00"/>
                </a:solidFill>
                <a:latin typeface="a_StamperCmDn" pitchFamily="82" charset="-52"/>
              </a:rPr>
              <a:t>Кроссворд</a:t>
            </a:r>
            <a:r>
              <a:rPr lang="ru-RU" sz="6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_StamperCmDn" pitchFamily="82" charset="-52"/>
              </a:rPr>
              <a:t/>
            </a:r>
            <a:br>
              <a:rPr lang="ru-RU" sz="6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_StamperCmDn" pitchFamily="82" charset="-52"/>
              </a:rPr>
            </a:br>
            <a:r>
              <a:rPr lang="ru-RU" sz="6600" b="1" dirty="0" smtClean="0">
                <a:latin typeface="a_StamperCmDn" pitchFamily="82" charset="-52"/>
              </a:rPr>
              <a:t/>
            </a:r>
            <a:br>
              <a:rPr lang="ru-RU" sz="6600" b="1" dirty="0" smtClean="0">
                <a:latin typeface="a_StamperCmDn" pitchFamily="82" charset="-52"/>
              </a:rPr>
            </a:br>
            <a:r>
              <a:rPr lang="en-US" sz="6600" b="1" dirty="0" smtClean="0">
                <a:latin typeface="a_StamperCmDn" pitchFamily="82" charset="-52"/>
              </a:rPr>
              <a:t> </a:t>
            </a:r>
            <a:r>
              <a:rPr lang="ru-RU" sz="8000" b="1" dirty="0" smtClean="0">
                <a:solidFill>
                  <a:srgbClr val="FFFF00"/>
                </a:solidFill>
                <a:latin typeface="a_StamperCmDn" pitchFamily="82" charset="-52"/>
              </a:rPr>
              <a:t>«</a:t>
            </a:r>
            <a:r>
              <a:rPr lang="ru-RU" sz="8000" b="1" dirty="0" smtClean="0">
                <a:solidFill>
                  <a:srgbClr val="FFFF00"/>
                </a:solidFill>
                <a:latin typeface="a_StamperCmDn" pitchFamily="82" charset="-52"/>
              </a:rPr>
              <a:t>Дары леса»</a:t>
            </a:r>
            <a:endParaRPr lang="ru-RU" sz="6600" b="1" dirty="0" smtClean="0">
              <a:solidFill>
                <a:srgbClr val="FFFF00"/>
              </a:solidFill>
              <a:latin typeface="a_StamperCmDn" pitchFamily="82" charset="-52"/>
            </a:endParaRPr>
          </a:p>
        </p:txBody>
      </p:sp>
      <p:pic>
        <p:nvPicPr>
          <p:cNvPr id="1028" name="Picture 4" descr="C:\Documents and Settings\Admin.MICROSOF-D3A5C2\Рабочий стол\P93001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5214950"/>
            <a:ext cx="2190733" cy="1643050"/>
          </a:xfrm>
          <a:prstGeom prst="roundRect">
            <a:avLst/>
          </a:prstGeom>
          <a:noFill/>
        </p:spPr>
      </p:pic>
      <p:pic>
        <p:nvPicPr>
          <p:cNvPr id="1029" name="Picture 5" descr="C:\Documents and Settings\Admin.MICROSOF-D3A5C2\Рабочий стол\btterfly07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929198"/>
            <a:ext cx="2049462" cy="1618346"/>
          </a:xfrm>
          <a:prstGeom prst="rect">
            <a:avLst/>
          </a:prstGeom>
          <a:noFill/>
        </p:spPr>
      </p:pic>
      <p:pic>
        <p:nvPicPr>
          <p:cNvPr id="10" name="Рисунок 9" descr="45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14282" y="1"/>
            <a:ext cx="2786082" cy="2293502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438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72847" cy="6858000"/>
          </a:xfrm>
          <a:prstGeom prst="rect">
            <a:avLst/>
          </a:prstGeom>
        </p:spPr>
      </p:pic>
      <p:pic>
        <p:nvPicPr>
          <p:cNvPr id="4" name="Рисунок 3" descr="63-kosly-mi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0"/>
            <a:ext cx="3000364" cy="21569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45426" y="6027003"/>
            <a:ext cx="649857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Горный баран-архар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45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1" cy="68418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50062" y="5934670"/>
            <a:ext cx="7593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Улар- горная индейка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altayula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30" y="-1"/>
            <a:ext cx="2071670" cy="200261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3" name="Рисунок 2" descr="04395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47304" cy="6858000"/>
          </a:xfrm>
          <a:prstGeom prst="rect">
            <a:avLst/>
          </a:prstGeom>
        </p:spPr>
      </p:pic>
      <p:pic>
        <p:nvPicPr>
          <p:cNvPr id="4" name="Рисунок 3" descr="0_34090_c0da7411_XL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467" y="3286100"/>
            <a:ext cx="4762533" cy="35719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1549329">
            <a:off x="3060210" y="2088212"/>
            <a:ext cx="61918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Орлан-белохвост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0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1390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2244" y="4357694"/>
            <a:ext cx="2671756" cy="2500306"/>
          </a:xfrm>
          <a:prstGeom prst="rect">
            <a:avLst/>
          </a:prstGeom>
        </p:spPr>
      </p:pic>
      <p:pic>
        <p:nvPicPr>
          <p:cNvPr id="6" name="Рисунок 5" descr="18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0"/>
            <a:ext cx="2666985" cy="200023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4643446"/>
            <a:ext cx="28973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Беркут 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7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80623" cy="6858000"/>
          </a:xfrm>
          <a:prstGeom prst="rect">
            <a:avLst/>
          </a:prstGeom>
        </p:spPr>
      </p:pic>
      <p:pic>
        <p:nvPicPr>
          <p:cNvPr id="5" name="Рисунок 4" descr="168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0" y="1"/>
            <a:ext cx="43815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703395" y="5934670"/>
            <a:ext cx="2440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Скопа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786578" y="0"/>
            <a:ext cx="2357422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" name="Рисунок 9" descr="zima_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072330" cy="6858000"/>
          </a:xfrm>
          <a:prstGeom prst="rect">
            <a:avLst/>
          </a:prstGeom>
        </p:spPr>
      </p:pic>
      <p:pic>
        <p:nvPicPr>
          <p:cNvPr id="4" name="Рисунок 3" descr="4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928802"/>
            <a:ext cx="4143372" cy="4929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405065771.gif"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" name="Элизиум - Три белых коня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6000768"/>
            <a:ext cx="304800" cy="304800"/>
          </a:xfrm>
          <a:prstGeom prst="rect">
            <a:avLst/>
          </a:prstGeom>
        </p:spPr>
      </p:pic>
      <p:pic>
        <p:nvPicPr>
          <p:cNvPr descr="Изображение 004.jpg"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Изображение 005.jpg" id="23" name="Рисунок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Изображение 006.jpg" id="24" name="Рисунок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Изображение 007.jpg" id="25" name="Рисунок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Изображение 008.jpg" id="26" name="Рисунок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Изображение 011.jpg" id="29" name="Рисунок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Изображение 012.jpg" id="30" name="Рисунок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Изображение 013.jpg" id="31" name="Рисунок 3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Фото-0205.jpg"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descr="Фото-0207.jpg" id="33" name="Рисунок 32"/>
          <p:cNvPicPr>
            <a:picLocks noChangeAspect="1"/>
          </p:cNvPicPr>
          <p:nvPr/>
        </p:nvPicPr>
        <p:blipFill>
          <a:blip r:embed="rId14"/>
          <a:srcRect l="-64362"/>
          <a:stretch>
            <a:fillRect/>
          </a:stretch>
        </p:blipFill>
        <p:spPr>
          <a:xfrm rot="-5400000">
            <a:off x="-1293655" y="2222293"/>
            <a:ext cx="11666418" cy="6793156"/>
          </a:xfrm>
          <a:prstGeom prst="rect">
            <a:avLst/>
          </a:prstGeom>
        </p:spPr>
      </p:pic>
      <p:pic>
        <p:nvPicPr>
          <p:cNvPr id="35" name="Элизиум - Три белых коня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2000"/>
                            </p:stCondLst>
                            <p:childTnLst>
                              <p:par>
                                <p:cTn fill="hold" id="10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 id="12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7000"/>
                            </p:stCondLst>
                            <p:childTnLst>
                              <p:par>
                                <p:cTn fill="hold" id="14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 id="16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12000"/>
                            </p:stCondLst>
                            <p:childTnLst>
                              <p:par>
                                <p:cTn decel="100000" fill="hold" id="18" nodeType="after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0" fill="hold" id="2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2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22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0" id="23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17000"/>
                            </p:stCondLst>
                            <p:childTnLst>
                              <p:par>
                                <p:cTn fill="hold" id="25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0" fill="hold" id="27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28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29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3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1">
                            <p:stCondLst>
                              <p:cond delay="22000"/>
                            </p:stCondLst>
                            <p:childTnLst>
                              <p:par>
                                <p:cTn fill="hold" id="32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0" fill="hold" id="34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35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36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37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8">
                            <p:stCondLst>
                              <p:cond delay="27000"/>
                            </p:stCondLst>
                            <p:childTnLst>
                              <p:par>
                                <p:cTn fill="hold" id="39" nodeType="after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5000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5000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5000" id="43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4">
                            <p:stCondLst>
                              <p:cond delay="32000"/>
                            </p:stCondLst>
                            <p:childTnLst>
                              <p:par>
                                <p:cTn fill="hold" id="45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0" fill="hold" id="47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48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49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1">
                            <p:stCondLst>
                              <p:cond delay="37000"/>
                            </p:stCondLst>
                            <p:childTnLst>
                              <p:par>
                                <p:cTn fill="hold" id="52" nodeType="after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0" fill="hold" id="54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55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56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0" id="57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8">
                            <p:stCondLst>
                              <p:cond delay="42000"/>
                            </p:stCondLst>
                            <p:childTnLst>
                              <p:par>
                                <p:cTn decel="100000" fill="hold" id="59" nodeType="after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0" fill="hold" id="6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62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63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0" id="64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5">
                            <p:stCondLst>
                              <p:cond delay="47000"/>
                            </p:stCondLst>
                            <p:childTnLst>
                              <p:par>
                                <p:cTn fill="hold" id="66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0" fill="hold" id="68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69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7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7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2">
                            <p:stCondLst>
                              <p:cond delay="52000"/>
                            </p:stCondLst>
                            <p:childTnLst>
                              <p:par>
                                <p:cTn fill="hold" id="73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47120" fill="hold" id="74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75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display="0" fill="hold" id="76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Documents and Settings\Admin.MICROSOF-D3A5C2\Рабочий стол\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94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11494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Белым снегом все покрыло,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 деревья и дома,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свищет ветер легкокрылый,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здравствуй зимушка- зима!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Вновь для птиц кормушки ставят,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насыпают в них корма,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здравствуй, зимушка- зима!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57224" y="2357430"/>
            <a:ext cx="7128426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</a:rPr>
              <a:t>Тема: </a:t>
            </a:r>
            <a:r>
              <a:rPr lang="ru-RU" sz="48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</a:rPr>
              <a:t>Заповедники и </a:t>
            </a:r>
          </a:p>
          <a:p>
            <a:pPr algn="ctr"/>
            <a:r>
              <a:rPr lang="ru-RU" sz="4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</a:rPr>
              <a:t>заказники</a:t>
            </a:r>
          </a:p>
          <a:p>
            <a:pPr algn="ctr"/>
            <a:r>
              <a:rPr lang="ru-RU" sz="48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</a:rPr>
              <a:t>Республики Алтай.</a:t>
            </a:r>
            <a:endParaRPr lang="ru-RU" sz="48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1142984"/>
            <a:ext cx="4500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8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</a:rPr>
              <a:t> 3 декабря</a:t>
            </a:r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</a:rPr>
              <a:t>.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1071546"/>
            <a:ext cx="7135863" cy="430887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Знать: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1.Что такое заповедник.</a:t>
            </a:r>
          </a:p>
          <a:p>
            <a:pPr algn="ctr"/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2.Что такое заказник.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3. Какие заповедники 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и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заказники есть в </a:t>
            </a:r>
          </a:p>
          <a:p>
            <a:pPr algn="ctr"/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Республике Алтай.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Рисунок 7" descr="62092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137276"/>
            <a:ext cx="6629400" cy="49720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114800" y="228601"/>
          <a:ext cx="4800600" cy="6324596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30832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5000" y="228600"/>
            <a:ext cx="3429000" cy="52322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 горизонтали: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676400"/>
            <a:ext cx="46482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2</a:t>
            </a:r>
            <a:r>
              <a:rPr lang="ru-RU" dirty="0" smtClean="0"/>
              <a:t>.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Невысок и коренаст.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Поглядеть решил на нас,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Приподняв с утра под ёлками,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Лист с прилипшими иголками.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400" y="1066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</a:t>
            </a:r>
            <a:r>
              <a:rPr lang="ru-RU" sz="4000" b="1" dirty="0" smtClean="0">
                <a:solidFill>
                  <a:srgbClr val="993300"/>
                </a:solidFill>
              </a:rPr>
              <a:t>г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 и   б</a:t>
            </a:r>
            <a:endParaRPr lang="ru-RU" sz="40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42976" y="1500174"/>
            <a:ext cx="6935552" cy="36317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Уметь: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1.Находить и показывать 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карте 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аповедники Республики 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Алтай.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00100" y="1285861"/>
            <a:ext cx="671517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/>
                </a:solidFill>
                <a:effectLst/>
              </a:rPr>
              <a:t>Заповедник- </a:t>
            </a:r>
            <a:r>
              <a:rPr lang="ru-RU" sz="5400" b="1" dirty="0" smtClean="0">
                <a:ln w="50800"/>
                <a:solidFill>
                  <a:schemeClr val="bg1"/>
                </a:solidFill>
              </a:rPr>
              <a:t>место,</a:t>
            </a:r>
          </a:p>
          <a:p>
            <a:pPr algn="ctr"/>
            <a:r>
              <a:rPr lang="ru-RU" sz="5400" b="1" dirty="0" smtClean="0">
                <a:ln w="50800"/>
                <a:solidFill>
                  <a:schemeClr val="bg1"/>
                </a:solidFill>
              </a:rPr>
              <a:t> где оберегается и</a:t>
            </a:r>
          </a:p>
          <a:p>
            <a:pPr algn="ctr"/>
            <a:r>
              <a:rPr lang="ru-RU" sz="5400" b="1" dirty="0" smtClean="0">
                <a:ln w="50800"/>
                <a:solidFill>
                  <a:schemeClr val="bg1"/>
                </a:solidFill>
              </a:rPr>
              <a:t>с</a:t>
            </a:r>
            <a:r>
              <a:rPr lang="ru-RU" sz="5400" b="1" cap="none" spc="0" dirty="0" smtClean="0">
                <a:ln w="50800"/>
                <a:solidFill>
                  <a:schemeClr val="bg1"/>
                </a:solidFill>
                <a:effectLst/>
              </a:rPr>
              <a:t>охраняется вся</a:t>
            </a:r>
          </a:p>
          <a:p>
            <a:pPr algn="ctr"/>
            <a:r>
              <a:rPr lang="ru-RU" sz="5400" b="1" dirty="0" smtClean="0">
                <a:ln w="50800"/>
                <a:solidFill>
                  <a:schemeClr val="bg1"/>
                </a:solidFill>
              </a:rPr>
              <a:t>природа.</a:t>
            </a:r>
            <a:endParaRPr lang="ru-RU" sz="5400" b="1" cap="none" spc="0" dirty="0" smtClean="0">
              <a:ln w="50800"/>
              <a:solidFill>
                <a:schemeClr val="bg1"/>
              </a:solidFill>
              <a:effectLst/>
            </a:endParaRPr>
          </a:p>
          <a:p>
            <a:pPr algn="ctr"/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71472" y="1142984"/>
            <a:ext cx="762362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Заказник- участок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природы, на котором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храняются отдельные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виды растений и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ивотных.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28604"/>
            <a:ext cx="8686800" cy="866796"/>
          </a:xfrm>
        </p:spPr>
        <p:txBody>
          <a:bodyPr/>
          <a:lstStyle/>
          <a:p>
            <a:r>
              <a:rPr dirty="0" lang="ru-RU" smtClean="0"/>
              <a:t>Карта Республики Алтай</a:t>
            </a:r>
            <a:endParaRPr dirty="0" lang="ru-RU"/>
          </a:p>
        </p:txBody>
      </p:sp>
      <p:pic>
        <p:nvPicPr>
          <p:cNvPr descr="respublika_altaj.preview.jpg" id="4" name="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rcRect r="82"/>
          <a:stretch>
            <a:fillRect/>
          </a:stretch>
        </p:blipFill>
        <p:spPr>
          <a:xfrm>
            <a:off x="0" y="1285860"/>
            <a:ext cx="5786446" cy="5594372"/>
          </a:xfrm>
        </p:spPr>
      </p:pic>
      <p:sp>
        <p:nvSpPr>
          <p:cNvPr id="10" name="Прямоугольник 9"/>
          <p:cNvSpPr/>
          <p:nvPr/>
        </p:nvSpPr>
        <p:spPr>
          <a:xfrm>
            <a:off x="6072198" y="1357298"/>
            <a:ext cx="2786082" cy="521497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86446" y="2000240"/>
            <a:ext cx="31432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1.Майминский район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2.Чойский район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3.Турочакский район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4.Шебалинский район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5.Чемальский район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6.Онгудайский район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7.Усть-Канский район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8. </a:t>
            </a:r>
            <a:r>
              <a:rPr b="1" dirty="0" err="1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Усть</a:t>
            </a:r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- </a:t>
            </a:r>
            <a:r>
              <a:rPr b="1" dirty="0" err="1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Коксинский</a:t>
            </a:r>
            <a:endParaRPr b="1" dirty="0" lang="ru-RU" smtClean="0">
              <a:ln cmpd="sng" w="9525">
                <a:solidFill>
                  <a:sysClr lastClr="000000" val="windowText"/>
                </a:solidFill>
                <a:prstDash val="solid"/>
                <a:miter lim="800000"/>
              </a:ln>
              <a:effectLst>
                <a:outerShdw algn="tl" blurRad="50800" rotWithShape="0">
                  <a:srgbClr val="000000"/>
                </a:outerShdw>
              </a:effectLst>
            </a:endParaRP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 район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9. </a:t>
            </a:r>
            <a:r>
              <a:rPr b="1" dirty="0" err="1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Кош-Агачский</a:t>
            </a:r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 район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10.Улаганский район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А- Алтайский 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заповедник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  <a:miter lim="800000"/>
                </a:ln>
                <a:effectLst>
                  <a:outerShdw algn="tl" blurRad="50800" rotWithShape="0">
                    <a:srgbClr val="000000"/>
                  </a:outerShdw>
                </a:effectLst>
              </a:rPr>
              <a:t>К- Катунский </a:t>
            </a:r>
          </a:p>
          <a:p>
            <a:pPr algn="ctr"/>
            <a:r>
              <a:rPr b="1" dirty="0" lang="ru-RU" smtClean="0">
                <a:ln cmpd="sng" w="9525">
                  <a:solidFill>
                    <a:sysClr lastClr="000000" val="windowText"/>
                  </a:solidFill>
                  <a:prstDash val="solid"/>
                </a:ln>
              </a:rPr>
              <a:t>заповедник</a:t>
            </a:r>
            <a:endParaRPr b="1" dirty="0" lang="ru-RU" smtClean="0">
              <a:ln cmpd="sng" w="9525">
                <a:solidFill>
                  <a:sysClr lastClr="000000" val="windowText"/>
                </a:solidFill>
                <a:prstDash val="solid"/>
              </a:ln>
              <a:effectLst>
                <a:outerShdw algn="tl" blurRad="50800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ogoti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016813" y="2967335"/>
            <a:ext cx="4786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/>
              <a:t>Текст надписи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25e6b_80814571_XL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0_d00d_55546a1b_XL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3_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0"/>
            <a:ext cx="9130473" cy="6858000"/>
          </a:xfrm>
          <a:prstGeom prst="rect">
            <a:avLst/>
          </a:prstGeom>
        </p:spPr>
      </p:pic>
      <p:pic>
        <p:nvPicPr>
          <p:cNvPr id="7" name="Рисунок 6" descr="53-pervocvety-mi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86158" cy="6858000"/>
          </a:xfrm>
          <a:prstGeom prst="rect">
            <a:avLst/>
          </a:prstGeom>
        </p:spPr>
      </p:pic>
      <p:pic>
        <p:nvPicPr>
          <p:cNvPr id="8" name="Рисунок 7" descr="6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77138" cy="6858000"/>
          </a:xfrm>
          <a:prstGeom prst="rect">
            <a:avLst/>
          </a:prstGeom>
        </p:spPr>
      </p:pic>
      <p:pic>
        <p:nvPicPr>
          <p:cNvPr id="9" name="Рисунок 8" descr="1360_50.1129287874.6383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10" name="Рисунок 9" descr="1360_84.1129287873.69141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233452" cy="7143776"/>
          </a:xfrm>
          <a:prstGeom prst="rect">
            <a:avLst/>
          </a:prstGeom>
        </p:spPr>
      </p:pic>
      <p:pic>
        <p:nvPicPr>
          <p:cNvPr id="11" name="Рисунок 10" descr="1982355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280" y="0"/>
            <a:ext cx="9062720" cy="7215214"/>
          </a:xfrm>
          <a:prstGeom prst="rect">
            <a:avLst/>
          </a:prstGeom>
        </p:spPr>
      </p:pic>
      <p:pic>
        <p:nvPicPr>
          <p:cNvPr id="12" name="Рисунок 11" descr="45144964_lotov2_image002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3350" y="0"/>
            <a:ext cx="9010650" cy="7072338"/>
          </a:xfrm>
          <a:prstGeom prst="rect">
            <a:avLst/>
          </a:prstGeom>
        </p:spPr>
      </p:pic>
      <p:pic>
        <p:nvPicPr>
          <p:cNvPr id="13" name="Рисунок 12" descr="doc1234_1201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pic>
        <p:nvPicPr>
          <p:cNvPr id="14" name="Рисунок 13" descr="e5b0cbcd6d352366c1a1d609a07fb5ec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274414" cy="7286652"/>
          </a:xfrm>
          <a:prstGeom prst="rect">
            <a:avLst/>
          </a:prstGeom>
        </p:spPr>
      </p:pic>
      <p:pic>
        <p:nvPicPr>
          <p:cNvPr id="15" name="Рисунок 14" descr="f5dc1589401bedd9d283468847cdda7d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308552" cy="7286652"/>
          </a:xfrm>
          <a:prstGeom prst="rect">
            <a:avLst/>
          </a:prstGeom>
        </p:spPr>
      </p:pic>
      <p:pic>
        <p:nvPicPr>
          <p:cNvPr id="16" name="Рисунок 15" descr="f039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1" y="0"/>
            <a:ext cx="9392065" cy="7429528"/>
          </a:xfrm>
          <a:prstGeom prst="rect">
            <a:avLst/>
          </a:prstGeom>
        </p:spPr>
      </p:pic>
      <p:pic>
        <p:nvPicPr>
          <p:cNvPr id="17" name="Рисунок 16" descr="gorny_baran-2206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1" y="0"/>
            <a:ext cx="9358347" cy="7429528"/>
          </a:xfrm>
          <a:prstGeom prst="rect">
            <a:avLst/>
          </a:prstGeom>
        </p:spPr>
      </p:pic>
      <p:pic>
        <p:nvPicPr>
          <p:cNvPr id="18" name="Рисунок 17" descr="r_tura02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1" y="0"/>
            <a:ext cx="9429785" cy="7429528"/>
          </a:xfrm>
          <a:prstGeom prst="rect">
            <a:avLst/>
          </a:prstGeom>
        </p:spPr>
      </p:pic>
      <p:pic>
        <p:nvPicPr>
          <p:cNvPr id="19" name="01-Дорожка 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8"/>
          <a:stretch>
            <a:fillRect/>
          </a:stretch>
        </p:blipFill>
        <p:spPr>
          <a:xfrm>
            <a:off x="8839200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4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4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0"/>
                            </p:stCondLst>
                            <p:childTnLst>
                              <p:par>
                                <p:cTn id="5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6000"/>
                            </p:stCondLst>
                            <p:childTnLst>
                              <p:par>
                                <p:cTn id="6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4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4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0"/>
                            </p:stCondLst>
                            <p:childTnLst>
                              <p:par>
                                <p:cTn id="7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4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4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0"/>
                            </p:stCondLst>
                            <p:childTnLst>
                              <p:par>
                                <p:cTn id="8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0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8000"/>
                            </p:stCondLst>
                            <p:childTnLst>
                              <p:par>
                                <p:cTn id="9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4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0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13383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ogokatun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5934670"/>
            <a:ext cx="8258479" cy="923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Катунский заповедник 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20px-Схема_Катунского_заповедника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nformation_items_121540830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Содержимое 3" descr="katyn01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359"/>
            <a:ext cx="9144000" cy="6864359"/>
          </a:xfrm>
          <a:prstGeom prst="rect">
            <a:avLst/>
          </a:prstGeom>
        </p:spPr>
      </p:pic>
      <p:pic>
        <p:nvPicPr>
          <p:cNvPr id="5" name="Рисунок 4" descr="01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0"/>
            <a:ext cx="9258307" cy="6858000"/>
          </a:xfrm>
          <a:prstGeom prst="rect">
            <a:avLst/>
          </a:prstGeom>
        </p:spPr>
      </p:pic>
      <p:pic>
        <p:nvPicPr>
          <p:cNvPr id="6" name="Рисунок 5" descr="243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0"/>
            <a:ext cx="9281691" cy="6858000"/>
          </a:xfrm>
          <a:prstGeom prst="rect">
            <a:avLst/>
          </a:prstGeom>
        </p:spPr>
      </p:pic>
      <p:pic>
        <p:nvPicPr>
          <p:cNvPr id="8" name="Рисунок 7" descr="609706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0"/>
            <a:ext cx="9316815" cy="6858000"/>
          </a:xfrm>
          <a:prstGeom prst="rect">
            <a:avLst/>
          </a:prstGeom>
        </p:spPr>
      </p:pic>
      <p:pic>
        <p:nvPicPr>
          <p:cNvPr id="9" name="Рисунок 8" descr="27336832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328104" cy="6858000"/>
          </a:xfrm>
          <a:prstGeom prst="rect">
            <a:avLst/>
          </a:prstGeom>
        </p:spPr>
      </p:pic>
      <p:pic>
        <p:nvPicPr>
          <p:cNvPr id="10" name="Рисунок 9" descr="1265110957_Mulytinskie_ozera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bars01m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267568" cy="6858000"/>
          </a:xfrm>
          <a:prstGeom prst="rect">
            <a:avLst/>
          </a:prstGeom>
        </p:spPr>
      </p:pic>
      <p:pic>
        <p:nvPicPr>
          <p:cNvPr id="12" name="Рисунок 11" descr="f1030024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" y="0"/>
            <a:ext cx="9192485" cy="6858000"/>
          </a:xfrm>
          <a:prstGeom prst="rect">
            <a:avLst/>
          </a:prstGeom>
        </p:spPr>
      </p:pic>
      <p:pic>
        <p:nvPicPr>
          <p:cNvPr id="13" name="Рисунок 12" descr="f_9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358346" cy="6858000"/>
          </a:xfrm>
          <a:prstGeom prst="rect">
            <a:avLst/>
          </a:prstGeom>
        </p:spPr>
      </p:pic>
      <p:pic>
        <p:nvPicPr>
          <p:cNvPr id="14" name="Рисунок 13" descr="katunskiy_3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15" name="Рисунок 14" descr="katunskiy_4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pic>
        <p:nvPicPr>
          <p:cNvPr id="16" name="Рисунок 15" descr="normal_a_DSC03722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358346" cy="6858000"/>
          </a:xfrm>
          <a:prstGeom prst="rect">
            <a:avLst/>
          </a:prstGeom>
        </p:spPr>
      </p:pic>
      <p:pic>
        <p:nvPicPr>
          <p:cNvPr id="17" name="Рисунок 16" descr="tropoyu_snezhnogo_barsa_0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1" y="0"/>
            <a:ext cx="9322623" cy="6643710"/>
          </a:xfrm>
          <a:prstGeom prst="rect">
            <a:avLst/>
          </a:prstGeom>
        </p:spPr>
      </p:pic>
      <p:pic>
        <p:nvPicPr>
          <p:cNvPr id="18" name="Рисунок 17" descr="vist41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0"/>
            <a:ext cx="9291258" cy="6858000"/>
          </a:xfrm>
          <a:prstGeom prst="rect">
            <a:avLst/>
          </a:prstGeom>
        </p:spPr>
      </p:pic>
      <p:pic>
        <p:nvPicPr>
          <p:cNvPr id="19" name="Рисунок 18" descr="vist54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0"/>
            <a:ext cx="4643438" cy="6858000"/>
          </a:xfrm>
          <a:prstGeom prst="rect">
            <a:avLst/>
          </a:prstGeom>
        </p:spPr>
      </p:pic>
      <p:pic>
        <p:nvPicPr>
          <p:cNvPr id="21" name="Рисунок 20" descr="vist106.jp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00562" y="-1"/>
            <a:ext cx="4888620" cy="6911069"/>
          </a:xfrm>
          <a:prstGeom prst="rect">
            <a:avLst/>
          </a:prstGeom>
        </p:spPr>
      </p:pic>
      <p:pic>
        <p:nvPicPr>
          <p:cNvPr id="22" name="Рисунок 21" descr="vist96.jp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-1" y="0"/>
            <a:ext cx="9294309" cy="6858000"/>
          </a:xfrm>
          <a:prstGeom prst="rect">
            <a:avLst/>
          </a:prstGeom>
        </p:spPr>
      </p:pic>
      <p:pic>
        <p:nvPicPr>
          <p:cNvPr id="23" name="Рисунок 22" descr="vist168.jp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9392250" cy="6643710"/>
          </a:xfrm>
          <a:prstGeom prst="rect">
            <a:avLst/>
          </a:prstGeom>
        </p:spPr>
      </p:pic>
      <p:pic>
        <p:nvPicPr>
          <p:cNvPr id="24" name="Рисунок 23" descr="vist182.jp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6579520" cy="6643710"/>
          </a:xfrm>
          <a:prstGeom prst="rect">
            <a:avLst/>
          </a:prstGeom>
        </p:spPr>
      </p:pic>
      <p:pic>
        <p:nvPicPr>
          <p:cNvPr id="25" name="Рисунок 24" descr="Красавки. В. Мосейкин.jp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0" y="0"/>
            <a:ext cx="9429784" cy="6858000"/>
          </a:xfrm>
          <a:prstGeom prst="rect">
            <a:avLst/>
          </a:prstGeom>
        </p:spPr>
      </p:pic>
      <p:pic>
        <p:nvPicPr>
          <p:cNvPr id="26" name="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4"/>
          <a:stretch>
            <a:fillRect/>
          </a:stretch>
        </p:blipFill>
        <p:spPr>
          <a:xfrm>
            <a:off x="89916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0"/>
                            </p:stCondLst>
                            <p:childTnLst>
                              <p:par>
                                <p:cTn id="4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5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4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4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10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3000"/>
                            </p:stCondLst>
                            <p:childTnLst>
                              <p:par>
                                <p:cTn id="6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6000"/>
                            </p:stCondLst>
                            <p:childTnLst>
                              <p:par>
                                <p:cTn id="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9000"/>
                            </p:stCondLst>
                            <p:childTnLst>
                              <p:par>
                                <p:cTn id="7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0"/>
                            </p:stCondLst>
                            <p:childTnLst>
                              <p:par>
                                <p:cTn id="8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0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800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1000"/>
                            </p:stCondLst>
                            <p:childTnLst>
                              <p:par>
                                <p:cTn id="10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3000"/>
                            </p:stCondLst>
                            <p:childTnLst>
                              <p:par>
                                <p:cTn id="1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6000"/>
                            </p:stCondLst>
                            <p:childTnLst>
                              <p:par>
                                <p:cTn id="1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9000"/>
                            </p:stCondLst>
                            <p:childTnLst>
                              <p:par>
                                <p:cTn id="1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5000"/>
                            </p:stCondLst>
                            <p:childTnLst>
                              <p:par>
                                <p:cTn id="1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17758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1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cf7f13b7ec487780ef52ab4504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76729">
            <a:off x="397859" y="571500"/>
            <a:ext cx="7586283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114800" y="228601"/>
          <a:ext cx="4800600" cy="6324596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30832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5000" y="228600"/>
            <a:ext cx="3429000" cy="52322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 горизонтали: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676400"/>
            <a:ext cx="4648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4</a:t>
            </a:r>
            <a:r>
              <a:rPr lang="ru-RU" dirty="0" smtClean="0"/>
              <a:t>.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Растут на ветках 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группками,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Покрытые скорлупками.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400" y="1066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  г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 и   б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2514600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993300"/>
                </a:solidFill>
              </a:rPr>
              <a:t>о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е   </a:t>
            </a:r>
            <a:r>
              <a:rPr lang="ru-RU" sz="4000" b="1" dirty="0" err="1" smtClean="0">
                <a:solidFill>
                  <a:srgbClr val="993300"/>
                </a:solidFill>
              </a:rPr>
              <a:t>х</a:t>
            </a:r>
            <a:r>
              <a:rPr lang="ru-RU" sz="4000" b="1" dirty="0" smtClean="0">
                <a:solidFill>
                  <a:srgbClr val="993300"/>
                </a:solidFill>
              </a:rPr>
              <a:t>   и</a:t>
            </a:r>
            <a:endParaRPr lang="ru-RU" sz="40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428605"/>
          <a:ext cx="8686800" cy="57150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1700"/>
                <a:gridCol w="2171700"/>
                <a:gridCol w="2171700"/>
                <a:gridCol w="2171700"/>
              </a:tblGrid>
              <a:tr h="1905012">
                <a:tc>
                  <a:txBody>
                    <a:bodyPr/>
                    <a:lstStyle/>
                    <a:p>
                      <a:r>
                        <a:rPr lang="ru-RU" sz="2400" b="1" i="0" dirty="0" smtClean="0"/>
                        <a:t>Название</a:t>
                      </a:r>
                      <a:r>
                        <a:rPr lang="ru-RU" sz="2400" b="1" i="0" baseline="0" dirty="0" smtClean="0"/>
                        <a:t>  заповедника</a:t>
                      </a:r>
                      <a:endParaRPr lang="ru-RU" sz="2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Когда образован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Где находится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Животные и растения</a:t>
                      </a:r>
                      <a:endParaRPr lang="ru-RU" sz="2400" b="1" dirty="0"/>
                    </a:p>
                  </a:txBody>
                  <a:tcPr/>
                </a:tc>
              </a:tr>
              <a:tr h="1905012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1905012">
                <a:tc>
                  <a:txBody>
                    <a:bodyPr/>
                    <a:lstStyle/>
                    <a:p>
                      <a:r>
                        <a:rPr lang="ru-RU" b="1" baseline="0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7158" y="2786058"/>
            <a:ext cx="1818126" cy="12926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/>
              <a:t>Алтайский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572008"/>
            <a:ext cx="1852045" cy="12926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/>
              <a:t>Катунский 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2857496"/>
            <a:ext cx="194207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dirty="0" smtClean="0"/>
              <a:t>В 1924 году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2500306"/>
            <a:ext cx="20728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1" dirty="0" smtClean="0"/>
              <a:t>На территории</a:t>
            </a:r>
          </a:p>
          <a:p>
            <a:r>
              <a:rPr lang="ru-RU" sz="2000" b="1" dirty="0" smtClean="0"/>
              <a:t> Турочакского</a:t>
            </a:r>
          </a:p>
          <a:p>
            <a:r>
              <a:rPr lang="ru-RU" sz="2000" b="1" dirty="0" smtClean="0"/>
              <a:t> и Улаганского</a:t>
            </a:r>
          </a:p>
          <a:p>
            <a:r>
              <a:rPr lang="ru-RU" sz="2000" b="1" dirty="0" smtClean="0"/>
              <a:t> районов РА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05026" y="2357430"/>
            <a:ext cx="2338974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1" dirty="0" smtClean="0"/>
              <a:t>59 видов </a:t>
            </a:r>
          </a:p>
          <a:p>
            <a:r>
              <a:rPr lang="ru-RU" sz="2000" b="1" dirty="0" smtClean="0"/>
              <a:t>животных, </a:t>
            </a:r>
          </a:p>
          <a:p>
            <a:r>
              <a:rPr lang="ru-RU" sz="2000" b="1" dirty="0" smtClean="0"/>
              <a:t>49 видов </a:t>
            </a:r>
          </a:p>
          <a:p>
            <a:r>
              <a:rPr lang="ru-RU" sz="2000" b="1" dirty="0" smtClean="0"/>
              <a:t>растений,</a:t>
            </a:r>
          </a:p>
          <a:p>
            <a:r>
              <a:rPr lang="ru-RU" sz="2000" b="1" dirty="0" smtClean="0"/>
              <a:t> занесенных </a:t>
            </a:r>
          </a:p>
          <a:p>
            <a:r>
              <a:rPr lang="ru-RU" sz="2000" b="1" dirty="0" smtClean="0"/>
              <a:t>в Красную книгу.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71736" y="4572008"/>
            <a:ext cx="194207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dirty="0" smtClean="0"/>
              <a:t>В 1992 году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14876" y="4572008"/>
            <a:ext cx="20728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1" dirty="0" smtClean="0"/>
              <a:t>На территории</a:t>
            </a:r>
          </a:p>
          <a:p>
            <a:r>
              <a:rPr lang="ru-RU" sz="2000" b="1" dirty="0" smtClean="0"/>
              <a:t>  Усть-</a:t>
            </a:r>
          </a:p>
          <a:p>
            <a:r>
              <a:rPr lang="ru-RU" sz="2000" b="1" dirty="0" smtClean="0"/>
              <a:t>Коксинского</a:t>
            </a:r>
          </a:p>
          <a:p>
            <a:r>
              <a:rPr lang="ru-RU" sz="2000" b="1" dirty="0" smtClean="0"/>
              <a:t> района РА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62606" y="4429132"/>
            <a:ext cx="2281394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000" b="1" dirty="0" smtClean="0"/>
              <a:t>700 видов</a:t>
            </a:r>
          </a:p>
          <a:p>
            <a:r>
              <a:rPr lang="ru-RU" sz="2000" b="1" dirty="0" smtClean="0"/>
              <a:t> растений,</a:t>
            </a:r>
          </a:p>
          <a:p>
            <a:r>
              <a:rPr lang="ru-RU" sz="2000" b="1" dirty="0" smtClean="0"/>
              <a:t> 120 видов птиц,</a:t>
            </a:r>
          </a:p>
          <a:p>
            <a:r>
              <a:rPr lang="ru-RU" sz="2000" b="1" dirty="0" smtClean="0"/>
              <a:t> 47 видов </a:t>
            </a:r>
          </a:p>
          <a:p>
            <a:r>
              <a:rPr lang="ru-RU" sz="2000" b="1" dirty="0" smtClean="0"/>
              <a:t>млекопитающих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.MICROSOF-D3A5C2\Рабочий стол\040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360" y="0"/>
            <a:ext cx="918236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42976" y="0"/>
            <a:ext cx="67165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Заказники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Республики Алтай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1571612"/>
            <a:ext cx="5826852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1.Сумультинский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2.Шавлинский 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3.Кош-Агачский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4.Ининский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5.Чемальский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6.Чергинский </a:t>
            </a:r>
          </a:p>
          <a:p>
            <a:pPr algn="ct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5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150"/>
                            </p:stCondLst>
                            <p:childTnLst>
                              <p:par>
                                <p:cTn id="16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E8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E8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</p:bldLst>
  </p:timing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4414" y="214290"/>
            <a:ext cx="6659067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0" sz="5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Показать по карте:</a:t>
            </a:r>
            <a:endParaRPr b="1" cap="none" dirty="0" lang="ru-RU" spc="0" sz="54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714488"/>
            <a:ext cx="8929718" cy="4247317"/>
          </a:xfrm>
          <a:prstGeom prst="rect">
            <a:avLst/>
          </a:prstGeom>
          <a:solidFill>
            <a:srgbClr val="00B050"/>
          </a:solidFill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1.Алтайский з</a:t>
            </a:r>
            <a:r>
              <a:rPr b="1" cap="none" dirty="0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аповедник (на карте обозначен </a:t>
            </a:r>
            <a:r>
              <a:rPr b="1" cap="none" dirty="0" lang="ru-RU" smtClean="0" spc="50" sz="54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b="1" cap="none" dirty="0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</a:p>
          <a:p>
            <a:pPr algn="ctr"/>
            <a:r>
              <a:rPr b="1" dirty="0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2.Катунский з</a:t>
            </a:r>
            <a:r>
              <a:rPr b="1" cap="none" dirty="0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аповедник (на карте обозначен </a:t>
            </a:r>
            <a:r>
              <a:rPr b="1" cap="none" dirty="0" lang="ru-RU" smtClean="0" spc="50" sz="54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b="1" cap="none" dirty="0" lang="ru-RU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</a:p>
          <a:p>
            <a:pPr algn="ctr"/>
            <a:endParaRPr b="1" cap="none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respublika_altaj.preview.jpg" id="4" name="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rcRect r="82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1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1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12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4" nodeType="after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1450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555" id="1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60" id="1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60" id="19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830" id="2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10" id="21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65" id="22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415" id="23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65" id="24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415" id="25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65" id="26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415" id="27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65" id="28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415" id="29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">
                      <p:stCondLst>
                        <p:cond delay="indefinite"/>
                      </p:stCondLst>
                      <p:childTnLst>
                        <p:par>
                          <p:cTn fill="hold" id="31">
                            <p:stCondLst>
                              <p:cond delay="0"/>
                            </p:stCondLst>
                            <p:childTnLst>
                              <p:par>
                                <p:cTn fill="hold" id="32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5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animBg="1" grpId="0" spid="6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tx1"/>
                </a:solidFill>
                <a:effectLst/>
              </a:rPr>
              <a:t>Заповедник-</a:t>
            </a:r>
          </a:p>
          <a:p>
            <a:pPr algn="ctr">
              <a:buNone/>
            </a:pPr>
            <a:r>
              <a:rPr lang="ru-RU" sz="5400" b="1" cap="none" spc="0" dirty="0" smtClean="0">
                <a:ln w="50800"/>
                <a:solidFill>
                  <a:schemeClr val="tx1"/>
                </a:solidFill>
                <a:effectLst/>
              </a:rPr>
              <a:t> </a:t>
            </a:r>
            <a:r>
              <a:rPr lang="ru-RU" sz="5400" b="1" dirty="0" smtClean="0">
                <a:ln w="50800"/>
                <a:solidFill>
                  <a:schemeClr val="tx1"/>
                </a:solidFill>
              </a:rPr>
              <a:t>место,</a:t>
            </a:r>
          </a:p>
          <a:p>
            <a:pPr algn="ctr">
              <a:buNone/>
            </a:pPr>
            <a:r>
              <a:rPr lang="ru-RU" sz="5400" b="1" dirty="0" smtClean="0">
                <a:ln w="50800"/>
                <a:solidFill>
                  <a:schemeClr val="tx1"/>
                </a:solidFill>
              </a:rPr>
              <a:t> где оберегается и</a:t>
            </a:r>
          </a:p>
          <a:p>
            <a:pPr algn="ctr">
              <a:buNone/>
            </a:pPr>
            <a:r>
              <a:rPr lang="ru-RU" sz="5400" b="1" dirty="0" smtClean="0">
                <a:ln w="50800"/>
                <a:solidFill>
                  <a:schemeClr val="tx1"/>
                </a:solidFill>
              </a:rPr>
              <a:t>с</a:t>
            </a:r>
            <a:r>
              <a:rPr lang="ru-RU" sz="5400" b="1" cap="none" spc="0" dirty="0" smtClean="0">
                <a:ln w="50800"/>
                <a:solidFill>
                  <a:schemeClr val="tx1"/>
                </a:solidFill>
                <a:effectLst/>
              </a:rPr>
              <a:t>охраняется вся</a:t>
            </a:r>
          </a:p>
          <a:p>
            <a:pPr algn="ctr">
              <a:buNone/>
            </a:pPr>
            <a:r>
              <a:rPr lang="ru-RU" sz="5400" b="1" dirty="0" smtClean="0">
                <a:ln w="50800"/>
                <a:solidFill>
                  <a:schemeClr val="tx1"/>
                </a:solidFill>
              </a:rPr>
              <a:t>природа.</a:t>
            </a:r>
            <a:endParaRPr lang="ru-RU" sz="5400" b="1" cap="none" spc="0" dirty="0" smtClean="0">
              <a:ln w="50800"/>
              <a:solidFill>
                <a:schemeClr val="tx1"/>
              </a:solidFill>
              <a:effectLst/>
            </a:endParaRPr>
          </a:p>
          <a:p>
            <a:pPr algn="ctr"/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5797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Заказник-</a:t>
            </a:r>
          </a:p>
          <a:p>
            <a:pPr algn="ctr">
              <a:buNone/>
            </a:pP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участок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природы, на котором 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охраняются</a:t>
            </a:r>
          </a:p>
          <a:p>
            <a:pPr algn="ctr">
              <a:buNone/>
            </a:pP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отдельные </a:t>
            </a: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виды растений и ж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ивотных.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357158" y="1714488"/>
            <a:ext cx="785818" cy="7000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З</a:t>
            </a:r>
            <a:endParaRPr lang="ru-RU" sz="3600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071538" y="1643050"/>
            <a:ext cx="928694" cy="7715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6" name="Ромб 5"/>
          <p:cNvSpPr/>
          <p:nvPr/>
        </p:nvSpPr>
        <p:spPr>
          <a:xfrm>
            <a:off x="1928794" y="1571612"/>
            <a:ext cx="785818" cy="84296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</a:t>
            </a:r>
            <a:endParaRPr lang="ru-RU" sz="3600" dirty="0"/>
          </a:p>
        </p:txBody>
      </p:sp>
      <p:sp>
        <p:nvSpPr>
          <p:cNvPr id="8" name="Ромб 7"/>
          <p:cNvSpPr/>
          <p:nvPr/>
        </p:nvSpPr>
        <p:spPr>
          <a:xfrm rot="2699631">
            <a:off x="3618371" y="1618115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9" name="Цилиндр 8"/>
          <p:cNvSpPr/>
          <p:nvPr/>
        </p:nvSpPr>
        <p:spPr>
          <a:xfrm>
            <a:off x="4643438" y="1643050"/>
            <a:ext cx="571504" cy="78752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10" name="Куб 9"/>
          <p:cNvSpPr/>
          <p:nvPr/>
        </p:nvSpPr>
        <p:spPr>
          <a:xfrm>
            <a:off x="5286380" y="1643050"/>
            <a:ext cx="714380" cy="78752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</a:t>
            </a:r>
            <a:endParaRPr lang="ru-RU" sz="3600" dirty="0"/>
          </a:p>
        </p:txBody>
      </p:sp>
      <p:sp>
        <p:nvSpPr>
          <p:cNvPr id="11" name="Блок-схема: подготовка 10"/>
          <p:cNvSpPr/>
          <p:nvPr/>
        </p:nvSpPr>
        <p:spPr>
          <a:xfrm>
            <a:off x="6072198" y="1714488"/>
            <a:ext cx="1060704" cy="612648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Н</a:t>
            </a:r>
            <a:endParaRPr lang="ru-RU" sz="3600" dirty="0"/>
          </a:p>
        </p:txBody>
      </p:sp>
      <p:sp>
        <p:nvSpPr>
          <p:cNvPr id="14" name="Овал 13"/>
          <p:cNvSpPr/>
          <p:nvPr/>
        </p:nvSpPr>
        <p:spPr>
          <a:xfrm>
            <a:off x="7858148" y="1785926"/>
            <a:ext cx="914400" cy="5572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16" name="Сердце 15"/>
          <p:cNvSpPr/>
          <p:nvPr/>
        </p:nvSpPr>
        <p:spPr>
          <a:xfrm>
            <a:off x="2714612" y="1571612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17" name="Трапеция 16"/>
          <p:cNvSpPr/>
          <p:nvPr/>
        </p:nvSpPr>
        <p:spPr>
          <a:xfrm>
            <a:off x="7143768" y="1500174"/>
            <a:ext cx="714380" cy="93040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20" name="Овал 19"/>
          <p:cNvSpPr/>
          <p:nvPr/>
        </p:nvSpPr>
        <p:spPr>
          <a:xfrm>
            <a:off x="714348" y="392906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1571604" y="3929066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643174" y="4214818"/>
            <a:ext cx="914400" cy="6286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500430" y="3929066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572000" y="392906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подготовка 24"/>
          <p:cNvSpPr/>
          <p:nvPr/>
        </p:nvSpPr>
        <p:spPr>
          <a:xfrm>
            <a:off x="5572132" y="3929066"/>
            <a:ext cx="1060704" cy="612648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26" name="Трапеция 25"/>
          <p:cNvSpPr/>
          <p:nvPr/>
        </p:nvSpPr>
        <p:spPr>
          <a:xfrm>
            <a:off x="6715140" y="4000504"/>
            <a:ext cx="714380" cy="93040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27" name="Овал 26"/>
          <p:cNvSpPr/>
          <p:nvPr/>
        </p:nvSpPr>
        <p:spPr>
          <a:xfrm>
            <a:off x="7572396" y="4143380"/>
            <a:ext cx="914400" cy="6286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85786" y="542926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3500430" y="5357826"/>
            <a:ext cx="1060704" cy="85725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1714480" y="5357826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1" name="Овал 30"/>
          <p:cNvSpPr/>
          <p:nvPr/>
        </p:nvSpPr>
        <p:spPr>
          <a:xfrm>
            <a:off x="2714612" y="5500702"/>
            <a:ext cx="914400" cy="6286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32" name="Овал 31"/>
          <p:cNvSpPr/>
          <p:nvPr/>
        </p:nvSpPr>
        <p:spPr>
          <a:xfrm>
            <a:off x="4643438" y="535782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7786710" y="5643578"/>
            <a:ext cx="914400" cy="6286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34" name="Блок-схема: подготовка 33"/>
          <p:cNvSpPr/>
          <p:nvPr/>
        </p:nvSpPr>
        <p:spPr>
          <a:xfrm>
            <a:off x="5786446" y="5286388"/>
            <a:ext cx="1060704" cy="612648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35" name="Трапеция 34"/>
          <p:cNvSpPr/>
          <p:nvPr/>
        </p:nvSpPr>
        <p:spPr>
          <a:xfrm>
            <a:off x="6929454" y="5357826"/>
            <a:ext cx="714380" cy="93040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7" presetClass="entr" presetSubtype="0" fill="hold" grpId="0" nodeType="clickEffect">
                                  <p:stCondLst>
                                    <p:cond delay="10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3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4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0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1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1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8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9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5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6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357430"/>
          <a:ext cx="8686800" cy="130333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5200"/>
                <a:gridCol w="965200"/>
                <a:gridCol w="965200"/>
                <a:gridCol w="965200"/>
                <a:gridCol w="965200"/>
                <a:gridCol w="965200"/>
                <a:gridCol w="965200"/>
                <a:gridCol w="965200"/>
                <a:gridCol w="965200"/>
              </a:tblGrid>
              <a:tr h="1303333"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285720" y="4429132"/>
          <a:ext cx="8686800" cy="1428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5200"/>
                <a:gridCol w="965200"/>
                <a:gridCol w="965200"/>
                <a:gridCol w="965200"/>
                <a:gridCol w="965200"/>
                <a:gridCol w="965200"/>
                <a:gridCol w="965200"/>
                <a:gridCol w="965200"/>
                <a:gridCol w="965200"/>
              </a:tblGrid>
              <a:tr h="14287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5720" y="2285992"/>
            <a:ext cx="74892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2428868"/>
            <a:ext cx="7409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2428868"/>
            <a:ext cx="7024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2357430"/>
            <a:ext cx="74892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2357430"/>
            <a:ext cx="7938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2428868"/>
            <a:ext cx="7954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43636" y="2428868"/>
            <a:ext cx="67839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00892" y="2428868"/>
            <a:ext cx="7938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072462" y="2428868"/>
            <a:ext cx="79380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0"/>
            <a:ext cx="68255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Заповедники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Республики Алтай.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472" y="4714884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728" y="4714884"/>
            <a:ext cx="684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357422" y="4714884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4643446"/>
            <a:ext cx="61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214810" y="4786322"/>
            <a:ext cx="684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43504" y="4714884"/>
            <a:ext cx="684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215074" y="4786322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143768" y="4714884"/>
            <a:ext cx="683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072462" y="4714884"/>
            <a:ext cx="683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000"/>
                            </p:stCondLst>
                            <p:childTnLst>
                              <p:par>
                                <p:cTn id="13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.MICROSOF-D3A5C2\Рабочий стол\0402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360" y="0"/>
            <a:ext cx="918236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42976" y="0"/>
            <a:ext cx="67165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Заказники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Республики Алтай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1571612"/>
            <a:ext cx="5826852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1.Сумультинский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2.Шавлинский 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3.Кош-Агачский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4.Ининский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5.Чемальский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6.Чергинский </a:t>
            </a:r>
          </a:p>
          <a:p>
            <a:pPr algn="ct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5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150"/>
                            </p:stCondLst>
                            <p:childTnLst>
                              <p:par>
                                <p:cTn id="16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E8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E8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расная книга О.Газманов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m_full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9139" y="0"/>
            <a:ext cx="4594861" cy="6858000"/>
          </a:xfrm>
        </p:spPr>
      </p:pic>
      <p:sp>
        <p:nvSpPr>
          <p:cNvPr id="5" name="Прямоугольник 4"/>
          <p:cNvSpPr/>
          <p:nvPr/>
        </p:nvSpPr>
        <p:spPr>
          <a:xfrm rot="19756762">
            <a:off x="-597212" y="2149274"/>
            <a:ext cx="5743880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Что больше всего </a:t>
            </a:r>
          </a:p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запомнилось на уроке</a:t>
            </a:r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7" name="Picture 3" descr="C:\Documents and Settings\Admin.MICROSOF-D3A5C2\Рабочий стол\291537869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643050"/>
            <a:ext cx="942975" cy="1038225"/>
          </a:xfrm>
          <a:prstGeom prst="rect">
            <a:avLst/>
          </a:prstGeom>
          <a:noFill/>
        </p:spPr>
      </p:pic>
      <p:pic>
        <p:nvPicPr>
          <p:cNvPr id="1028" name="Picture 4" descr="C:\Documents and Settings\Admin.MICROSOF-D3A5C2\Рабочий стол\38122997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143092" cy="1071546"/>
          </a:xfrm>
          <a:prstGeom prst="rect">
            <a:avLst/>
          </a:prstGeom>
          <a:noFill/>
        </p:spPr>
      </p:pic>
      <p:pic>
        <p:nvPicPr>
          <p:cNvPr id="1029" name="Picture 5" descr="C:\Documents and Settings\Admin.MICROSOF-D3A5C2\Рабочий стол\232658425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7456" y="5643578"/>
            <a:ext cx="1531228" cy="12144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cf7f13b7ec487780ef52ab4504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1" y="1401449"/>
            <a:ext cx="6872990" cy="45754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114800" y="228601"/>
          <a:ext cx="4800600" cy="6324596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30832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5000" y="228600"/>
            <a:ext cx="3429000" cy="52322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 горизонтали: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676400"/>
            <a:ext cx="4648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5</a:t>
            </a:r>
            <a:r>
              <a:rPr lang="ru-RU" dirty="0" smtClean="0"/>
              <a:t>.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балует дуб детей, </a:t>
            </a:r>
          </a:p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Одевает без затей: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Все в его семейке</a:t>
            </a:r>
          </a:p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Носят тюбетейки.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400" y="1066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  г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 и   б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2514600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993300"/>
                </a:solidFill>
              </a:rPr>
              <a:t>о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е   </a:t>
            </a:r>
            <a:r>
              <a:rPr lang="ru-RU" sz="4000" b="1" dirty="0" err="1" smtClean="0">
                <a:solidFill>
                  <a:srgbClr val="993300"/>
                </a:solidFill>
              </a:rPr>
              <a:t>х</a:t>
            </a:r>
            <a:r>
              <a:rPr lang="ru-RU" sz="4000" b="1" dirty="0" smtClean="0">
                <a:solidFill>
                  <a:srgbClr val="993300"/>
                </a:solidFill>
              </a:rPr>
              <a:t>   и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400" y="3581400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 ж   ё   л  у   </a:t>
            </a:r>
            <a:r>
              <a:rPr lang="ru-RU" sz="4000" b="1" dirty="0" err="1" smtClean="0">
                <a:solidFill>
                  <a:srgbClr val="993300"/>
                </a:solidFill>
              </a:rPr>
              <a:t>д</a:t>
            </a:r>
            <a:r>
              <a:rPr lang="ru-RU" sz="4000" b="1" dirty="0" smtClean="0">
                <a:solidFill>
                  <a:srgbClr val="993300"/>
                </a:solidFill>
              </a:rPr>
              <a:t>  и</a:t>
            </a:r>
            <a:endParaRPr lang="ru-RU" sz="40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.MICROSOF-D3A5C2\Рабочий стол\945ed8f75bceead1a5f99e1946e990a1065fd2ed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357166"/>
            <a:ext cx="6428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Закончить фразу: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857496"/>
            <a:ext cx="85388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F3399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Охранять природу-……</a:t>
            </a:r>
            <a:endParaRPr lang="ru-RU" sz="5400" b="1" cap="none" spc="150" dirty="0">
              <a:ln w="11430"/>
              <a:solidFill>
                <a:srgbClr val="FF3399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ost-13-1174042861.jpg" id="7" name="Рисунок 6"/>
          <p:cNvPicPr>
            <a:picLocks noChangeAspect="1"/>
          </p:cNvPicPr>
          <p:nvPr/>
        </p:nvPicPr>
        <p:blipFill>
          <a:blip r:embed="rId2"/>
          <a:srcRect r="56"/>
          <a:stretch>
            <a:fillRect/>
          </a:stretch>
        </p:blipFill>
        <p:spPr>
          <a:xfrm>
            <a:off x="0" y="0"/>
            <a:ext cx="9182032" cy="6858000"/>
          </a:xfrm>
          <a:prstGeom prst="rect">
            <a:avLst/>
          </a:prstGeom>
        </p:spPr>
      </p:pic>
      <p:pic>
        <p:nvPicPr>
          <p:cNvPr descr="C:\Documents and Settings\Admin.MICROSOF-D3A5C2\Рабочий стол\843108414.jpg" id="2051" name="Picture 3"/>
          <p:cNvPicPr>
            <a:picLocks noChangeArrowheads="1" noChangeAspect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82943"/>
            <a:ext cx="6357950" cy="6775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xit" presetID="9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500" id="13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428604"/>
            <a:ext cx="4786346" cy="838200"/>
          </a:xfrm>
        </p:spPr>
        <p:txBody>
          <a:bodyPr/>
          <a:lstStyle/>
          <a:p>
            <a:r>
              <a:rPr dirty="0" lang="ru-RU" smtClean="0"/>
              <a:t>Домашняя работа: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374772"/>
          </a:xfrm>
        </p:spPr>
        <p:txBody>
          <a:bodyPr/>
          <a:lstStyle/>
          <a:p>
            <a:r>
              <a:rPr dirty="0" lang="ru-RU" smtClean="0"/>
              <a:t>Придумать, нарисовать эмблемы об охране природы</a:t>
            </a:r>
            <a:endParaRPr dirty="0" lang="ru-RU"/>
          </a:p>
        </p:txBody>
      </p:sp>
      <p:pic>
        <p:nvPicPr>
          <p:cNvPr descr="Алтайский Кандык сибирский.jp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2571752"/>
            <a:ext cx="4286248" cy="4286248"/>
          </a:xfrm>
          <a:prstGeom prst="ellipse">
            <a:avLst/>
          </a:prstGeom>
        </p:spPr>
      </p:pic>
      <p:sp>
        <p:nvSpPr>
          <p:cNvPr id="7" name="Шестиугольник 6"/>
          <p:cNvSpPr/>
          <p:nvPr/>
        </p:nvSpPr>
        <p:spPr>
          <a:xfrm>
            <a:off x="357158" y="2714620"/>
            <a:ext cx="4286280" cy="378621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3143248"/>
            <a:ext cx="2635850" cy="369332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" rig="soft">
                <a:rot lat="0" lon="0" rev="10800000"/>
              </a:lightRig>
            </a:scene3d>
            <a:sp3d>
              <a:bevelT h="12700" w="27940"/>
              <a:contourClr>
                <a:srgbClr val="DDDDDD"/>
              </a:contourClr>
            </a:sp3d>
          </a:bodyPr>
          <a:lstStyle/>
          <a:p>
            <a:pPr algn="ctr"/>
            <a:r>
              <a:rPr b="1" cap="none" dirty="0" lang="ru-RU" smtClean="0" spc="150">
                <a:ln w="11430"/>
                <a:solidFill>
                  <a:srgbClr val="FFFF00"/>
                </a:solidFill>
                <a:effectLst>
                  <a:outerShdw algn="tl" blurRad="25400" rotWithShape="0">
                    <a:srgbClr val="000000">
                      <a:alpha val="43000"/>
                    </a:srgbClr>
                  </a:outerShdw>
                </a:effectLst>
              </a:rPr>
              <a:t>Берегите Землю!!!</a:t>
            </a:r>
            <a:endParaRPr b="1" cap="none" dirty="0" lang="ru-RU" spc="150">
              <a:ln w="11430"/>
              <a:solidFill>
                <a:srgbClr val="FFFF00"/>
              </a:solidFill>
              <a:effectLst>
                <a:outerShdw algn="tl" blurRad="25400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descr="C:\Documents and Settings\Admin.MICROSOF-D3A5C2\Рабочий стол\fafe8f6b06e264aa93fa91d9e0c713df.jpg" id="1026" name="Picture 2"/>
          <p:cNvPicPr>
            <a:picLocks noChangeArrowheads="1" noChangeAspect="1"/>
          </p:cNvPicPr>
          <p:nvPr/>
        </p:nvPicPr>
        <p:blipFill>
          <a:blip r:embed="rId3"/>
          <a:srcRect b="131"/>
          <a:stretch>
            <a:fillRect/>
          </a:stretch>
        </p:blipFill>
        <p:spPr bwMode="auto">
          <a:xfrm>
            <a:off x="1285852" y="4643446"/>
            <a:ext cx="2452688" cy="186649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42976" y="3857628"/>
            <a:ext cx="2610587" cy="64633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" rig="soft">
                <a:rot lat="0" lon="0" rev="10800000"/>
              </a:lightRig>
            </a:scene3d>
            <a:sp3d>
              <a:bevelT h="12700" w="27940"/>
              <a:contourClr>
                <a:srgbClr val="DDDDDD"/>
              </a:contourClr>
            </a:sp3d>
          </a:bodyPr>
          <a:lstStyle/>
          <a:p>
            <a:pPr algn="ctr"/>
            <a:r>
              <a:rPr b="1" cap="none" dirty="0" lang="ru-RU" smtClean="0" spc="150">
                <a:ln w="11430"/>
                <a:solidFill>
                  <a:srgbClr val="FFFF00"/>
                </a:solidFill>
                <a:effectLst>
                  <a:outerShdw algn="tl" blurRad="25400" rotWithShape="0">
                    <a:srgbClr val="000000">
                      <a:alpha val="43000"/>
                    </a:srgbClr>
                  </a:outerShdw>
                </a:effectLst>
              </a:rPr>
              <a:t>Берегите все</a:t>
            </a:r>
          </a:p>
          <a:p>
            <a:pPr algn="ctr"/>
            <a:r>
              <a:rPr b="1" dirty="0" lang="ru-RU" smtClean="0" spc="150">
                <a:ln w="11430"/>
                <a:solidFill>
                  <a:srgbClr val="FFFF00"/>
                </a:solidFill>
                <a:effectLst>
                  <a:outerShdw algn="tl" blurRad="25400" rotWithShape="0">
                    <a:srgbClr val="000000">
                      <a:alpha val="43000"/>
                    </a:srgbClr>
                  </a:outerShdw>
                </a:effectLst>
              </a:rPr>
              <a:t>Живое на </a:t>
            </a:r>
            <a:r>
              <a:rPr b="1" cap="none" dirty="0" lang="ru-RU" smtClean="0" spc="150">
                <a:ln w="11430"/>
                <a:solidFill>
                  <a:srgbClr val="FFFF00"/>
                </a:solidFill>
                <a:effectLst>
                  <a:outerShdw algn="tl" blurRad="25400" rotWithShape="0">
                    <a:srgbClr val="000000">
                      <a:alpha val="43000"/>
                    </a:srgbClr>
                  </a:outerShdw>
                </a:effectLst>
              </a:rPr>
              <a:t>Земле!!!</a:t>
            </a:r>
            <a:endParaRPr b="1" cap="none" dirty="0" lang="ru-RU" spc="150">
              <a:ln w="11430"/>
              <a:solidFill>
                <a:srgbClr val="FFFF00"/>
              </a:solidFill>
              <a:effectLst>
                <a:outerShdw algn="tl" blurRad="25400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2" nodeType="after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4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3000"/>
                            </p:stCondLst>
                            <p:childTnLst>
                              <p:par>
                                <p:cTn fill="hold" id="19" nodeType="afterEffect" presetClass="entr" presetID="3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800" id="21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ecel="100000" dur="800" fill="hold" id="22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23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800" fill="hold" id="24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25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200" fill="hold" id="26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7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28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5000"/>
                            </p:stCondLst>
                            <p:childTnLst>
                              <p:par>
                                <p:cTn decel="100000" fill="hold" grpId="0" id="35" nodeType="after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8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7"/>
      <p:bldP grpId="0" spid="8"/>
      <p:bldP grpId="0" spid="10"/>
    </p:bldLst>
  </p:timing>
</p:sld>
</file>

<file path=ppt/slides/slide6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71480"/>
            <a:ext cx="8686800" cy="5508645"/>
          </a:xfrm>
        </p:spPr>
        <p:txBody>
          <a:bodyPr/>
          <a:lstStyle/>
          <a:p>
            <a:r>
              <a:rPr dirty="0" lang="ru-RU" smtClean="0"/>
              <a:t>Придумать и нарисовать запрещающие знаки для заповедников и заказников.</a:t>
            </a:r>
            <a:endParaRPr dirty="0" lang="ru-RU"/>
          </a:p>
        </p:txBody>
      </p:sp>
      <p:pic>
        <p:nvPicPr>
          <p:cNvPr descr="ajaxfileupload_e54b5090.JPG" id="4" name="Рисунок 3"/>
          <p:cNvPicPr>
            <a:picLocks noChangeAspect="1"/>
          </p:cNvPicPr>
          <p:nvPr/>
        </p:nvPicPr>
        <p:blipFill>
          <a:blip r:embed="rId2"/>
          <a:srcRect b="49871" l="1892" r="64075"/>
          <a:stretch>
            <a:fillRect/>
          </a:stretch>
        </p:blipFill>
        <p:spPr>
          <a:xfrm>
            <a:off x="214282" y="1714488"/>
            <a:ext cx="2500330" cy="2500330"/>
          </a:xfrm>
          <a:prstGeom prst="ellipse">
            <a:avLst/>
          </a:prstGeom>
        </p:spPr>
      </p:pic>
      <p:pic>
        <p:nvPicPr>
          <p:cNvPr descr="ajaxfileupload_e54b5090.JPG" id="5" name="Рисунок 4"/>
          <p:cNvPicPr>
            <a:picLocks noChangeAspect="1"/>
          </p:cNvPicPr>
          <p:nvPr/>
        </p:nvPicPr>
        <p:blipFill>
          <a:blip r:embed="rId2"/>
          <a:srcRect b="128" l="35925" r="30044" t="49743"/>
          <a:stretch>
            <a:fillRect/>
          </a:stretch>
        </p:blipFill>
        <p:spPr>
          <a:xfrm>
            <a:off x="6215074" y="1571612"/>
            <a:ext cx="2286016" cy="2286016"/>
          </a:xfrm>
          <a:prstGeom prst="ellipse">
            <a:avLst/>
          </a:prstGeom>
        </p:spPr>
      </p:pic>
      <p:pic>
        <p:nvPicPr>
          <p:cNvPr descr="ajaxfileupload_e54b5090.JPG" id="6" name="Рисунок 5"/>
          <p:cNvPicPr>
            <a:picLocks noChangeAspect="1"/>
          </p:cNvPicPr>
          <p:nvPr/>
        </p:nvPicPr>
        <p:blipFill>
          <a:blip r:embed="rId2"/>
          <a:srcRect b="49871" l="67338"/>
          <a:stretch>
            <a:fillRect/>
          </a:stretch>
        </p:blipFill>
        <p:spPr>
          <a:xfrm>
            <a:off x="6286512" y="3897633"/>
            <a:ext cx="2571768" cy="2674639"/>
          </a:xfrm>
          <a:prstGeom prst="ellipse">
            <a:avLst/>
          </a:prstGeom>
        </p:spPr>
      </p:pic>
      <p:pic>
        <p:nvPicPr>
          <p:cNvPr descr="ajaxfileupload_e54b5090.JPG" id="7" name="Рисунок 6"/>
          <p:cNvPicPr>
            <a:picLocks noChangeAspect="1"/>
          </p:cNvPicPr>
          <p:nvPr/>
        </p:nvPicPr>
        <p:blipFill>
          <a:blip r:embed="rId2"/>
          <a:srcRect b="128" r="64075" t="49743"/>
          <a:stretch>
            <a:fillRect/>
          </a:stretch>
        </p:blipFill>
        <p:spPr>
          <a:xfrm>
            <a:off x="2357422" y="3071810"/>
            <a:ext cx="3786194" cy="3586697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1000"/>
                            </p:stCondLst>
                            <p:childTnLst>
                              <p:par>
                                <p:cTn decel="100000" fill="hold" id="12" nodeType="after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1500"/>
                            </p:stCondLst>
                            <p:childTnLst>
                              <p:par>
                                <p:cTn fill="hold" id="19" nodeType="after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5">
                            <p:stCondLst>
                              <p:cond delay="2500"/>
                            </p:stCondLst>
                            <p:childTnLst>
                              <p:par>
                                <p:cTn fill="hold" id="26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2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 создании презентации использовались ресурсы  различных </a:t>
            </a:r>
            <a:r>
              <a:rPr lang="ru-RU" dirty="0" smtClean="0"/>
              <a:t>Интернет-сайтов:</a:t>
            </a:r>
          </a:p>
          <a:p>
            <a:r>
              <a:rPr lang="ru-RU" dirty="0" smtClean="0"/>
              <a:t>Голоса животных- </a:t>
            </a:r>
            <a:r>
              <a:rPr lang="en-US" dirty="0" smtClean="0"/>
              <a:t>viki.rdf.ru</a:t>
            </a:r>
            <a:r>
              <a:rPr lang="ru-RU" dirty="0" smtClean="0"/>
              <a:t> и др.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cf7f13b7ec487780ef52ab4504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798" y="1295399"/>
            <a:ext cx="6383396" cy="47875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114800" y="228601"/>
          <a:ext cx="4800600" cy="6324596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30832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5000" y="228600"/>
            <a:ext cx="3429000" cy="523220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 горизонтали: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676400"/>
            <a:ext cx="4648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6</a:t>
            </a:r>
            <a:r>
              <a:rPr lang="ru-RU" dirty="0" smtClean="0"/>
              <a:t>.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Каждой весною </a:t>
            </a:r>
          </a:p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Лапы еловые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Старые лампы</a:t>
            </a:r>
          </a:p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Меняют на новые.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400" y="1066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</a:t>
            </a:r>
            <a:r>
              <a:rPr lang="ru-RU" sz="4000" b="1" dirty="0" smtClean="0">
                <a:solidFill>
                  <a:srgbClr val="993300"/>
                </a:solidFill>
              </a:rPr>
              <a:t>г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 и   б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2514600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993300"/>
                </a:solidFill>
              </a:rPr>
              <a:t>о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е   </a:t>
            </a:r>
            <a:r>
              <a:rPr lang="ru-RU" sz="4000" b="1" dirty="0" err="1" smtClean="0">
                <a:solidFill>
                  <a:srgbClr val="993300"/>
                </a:solidFill>
              </a:rPr>
              <a:t>х</a:t>
            </a:r>
            <a:r>
              <a:rPr lang="ru-RU" sz="4000" b="1" dirty="0" smtClean="0">
                <a:solidFill>
                  <a:srgbClr val="993300"/>
                </a:solidFill>
              </a:rPr>
              <a:t>   и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400" y="3581400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 ж   ё   л  у   </a:t>
            </a:r>
            <a:r>
              <a:rPr lang="ru-RU" sz="4000" b="1" dirty="0" err="1" smtClean="0">
                <a:solidFill>
                  <a:srgbClr val="993300"/>
                </a:solidFill>
              </a:rPr>
              <a:t>д</a:t>
            </a:r>
            <a:r>
              <a:rPr lang="ru-RU" sz="4000" b="1" dirty="0" smtClean="0">
                <a:solidFill>
                  <a:srgbClr val="993300"/>
                </a:solidFill>
              </a:rPr>
              <a:t>  и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10200" y="5029200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 </a:t>
            </a:r>
            <a:r>
              <a:rPr lang="ru-RU" sz="4000" b="1" dirty="0" err="1" smtClean="0">
                <a:solidFill>
                  <a:srgbClr val="993300"/>
                </a:solidFill>
              </a:rPr>
              <a:t>ш</a:t>
            </a:r>
            <a:r>
              <a:rPr lang="ru-RU" sz="4000" b="1" dirty="0" smtClean="0">
                <a:solidFill>
                  <a:srgbClr val="993300"/>
                </a:solidFill>
              </a:rPr>
              <a:t>  и  </a:t>
            </a:r>
            <a:r>
              <a:rPr lang="ru-RU" sz="4000" b="1" dirty="0" err="1" smtClean="0">
                <a:solidFill>
                  <a:srgbClr val="993300"/>
                </a:solidFill>
              </a:rPr>
              <a:t>ш</a:t>
            </a:r>
            <a:r>
              <a:rPr lang="ru-RU" sz="4000" b="1" dirty="0" smtClean="0">
                <a:solidFill>
                  <a:srgbClr val="993300"/>
                </a:solidFill>
              </a:rPr>
              <a:t>   к   и</a:t>
            </a:r>
            <a:endParaRPr lang="ru-RU" sz="40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fol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cf7f13b7ec487780ef52ab4504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57995"/>
            <a:ext cx="6383396" cy="41492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Рисунок 12" descr="kol_ca_dereva-1920x12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1439" y="4429132"/>
            <a:ext cx="2255282" cy="22383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2AC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114800" y="228606"/>
          <a:ext cx="4800600" cy="6324596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30832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5000" y="0"/>
            <a:ext cx="3429000" cy="584775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 вертикали: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676400"/>
            <a:ext cx="4648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1</a:t>
            </a:r>
            <a:r>
              <a:rPr lang="ru-RU" dirty="0" smtClean="0"/>
              <a:t>.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Чем больше колец,</a:t>
            </a:r>
          </a:p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Тем старше жилец.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400" y="1044714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</a:t>
            </a:r>
            <a:r>
              <a:rPr lang="ru-RU" sz="4000" b="1" dirty="0" smtClean="0">
                <a:solidFill>
                  <a:srgbClr val="993300"/>
                </a:solidFill>
              </a:rPr>
              <a:t>г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 и   б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2514600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 о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е   </a:t>
            </a:r>
            <a:r>
              <a:rPr lang="ru-RU" sz="4000" b="1" dirty="0" err="1" smtClean="0">
                <a:solidFill>
                  <a:srgbClr val="993300"/>
                </a:solidFill>
              </a:rPr>
              <a:t>х</a:t>
            </a:r>
            <a:r>
              <a:rPr lang="ru-RU" sz="4000" b="1" dirty="0" smtClean="0">
                <a:solidFill>
                  <a:srgbClr val="993300"/>
                </a:solidFill>
              </a:rPr>
              <a:t>   и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400" y="3581400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 ж   ё   л  у   </a:t>
            </a:r>
            <a:r>
              <a:rPr lang="ru-RU" sz="4000" b="1" dirty="0" err="1" smtClean="0">
                <a:solidFill>
                  <a:srgbClr val="993300"/>
                </a:solidFill>
              </a:rPr>
              <a:t>д</a:t>
            </a:r>
            <a:r>
              <a:rPr lang="ru-RU" sz="4000" b="1" dirty="0" smtClean="0">
                <a:solidFill>
                  <a:srgbClr val="993300"/>
                </a:solidFill>
              </a:rPr>
              <a:t>  и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10200" y="5029200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 </a:t>
            </a:r>
            <a:r>
              <a:rPr lang="ru-RU" sz="4000" b="1" dirty="0" err="1" smtClean="0">
                <a:solidFill>
                  <a:srgbClr val="993300"/>
                </a:solidFill>
              </a:rPr>
              <a:t>ш</a:t>
            </a:r>
            <a:r>
              <a:rPr lang="ru-RU" sz="4000" b="1" dirty="0" smtClean="0">
                <a:solidFill>
                  <a:srgbClr val="993300"/>
                </a:solidFill>
              </a:rPr>
              <a:t>  и  </a:t>
            </a:r>
            <a:r>
              <a:rPr lang="ru-RU" sz="4000" b="1" dirty="0" err="1" smtClean="0">
                <a:solidFill>
                  <a:srgbClr val="993300"/>
                </a:solidFill>
              </a:rPr>
              <a:t>ш</a:t>
            </a:r>
            <a:r>
              <a:rPr lang="ru-RU" sz="4000" b="1" dirty="0" smtClean="0">
                <a:solidFill>
                  <a:srgbClr val="993300"/>
                </a:solidFill>
              </a:rPr>
              <a:t>   к   и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6800" y="54114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"/>
              </a:spcBef>
            </a:pPr>
            <a:r>
              <a:rPr lang="ru-RU" sz="4000" b="1" spc="-150" dirty="0" err="1">
                <a:solidFill>
                  <a:srgbClr val="993300"/>
                </a:solidFill>
              </a:rPr>
              <a:t>д</a:t>
            </a:r>
            <a:endParaRPr lang="ru-RU" sz="4000" b="1" spc="-150" dirty="0">
              <a:solidFill>
                <a:srgbClr val="9933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6800" y="609600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е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24400" y="1524000"/>
            <a:ext cx="99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sz="4000" b="1" dirty="0" smtClean="0">
                <a:solidFill>
                  <a:srgbClr val="993300"/>
                </a:solidFill>
              </a:rPr>
              <a:t>е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19600" y="20574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r>
              <a:rPr lang="ru-RU" sz="4000" b="1" dirty="0" smtClean="0">
                <a:solidFill>
                  <a:srgbClr val="993300"/>
                </a:solidFill>
              </a:rPr>
              <a:t>в</a:t>
            </a:r>
            <a:endParaRPr lang="ru-RU" sz="40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3" descr="D:\old\Мои документы\Мои рисунки\Мои рисунки\картинки разные\Обои Рабочего Стола\Лес\Hammock Fern, Atchafalaya Basin,  Louisia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cf7f13b7ec487780ef52ab4504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1580" y="1066800"/>
            <a:ext cx="5181600" cy="5181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114800" y="228606"/>
          <a:ext cx="4800600" cy="6324596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1147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30832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5000" y="0"/>
            <a:ext cx="3429000" cy="584775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 вертикали: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1676400"/>
            <a:ext cx="46482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</a:rPr>
              <a:t>3</a:t>
            </a:r>
            <a:r>
              <a:rPr lang="ru-RU" dirty="0" smtClean="0"/>
              <a:t>.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Ловит солнышко лучистое,</a:t>
            </a:r>
          </a:p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Зрея на опушке.</a:t>
            </a:r>
          </a:p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Покраснеет –</a:t>
            </a:r>
          </a:p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душистая попадает</a:t>
            </a:r>
          </a:p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кружки.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62400" y="1044714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</a:t>
            </a:r>
            <a:r>
              <a:rPr lang="ru-RU" sz="4000" b="1" dirty="0" smtClean="0">
                <a:solidFill>
                  <a:srgbClr val="993300"/>
                </a:solidFill>
              </a:rPr>
              <a:t>г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 и   б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6800" y="2514600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о   </a:t>
            </a:r>
            <a:r>
              <a:rPr lang="ru-RU" sz="4000" b="1" dirty="0" err="1" smtClean="0">
                <a:solidFill>
                  <a:srgbClr val="993300"/>
                </a:solidFill>
              </a:rPr>
              <a:t>р</a:t>
            </a:r>
            <a:r>
              <a:rPr lang="ru-RU" sz="4000" b="1" dirty="0" smtClean="0">
                <a:solidFill>
                  <a:srgbClr val="993300"/>
                </a:solidFill>
              </a:rPr>
              <a:t>  е   </a:t>
            </a:r>
            <a:r>
              <a:rPr lang="ru-RU" sz="4000" b="1" dirty="0" err="1" smtClean="0">
                <a:solidFill>
                  <a:srgbClr val="993300"/>
                </a:solidFill>
              </a:rPr>
              <a:t>х</a:t>
            </a:r>
            <a:r>
              <a:rPr lang="ru-RU" sz="4000" b="1" dirty="0" smtClean="0">
                <a:solidFill>
                  <a:srgbClr val="993300"/>
                </a:solidFill>
              </a:rPr>
              <a:t>   и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400" y="3581400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 ж   ё  л   у   </a:t>
            </a:r>
            <a:r>
              <a:rPr lang="ru-RU" sz="4000" b="1" dirty="0" err="1" smtClean="0">
                <a:solidFill>
                  <a:srgbClr val="993300"/>
                </a:solidFill>
              </a:rPr>
              <a:t>д</a:t>
            </a:r>
            <a:r>
              <a:rPr lang="ru-RU" sz="4000" b="1" dirty="0" smtClean="0">
                <a:solidFill>
                  <a:srgbClr val="993300"/>
                </a:solidFill>
              </a:rPr>
              <a:t>  и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10200" y="5029200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 </a:t>
            </a:r>
            <a:r>
              <a:rPr lang="ru-RU" sz="4000" b="1" dirty="0" err="1" smtClean="0">
                <a:solidFill>
                  <a:srgbClr val="993300"/>
                </a:solidFill>
              </a:rPr>
              <a:t>ш</a:t>
            </a:r>
            <a:r>
              <a:rPr lang="ru-RU" sz="4000" b="1" dirty="0" smtClean="0">
                <a:solidFill>
                  <a:srgbClr val="993300"/>
                </a:solidFill>
              </a:rPr>
              <a:t>  и  </a:t>
            </a:r>
            <a:r>
              <a:rPr lang="ru-RU" sz="4000" b="1" dirty="0" err="1" smtClean="0">
                <a:solidFill>
                  <a:srgbClr val="993300"/>
                </a:solidFill>
              </a:rPr>
              <a:t>ш</a:t>
            </a:r>
            <a:r>
              <a:rPr lang="ru-RU" sz="4000" b="1" dirty="0" smtClean="0">
                <a:solidFill>
                  <a:srgbClr val="993300"/>
                </a:solidFill>
              </a:rPr>
              <a:t>   к   и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6800" y="54114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80"/>
              </a:spcBef>
            </a:pPr>
            <a:r>
              <a:rPr lang="ru-RU" sz="4000" b="1" spc="-150" dirty="0" err="1">
                <a:solidFill>
                  <a:srgbClr val="993300"/>
                </a:solidFill>
              </a:rPr>
              <a:t>д</a:t>
            </a:r>
            <a:endParaRPr lang="ru-RU" sz="4000" b="1" spc="-150" dirty="0">
              <a:solidFill>
                <a:srgbClr val="9933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6800" y="609600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е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24400" y="1524000"/>
            <a:ext cx="99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sz="4000" b="1" dirty="0" smtClean="0">
                <a:solidFill>
                  <a:srgbClr val="993300"/>
                </a:solidFill>
              </a:rPr>
              <a:t>е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19600" y="20574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r>
              <a:rPr lang="ru-RU" sz="4000" b="1" dirty="0" smtClean="0">
                <a:solidFill>
                  <a:srgbClr val="993300"/>
                </a:solidFill>
              </a:rPr>
              <a:t>в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6000" y="2057400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</a:t>
            </a:r>
            <a:r>
              <a:rPr lang="ru-RU" sz="4000" b="1" dirty="0" err="1" smtClean="0">
                <a:solidFill>
                  <a:srgbClr val="993300"/>
                </a:solidFill>
              </a:rPr>
              <a:t>з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3600" y="30480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</a:t>
            </a:r>
            <a:r>
              <a:rPr lang="ru-RU" sz="4000" b="1" dirty="0" smtClean="0">
                <a:solidFill>
                  <a:srgbClr val="993300"/>
                </a:solidFill>
              </a:rPr>
              <a:t>м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48400" y="4016514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я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48400" y="4495800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solidFill>
                  <a:srgbClr val="993300"/>
                </a:solidFill>
              </a:rPr>
              <a:t>н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48400" y="54864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к</a:t>
            </a:r>
            <a:endParaRPr lang="ru-RU" sz="4000" b="1" dirty="0">
              <a:solidFill>
                <a:srgbClr val="9933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48400" y="5943600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93300"/>
                </a:solidFill>
              </a:rPr>
              <a:t>а</a:t>
            </a:r>
            <a:endParaRPr lang="ru-RU" sz="40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Изящная">
      <a:dk1>
        <a:sysClr val="windowText" lastClr="000000"/>
      </a:dk1>
      <a:lt1>
        <a:sysClr val="window" lastClr="F4F4F4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1386</TotalTime>
  <Words>854</Words>
  <Application>Microsoft Office PowerPoint</Application>
  <PresentationFormat>Экран (4:3)</PresentationFormat>
  <Paragraphs>695</Paragraphs>
  <Slides>64</Slides>
  <Notes>1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Трек</vt:lpstr>
      <vt:lpstr> Милованова И.А.</vt:lpstr>
      <vt:lpstr>Слайд 2</vt:lpstr>
      <vt:lpstr>       Кроссворд   «Дары леса»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А так воет серый волк. А еще он умеет лаять, ведь он родственник собаки.</vt:lpstr>
      <vt:lpstr>Чёрный носорог белый носорог белый носорог – очень мирное животное. Он очень привязан к местам, где рос и вырос, и никуда не уходит, даже если жить там становится совсем неудобно. Черный носорог – более подвижен и когда люди начинают занимать родные для него места, он находит себе новые места обитания.</vt:lpstr>
      <vt:lpstr>А так лают лисы</vt:lpstr>
      <vt:lpstr>А это голос могучего лося. Говорят, что лось трубит.</vt:lpstr>
      <vt:lpstr>Слон слон умеет быстро бегать, хорошо плавает.                                                        Когда слон идет по лесу – ни одна веточка не хрустнет.  Так бесшумно слон может ходить из-за того, что подошвы ног  у него мягкие, пружинящие.  Большие уши нужны слону,чтобы спасаться от жары.  Он обмахивается ими как веером. Слоны, самые большие, из животных, обитающих на суше. Их рост достигает 4  метров, а вестит слон - папа около 5 тонн – как целый грузовик.</vt:lpstr>
      <vt:lpstr>Слайд 18</vt:lpstr>
      <vt:lpstr>Что мы можем сделать, чтобы сберечь природу?</vt:lpstr>
      <vt:lpstr>    Вспомним растения        Республики Алтай,              занесенные             в красную книгу.</vt:lpstr>
      <vt:lpstr>Слайд 21</vt:lpstr>
      <vt:lpstr>Слайд 22</vt:lpstr>
      <vt:lpstr>Слайд 23</vt:lpstr>
      <vt:lpstr>Слайд 24</vt:lpstr>
      <vt:lpstr>Слайд 25</vt:lpstr>
      <vt:lpstr>    Вспомним животных           республики Алтай ,                  занесенных                         в            красную книгу.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Белым снегом все покрыло, и деревья и дома, свищет ветер легкокрылый, здравствуй зимушка- зима! Вновь для птиц кормушки ставят, насыпают в них корма, здравствуй, зимушка- зима!</vt:lpstr>
      <vt:lpstr>Слайд 38</vt:lpstr>
      <vt:lpstr>Слайд 39</vt:lpstr>
      <vt:lpstr>Слайд 40</vt:lpstr>
      <vt:lpstr>Слайд 41</vt:lpstr>
      <vt:lpstr>Слайд 42</vt:lpstr>
      <vt:lpstr>Карта Республики Алтай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Домашняя работа:</vt:lpstr>
      <vt:lpstr>Слайд 63</vt:lpstr>
      <vt:lpstr>Слайд 64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134</cp:revision>
  <dcterms:created xsi:type="dcterms:W3CDTF">2010-11-23T05:47:29Z</dcterms:created>
  <dcterms:modified xsi:type="dcterms:W3CDTF">2011-09-13T02:06:35Z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7018119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