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1" r:id="rId6"/>
    <p:sldId id="287" r:id="rId7"/>
    <p:sldId id="262" r:id="rId8"/>
    <p:sldId id="268" r:id="rId9"/>
    <p:sldId id="269" r:id="rId10"/>
    <p:sldId id="270" r:id="rId11"/>
    <p:sldId id="264" r:id="rId12"/>
    <p:sldId id="265" r:id="rId13"/>
    <p:sldId id="266" r:id="rId14"/>
    <p:sldId id="267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1" r:id="rId23"/>
    <p:sldId id="279" r:id="rId24"/>
    <p:sldId id="280" r:id="rId25"/>
    <p:sldId id="281" r:id="rId26"/>
    <p:sldId id="285" r:id="rId27"/>
    <p:sldId id="286" r:id="rId28"/>
    <p:sldId id="288" r:id="rId29"/>
    <p:sldId id="289" r:id="rId30"/>
    <p:sldId id="290" r:id="rId31"/>
    <p:sldId id="291" r:id="rId32"/>
    <p:sldId id="283" r:id="rId33"/>
    <p:sldId id="284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FDF2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D3089C-DAB2-49FF-BD10-08CE80C3424D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921615-E4FE-4190-8FA5-3EDCFBCA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921615-E4FE-4190-8FA5-3EDCFBCAE2BC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CE88-93E9-406C-A4D2-F938A252FD38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0560-807B-47D1-BDD4-6966E8809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CE88-93E9-406C-A4D2-F938A252FD38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0560-807B-47D1-BDD4-6966E8809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CE88-93E9-406C-A4D2-F938A252FD38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0560-807B-47D1-BDD4-6966E8809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93E220B-7CDD-4EFF-82A1-97538EE76B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7622781-00E8-4A9A-8DC1-C61E631EE24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CE88-93E9-406C-A4D2-F938A252FD38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0560-807B-47D1-BDD4-6966E8809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CE88-93E9-406C-A4D2-F938A252FD38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0560-807B-47D1-BDD4-6966E8809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CE88-93E9-406C-A4D2-F938A252FD38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0560-807B-47D1-BDD4-6966E8809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CE88-93E9-406C-A4D2-F938A252FD38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0560-807B-47D1-BDD4-6966E8809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CE88-93E9-406C-A4D2-F938A252FD38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0560-807B-47D1-BDD4-6966E8809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CE88-93E9-406C-A4D2-F938A252FD38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0560-807B-47D1-BDD4-6966E8809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CE88-93E9-406C-A4D2-F938A252FD38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0560-807B-47D1-BDD4-6966E8809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CE88-93E9-406C-A4D2-F938A252FD38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0560-807B-47D1-BDD4-6966E8809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3FDF2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7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3CE88-93E9-406C-A4D2-F938A252FD38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50560-807B-47D1-BDD4-6966E8809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Язык науки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4857760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Кропачева Марина Васильевна учитель начальных классов МАОУ «СОШ №12 с углубленным изучением немецкого языка» г Перми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i039.radikal.ru/0910/c6/8dc37b408e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5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12"/>
          <p:cNvPicPr>
            <a:picLocks noChangeAspect="1" noChangeArrowheads="1"/>
          </p:cNvPicPr>
          <p:nvPr/>
        </p:nvPicPr>
        <p:blipFill>
          <a:blip r:embed="rId2"/>
          <a:srcRect l="10209" t="22189" r="5542" b="9726"/>
          <a:stretch>
            <a:fillRect/>
          </a:stretch>
        </p:blipFill>
        <p:spPr bwMode="auto">
          <a:xfrm>
            <a:off x="3714712" y="0"/>
            <a:ext cx="54292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336925" y="0"/>
            <a:ext cx="58070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</a:rPr>
              <a:t>Камский ключ – начало великой уральской реки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20" y="0"/>
            <a:ext cx="3786214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Кама, Кама—родная река,</a:t>
            </a:r>
            <a:br>
              <a:rPr lang="ru-RU" sz="3200" b="1" dirty="0" smtClean="0"/>
            </a:br>
            <a:r>
              <a:rPr lang="ru-RU" sz="3200" b="1" dirty="0" smtClean="0"/>
              <a:t>Ты, как песня, светла, глубока</a:t>
            </a:r>
            <a:br>
              <a:rPr lang="ru-RU" sz="3200" b="1" dirty="0" smtClean="0"/>
            </a:br>
            <a:r>
              <a:rPr lang="ru-RU" sz="3200" b="1" dirty="0" smtClean="0"/>
              <a:t>И, как песня, берешь ты начало</a:t>
            </a:r>
            <a:br>
              <a:rPr lang="ru-RU" sz="3200" b="1" dirty="0" smtClean="0"/>
            </a:br>
            <a:r>
              <a:rPr lang="ru-RU" sz="3200" b="1" dirty="0" smtClean="0"/>
              <a:t>В родниковом удмуртском краю,</a:t>
            </a:r>
            <a:br>
              <a:rPr lang="ru-RU" sz="3200" b="1" dirty="0" smtClean="0"/>
            </a:br>
            <a:r>
              <a:rPr lang="ru-RU" sz="3200" b="1" dirty="0" smtClean="0"/>
              <a:t>Чтоб со славой пройти по</a:t>
            </a:r>
            <a:br>
              <a:rPr lang="ru-RU" sz="3200" b="1" dirty="0" smtClean="0"/>
            </a:br>
            <a:r>
              <a:rPr lang="ru-RU" sz="3200" b="1" dirty="0" smtClean="0"/>
              <a:t>Уралу И вернуться в сторонку мою.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819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2"/>
          <a:srcRect t="35452" b="2528"/>
          <a:stretch>
            <a:fillRect/>
          </a:stretch>
        </p:blipFill>
        <p:spPr bwMode="auto">
          <a:xfrm>
            <a:off x="990600" y="1249363"/>
            <a:ext cx="7239000" cy="560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8" name="Picture 4"/>
          <p:cNvPicPr>
            <a:picLocks noChangeAspect="1" noChangeArrowheads="1"/>
          </p:cNvPicPr>
          <p:nvPr/>
        </p:nvPicPr>
        <p:blipFill>
          <a:blip r:embed="rId2"/>
          <a:srcRect t="18442" b="66969"/>
          <a:stretch>
            <a:fillRect/>
          </a:stretch>
        </p:blipFill>
        <p:spPr bwMode="auto">
          <a:xfrm>
            <a:off x="990600" y="0"/>
            <a:ext cx="7239000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9" name="AutoShape 5"/>
          <p:cNvSpPr>
            <a:spLocks noChangeArrowheads="1"/>
          </p:cNvSpPr>
          <p:nvPr/>
        </p:nvSpPr>
        <p:spPr bwMode="auto">
          <a:xfrm>
            <a:off x="3962400" y="3200400"/>
            <a:ext cx="304800" cy="304800"/>
          </a:xfrm>
          <a:prstGeom prst="irregularSeal2">
            <a:avLst/>
          </a:prstGeom>
          <a:solidFill>
            <a:srgbClr val="FF0066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4" name="Freeform 6"/>
          <p:cNvSpPr>
            <a:spLocks/>
          </p:cNvSpPr>
          <p:nvPr/>
        </p:nvSpPr>
        <p:spPr bwMode="auto">
          <a:xfrm>
            <a:off x="3883025" y="1239838"/>
            <a:ext cx="238125" cy="79375"/>
          </a:xfrm>
          <a:custGeom>
            <a:avLst/>
            <a:gdLst>
              <a:gd name="T0" fmla="*/ 150 w 150"/>
              <a:gd name="T1" fmla="*/ 0 h 50"/>
              <a:gd name="T2" fmla="*/ 103 w 150"/>
              <a:gd name="T3" fmla="*/ 42 h 50"/>
              <a:gd name="T4" fmla="*/ 0 w 150"/>
              <a:gd name="T5" fmla="*/ 47 h 50"/>
              <a:gd name="T6" fmla="*/ 0 60000 65536"/>
              <a:gd name="T7" fmla="*/ 0 60000 65536"/>
              <a:gd name="T8" fmla="*/ 0 60000 65536"/>
              <a:gd name="T9" fmla="*/ 0 w 150"/>
              <a:gd name="T10" fmla="*/ 0 h 50"/>
              <a:gd name="T11" fmla="*/ 150 w 150"/>
              <a:gd name="T12" fmla="*/ 50 h 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0" h="50">
                <a:moveTo>
                  <a:pt x="150" y="0"/>
                </a:moveTo>
                <a:cubicBezTo>
                  <a:pt x="144" y="7"/>
                  <a:pt x="128" y="34"/>
                  <a:pt x="103" y="42"/>
                </a:cubicBezTo>
                <a:cubicBezTo>
                  <a:pt x="78" y="50"/>
                  <a:pt x="21" y="46"/>
                  <a:pt x="0" y="47"/>
                </a:cubicBezTo>
              </a:path>
            </a:pathLst>
          </a:cu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711" name="AutoShape 7"/>
          <p:cNvSpPr>
            <a:spLocks noChangeArrowheads="1"/>
          </p:cNvSpPr>
          <p:nvPr/>
        </p:nvSpPr>
        <p:spPr bwMode="auto">
          <a:xfrm rot="10800000">
            <a:off x="990600" y="1295400"/>
            <a:ext cx="2819400" cy="152400"/>
          </a:xfrm>
          <a:prstGeom prst="triangle">
            <a:avLst>
              <a:gd name="adj" fmla="val 100000"/>
            </a:avLst>
          </a:prstGeom>
          <a:solidFill>
            <a:srgbClr val="FFFFCC"/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6596063" y="4191000"/>
            <a:ext cx="5667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00" b="1" i="1">
                <a:solidFill>
                  <a:schemeClr val="accent2"/>
                </a:solidFill>
              </a:rPr>
              <a:t>Сылва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7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9" grpId="0" animBg="1"/>
      <p:bldP spid="72709" grpId="1" animBg="1"/>
      <p:bldP spid="727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3" descr="IMGA02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карта"/>
          <p:cNvPicPr>
            <a:picLocks noChangeAspect="1" noChangeArrowheads="1"/>
          </p:cNvPicPr>
          <p:nvPr/>
        </p:nvPicPr>
        <p:blipFill>
          <a:blip r:embed="rId3"/>
          <a:srcRect l="4169" t="4396"/>
          <a:stretch>
            <a:fillRect/>
          </a:stretch>
        </p:blipFill>
        <p:spPr bwMode="auto">
          <a:xfrm>
            <a:off x="3962400" y="-76200"/>
            <a:ext cx="51816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7521575" y="1630363"/>
            <a:ext cx="7842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i="1">
                <a:solidFill>
                  <a:schemeClr val="accent2"/>
                </a:solidFill>
              </a:rPr>
              <a:t>Вишера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7750175" y="914400"/>
            <a:ext cx="7842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i="1">
                <a:solidFill>
                  <a:schemeClr val="accent2"/>
                </a:solidFill>
              </a:rPr>
              <a:t>Печера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5692775" y="3459163"/>
            <a:ext cx="7842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i="1">
                <a:solidFill>
                  <a:schemeClr val="accent2"/>
                </a:solidFill>
              </a:rPr>
              <a:t>Иньва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7597775" y="4267200"/>
            <a:ext cx="10128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i="1">
                <a:solidFill>
                  <a:schemeClr val="accent2"/>
                </a:solidFill>
              </a:rPr>
              <a:t>Чусовая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7315200" y="4953000"/>
            <a:ext cx="914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i="1">
                <a:solidFill>
                  <a:schemeClr val="accent2"/>
                </a:solidFill>
              </a:rPr>
              <a:t>Сылва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5083175" y="1600200"/>
            <a:ext cx="1317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i="1">
                <a:solidFill>
                  <a:srgbClr val="FF6600"/>
                </a:solidFill>
              </a:rPr>
              <a:t>р. Кама</a:t>
            </a: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0" y="381000"/>
            <a:ext cx="39624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i="1">
                <a:solidFill>
                  <a:srgbClr val="FFDD4B"/>
                </a:solidFill>
                <a:latin typeface="Forte" pitchFamily="66" charset="0"/>
              </a:rPr>
              <a:t>ПРИТОКИ КАМЫ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946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/>
      <p:bldP spid="19463" grpId="0"/>
      <p:bldP spid="19464" grpId="0"/>
      <p:bldP spid="19465" grpId="0"/>
      <p:bldP spid="194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341438"/>
            <a:ext cx="4038600" cy="3306762"/>
          </a:xfrm>
        </p:spPr>
        <p:txBody>
          <a:bodyPr/>
          <a:lstStyle/>
          <a:p>
            <a:pPr eaLnBrk="1" hangingPunct="1"/>
            <a:r>
              <a:rPr lang="ru-RU" sz="5400" b="1" dirty="0" smtClean="0">
                <a:latin typeface="Forte" pitchFamily="66" charset="0"/>
              </a:rPr>
              <a:t>Богатырь </a:t>
            </a:r>
            <a:r>
              <a:rPr lang="ru-RU" sz="5400" b="1" dirty="0" err="1" smtClean="0">
                <a:latin typeface="Forte" pitchFamily="66" charset="0"/>
              </a:rPr>
              <a:t>Кам</a:t>
            </a:r>
            <a:endParaRPr lang="ru-RU" sz="5400" b="1" dirty="0" smtClean="0">
              <a:latin typeface="Forte" pitchFamily="66" charset="0"/>
            </a:endParaRPr>
          </a:p>
        </p:txBody>
      </p:sp>
      <p:pic>
        <p:nvPicPr>
          <p:cNvPr id="17412" name="Picture 4" descr="кама0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37978" y="571480"/>
            <a:ext cx="4444022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1472" y="214290"/>
            <a:ext cx="6929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2"/>
                </a:solidFill>
              </a:rPr>
              <a:t>легенда</a:t>
            </a:r>
            <a:endParaRPr lang="ru-RU" sz="54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img-fotki.yandex.ru/get/21/permsulde.0/0_a121_9c171698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613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img-fotki.yandex.ru/get/22/permsulde.0/0_a115_aa45188b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4693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img-2007-06.photosight.ru/03/21245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photodreamstudio.ru/gal-10/gal-10-00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613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img-2006-08.photosight.ru/21/15993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8415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357166"/>
            <a:ext cx="785818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000" dirty="0" smtClean="0"/>
              <a:t>Живая природа,</a:t>
            </a:r>
          </a:p>
          <a:p>
            <a:pPr>
              <a:buFont typeface="Arial" pitchFamily="34" charset="0"/>
              <a:buChar char="•"/>
            </a:pPr>
            <a:r>
              <a:rPr lang="ru-RU" sz="4000" dirty="0" smtClean="0"/>
              <a:t>Неживая природа,</a:t>
            </a:r>
          </a:p>
          <a:p>
            <a:pPr>
              <a:buFont typeface="Arial" pitchFamily="34" charset="0"/>
              <a:buChar char="•"/>
            </a:pPr>
            <a:r>
              <a:rPr lang="ru-RU" sz="4000" dirty="0" smtClean="0"/>
              <a:t>Растения,</a:t>
            </a:r>
          </a:p>
          <a:p>
            <a:pPr>
              <a:buFont typeface="Arial" pitchFamily="34" charset="0"/>
              <a:buChar char="•"/>
            </a:pPr>
            <a:r>
              <a:rPr lang="ru-RU" sz="4000" dirty="0" smtClean="0"/>
              <a:t>Животные,</a:t>
            </a:r>
          </a:p>
          <a:p>
            <a:pPr>
              <a:buFont typeface="Arial" pitchFamily="34" charset="0"/>
              <a:buChar char="•"/>
            </a:pPr>
            <a:r>
              <a:rPr lang="ru-RU" sz="4000" dirty="0" smtClean="0"/>
              <a:t>Солнце,</a:t>
            </a:r>
          </a:p>
          <a:p>
            <a:pPr>
              <a:buFont typeface="Arial" pitchFamily="34" charset="0"/>
              <a:buChar char="•"/>
            </a:pPr>
            <a:r>
              <a:rPr lang="ru-RU" sz="4000" dirty="0" smtClean="0"/>
              <a:t>Тепловые пояса,</a:t>
            </a:r>
          </a:p>
          <a:p>
            <a:pPr>
              <a:buFont typeface="Arial" pitchFamily="34" charset="0"/>
              <a:buChar char="•"/>
            </a:pPr>
            <a:r>
              <a:rPr lang="ru-RU" sz="4000" dirty="0" smtClean="0"/>
              <a:t>Час,</a:t>
            </a:r>
          </a:p>
          <a:p>
            <a:pPr>
              <a:buFont typeface="Arial" pitchFamily="34" charset="0"/>
              <a:buChar char="•"/>
            </a:pPr>
            <a:r>
              <a:rPr lang="ru-RU" sz="4000" dirty="0" smtClean="0"/>
              <a:t>Сутки,</a:t>
            </a:r>
          </a:p>
          <a:p>
            <a:pPr>
              <a:buFont typeface="Arial" pitchFamily="34" charset="0"/>
              <a:buChar char="•"/>
            </a:pPr>
            <a:r>
              <a:rPr lang="ru-RU" sz="4000" dirty="0" smtClean="0"/>
              <a:t>Год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foto.yelabuga.ru/data/media/2/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5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img-fotki.yandex.ru/get/21/permsulde.0/0_ca3d_7e4c814f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7087"/>
            <a:ext cx="9358346" cy="7247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bridgetv.ru/upload/load/14213934034bf8e7203258a2.117701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5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img-fotki.yandex.ru/get/3/dnm1000.0/0_2bba_27465afe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613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zaecomir.ru/galereya/medved01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613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img-fotki.yandex.ru/get/2714/valeri2909.8/0_21015_54ff149e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1029343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old.gossov.tatarstan.ru/fs/site_documents/1038_docfiles/Petr2.jpg"/>
          <p:cNvPicPr>
            <a:picLocks noChangeAspect="1" noChangeArrowheads="1"/>
          </p:cNvPicPr>
          <p:nvPr/>
        </p:nvPicPr>
        <p:blipFill>
          <a:blip r:embed="rId2"/>
          <a:srcRect l="9803" t="13541" r="7428" b="9375"/>
          <a:stretch>
            <a:fillRect/>
          </a:stretch>
        </p:blipFill>
        <p:spPr bwMode="auto">
          <a:xfrm>
            <a:off x="-46330" y="1357298"/>
            <a:ext cx="9190330" cy="571501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0"/>
            <a:ext cx="81439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Как на карте нанесены реки и озёра?</a:t>
            </a:r>
          </a:p>
          <a:p>
            <a:pPr algn="ctr"/>
            <a:r>
              <a:rPr lang="ru-RU" sz="2800" dirty="0" smtClean="0"/>
              <a:t>Найди самую длинную реку.</a:t>
            </a:r>
          </a:p>
          <a:p>
            <a:pPr algn="ctr"/>
            <a:r>
              <a:rPr lang="ru-RU" sz="2800" dirty="0" smtClean="0"/>
              <a:t>Найди реку у которой много притоков.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74638"/>
            <a:ext cx="2808287" cy="922337"/>
          </a:xfrm>
        </p:spPr>
        <p:txBody>
          <a:bodyPr>
            <a:normAutofit fontScale="90000"/>
          </a:bodyPr>
          <a:lstStyle/>
          <a:p>
            <a:pPr algn="l"/>
            <a:r>
              <a:rPr lang="ru-RU" sz="6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Река</a:t>
            </a:r>
            <a:r>
              <a:rPr lang="ru-RU" sz="6600" dirty="0"/>
              <a:t> -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132138" y="188913"/>
            <a:ext cx="863600" cy="1109662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ru-RU" sz="7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059113" y="333375"/>
            <a:ext cx="60848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200" dirty="0"/>
              <a:t>постоянный природный поток воды на поверхности суши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ru-RU" sz="2800" dirty="0"/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1908175" y="1773238"/>
            <a:ext cx="5472113" cy="4629150"/>
            <a:chOff x="1202" y="1117"/>
            <a:chExt cx="3447" cy="2916"/>
          </a:xfrm>
        </p:grpSpPr>
        <p:pic>
          <p:nvPicPr>
            <p:cNvPr id="13318" name="Picture 6" descr="3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02" y="1117"/>
              <a:ext cx="3447" cy="2916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3321" name="Text Box 9"/>
            <p:cNvSpPr txBox="1">
              <a:spLocks noChangeArrowheads="1"/>
            </p:cNvSpPr>
            <p:nvPr/>
          </p:nvSpPr>
          <p:spPr bwMode="auto">
            <a:xfrm>
              <a:off x="2018" y="2297"/>
              <a:ext cx="27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32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?</a:t>
              </a:r>
            </a:p>
          </p:txBody>
        </p:sp>
        <p:sp>
          <p:nvSpPr>
            <p:cNvPr id="13324" name="Text Box 12"/>
            <p:cNvSpPr txBox="1">
              <a:spLocks noChangeArrowheads="1"/>
            </p:cNvSpPr>
            <p:nvPr/>
          </p:nvSpPr>
          <p:spPr bwMode="auto">
            <a:xfrm>
              <a:off x="2835" y="2569"/>
              <a:ext cx="27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200" b="1">
                  <a:solidFill>
                    <a:srgbClr val="FF0000"/>
                  </a:solidFill>
                </a:rPr>
                <a:t>?</a:t>
              </a:r>
            </a:p>
          </p:txBody>
        </p:sp>
        <p:sp>
          <p:nvSpPr>
            <p:cNvPr id="13325" name="Text Box 13"/>
            <p:cNvSpPr txBox="1">
              <a:spLocks noChangeArrowheads="1"/>
            </p:cNvSpPr>
            <p:nvPr/>
          </p:nvSpPr>
          <p:spPr bwMode="auto">
            <a:xfrm>
              <a:off x="2291" y="1526"/>
              <a:ext cx="27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2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?</a:t>
              </a:r>
            </a:p>
          </p:txBody>
        </p:sp>
        <p:sp>
          <p:nvSpPr>
            <p:cNvPr id="13326" name="Text Box 14"/>
            <p:cNvSpPr txBox="1">
              <a:spLocks noChangeArrowheads="1"/>
            </p:cNvSpPr>
            <p:nvPr/>
          </p:nvSpPr>
          <p:spPr bwMode="auto">
            <a:xfrm>
              <a:off x="3334" y="2886"/>
              <a:ext cx="27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200" b="1">
                  <a:solidFill>
                    <a:srgbClr val="FF0000"/>
                  </a:solidFill>
                </a:rPr>
                <a:t>?</a:t>
              </a:r>
            </a:p>
          </p:txBody>
        </p:sp>
        <p:sp>
          <p:nvSpPr>
            <p:cNvPr id="13327" name="Text Box 15"/>
            <p:cNvSpPr txBox="1">
              <a:spLocks noChangeArrowheads="1"/>
            </p:cNvSpPr>
            <p:nvPr/>
          </p:nvSpPr>
          <p:spPr bwMode="auto">
            <a:xfrm>
              <a:off x="2563" y="3658"/>
              <a:ext cx="27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200" b="1">
                  <a:solidFill>
                    <a:srgbClr val="FF0000"/>
                  </a:solidFill>
                </a:rPr>
                <a:t>?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uild="p"/>
      <p:bldP spid="13316" grpId="1" build="p"/>
      <p:bldP spid="133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274638"/>
            <a:ext cx="7488237" cy="14986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800"/>
              <a:t>Место рождения реки называется…</a:t>
            </a:r>
          </a:p>
        </p:txBody>
      </p:sp>
      <p:pic>
        <p:nvPicPr>
          <p:cNvPr id="12295" name="Picture 7" descr="Рисунок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contrast="30000"/>
          </a:blip>
          <a:srcRect/>
          <a:stretch>
            <a:fillRect/>
          </a:stretch>
        </p:blipFill>
        <p:spPr>
          <a:xfrm>
            <a:off x="4500563" y="2276475"/>
            <a:ext cx="4464050" cy="2900363"/>
          </a:xfrm>
          <a:noFill/>
          <a:ln/>
        </p:spPr>
      </p:pic>
      <p:pic>
        <p:nvPicPr>
          <p:cNvPr id="12296" name="Picture 8" descr="исток волги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23850" y="2133600"/>
            <a:ext cx="4038600" cy="3028950"/>
          </a:xfrm>
          <a:noFill/>
          <a:ln/>
        </p:spPr>
      </p:pic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684213" y="5373688"/>
            <a:ext cx="77755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600"/>
              <a:t> </a:t>
            </a:r>
            <a:r>
              <a:rPr lang="ru-RU" sz="2000" b="1">
                <a:solidFill>
                  <a:srgbClr val="0000FF"/>
                </a:solidFill>
              </a:rPr>
              <a:t>Так вот где знаменитый исток младенческий Волги, вот где заветная ее колыбель. </a:t>
            </a:r>
          </a:p>
          <a:p>
            <a:pPr algn="ctr"/>
            <a:r>
              <a:rPr lang="ru-RU" sz="2000" b="1">
                <a:solidFill>
                  <a:srgbClr val="0000FF"/>
                </a:solidFill>
              </a:rPr>
              <a:t>    «-Здравствуй, Волга! Низко-низко кланяюсь тебе….»</a:t>
            </a: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5292725" y="981075"/>
            <a:ext cx="2232025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800" b="1">
                <a:solidFill>
                  <a:srgbClr val="FF0000"/>
                </a:solidFill>
              </a:rPr>
              <a:t>исток</a:t>
            </a:r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5292725" y="1052513"/>
            <a:ext cx="64770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6000" b="1">
                <a:solidFill>
                  <a:srgbClr val="FF0000"/>
                </a:solidFill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35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7" grpId="0"/>
      <p:bldP spid="12298" grpId="0"/>
      <p:bldP spid="12299" grpId="0"/>
      <p:bldP spid="12299" grpId="1"/>
      <p:bldP spid="12299" grpId="2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3025775" cy="1143000"/>
          </a:xfrm>
        </p:spPr>
        <p:txBody>
          <a:bodyPr/>
          <a:lstStyle/>
          <a:p>
            <a:pPr algn="l"/>
            <a:r>
              <a: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Притоки</a:t>
            </a:r>
            <a:r>
              <a:rPr lang="ru-RU" sz="3600"/>
              <a:t> -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32138" y="549275"/>
            <a:ext cx="5761037" cy="2016125"/>
          </a:xfrm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/>
              <a:t>речки и ручейки, впадающие в реку и отдающие ей свою воду.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539750" y="2420938"/>
            <a:ext cx="3959225" cy="4114800"/>
            <a:chOff x="340" y="1525"/>
            <a:chExt cx="2494" cy="2592"/>
          </a:xfrm>
        </p:grpSpPr>
        <p:pic>
          <p:nvPicPr>
            <p:cNvPr id="17414" name="Picture 6" descr="рис5а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76" y="1525"/>
              <a:ext cx="2316" cy="1944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7416" name="Text Box 8"/>
            <p:cNvSpPr txBox="1">
              <a:spLocks noChangeArrowheads="1"/>
            </p:cNvSpPr>
            <p:nvPr/>
          </p:nvSpPr>
          <p:spPr bwMode="auto">
            <a:xfrm>
              <a:off x="340" y="3521"/>
              <a:ext cx="2494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800" b="1">
                  <a:solidFill>
                    <a:srgbClr val="0000FF"/>
                  </a:solidFill>
                  <a:latin typeface="Monotype Corsiva" pitchFamily="66" charset="0"/>
                </a:rPr>
                <a:t>Река Кама –</a:t>
              </a:r>
              <a:br>
                <a:rPr lang="ru-RU" sz="2800" b="1">
                  <a:solidFill>
                    <a:srgbClr val="0000FF"/>
                  </a:solidFill>
                  <a:latin typeface="Monotype Corsiva" pitchFamily="66" charset="0"/>
                </a:rPr>
              </a:br>
              <a:r>
                <a:rPr lang="ru-RU" sz="2800" b="1">
                  <a:solidFill>
                    <a:srgbClr val="0000FF"/>
                  </a:solidFill>
                  <a:latin typeface="Monotype Corsiva" pitchFamily="66" charset="0"/>
                </a:rPr>
                <a:t>правый приток Волги</a:t>
              </a:r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4716463" y="2924175"/>
            <a:ext cx="4038600" cy="2963863"/>
            <a:chOff x="2971" y="1842"/>
            <a:chExt cx="2544" cy="1867"/>
          </a:xfrm>
        </p:grpSpPr>
        <p:pic>
          <p:nvPicPr>
            <p:cNvPr id="17415" name="Picture 7" descr="рис6а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971" y="1842"/>
              <a:ext cx="2544" cy="1150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7417" name="Text Box 9"/>
            <p:cNvSpPr txBox="1">
              <a:spLocks noChangeArrowheads="1"/>
            </p:cNvSpPr>
            <p:nvPr/>
          </p:nvSpPr>
          <p:spPr bwMode="auto">
            <a:xfrm>
              <a:off x="3061" y="3113"/>
              <a:ext cx="2450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/>
                <a:t> </a:t>
              </a:r>
              <a:r>
                <a:rPr lang="ru-RU" sz="2800" b="1">
                  <a:solidFill>
                    <a:srgbClr val="0000FF"/>
                  </a:solidFill>
                  <a:latin typeface="Monotype Corsiva" pitchFamily="66" charset="0"/>
                </a:rPr>
                <a:t>Река Ока – </a:t>
              </a:r>
              <a:br>
                <a:rPr lang="ru-RU" sz="2800" b="1">
                  <a:solidFill>
                    <a:srgbClr val="0000FF"/>
                  </a:solidFill>
                  <a:latin typeface="Monotype Corsiva" pitchFamily="66" charset="0"/>
                </a:rPr>
              </a:br>
              <a:r>
                <a:rPr lang="ru-RU" sz="2800" b="1">
                  <a:solidFill>
                    <a:srgbClr val="0000FF"/>
                  </a:solidFill>
                  <a:latin typeface="Monotype Corsiva" pitchFamily="66" charset="0"/>
                </a:rPr>
                <a:t>левый приток Волги</a:t>
              </a:r>
            </a:p>
          </p:txBody>
        </p:sp>
      </p:grp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2916238" y="333375"/>
            <a:ext cx="5762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5400" b="1">
                <a:solidFill>
                  <a:schemeClr val="tx2"/>
                </a:solidFill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  <p:bldP spid="17418" grpId="0"/>
      <p:bldP spid="1741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1000108"/>
            <a:ext cx="735811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400" dirty="0" smtClean="0"/>
              <a:t>Материки,</a:t>
            </a:r>
          </a:p>
          <a:p>
            <a:pPr>
              <a:buFont typeface="Arial" pitchFamily="34" charset="0"/>
              <a:buChar char="•"/>
            </a:pPr>
            <a:r>
              <a:rPr lang="ru-RU" sz="4400" dirty="0" smtClean="0"/>
              <a:t>Части света,</a:t>
            </a:r>
          </a:p>
          <a:p>
            <a:pPr>
              <a:buFont typeface="Arial" pitchFamily="34" charset="0"/>
              <a:buChar char="•"/>
            </a:pPr>
            <a:r>
              <a:rPr lang="ru-RU" sz="4400" dirty="0" smtClean="0"/>
              <a:t>Мировой океан,</a:t>
            </a:r>
          </a:p>
          <a:p>
            <a:pPr>
              <a:buFont typeface="Arial" pitchFamily="34" charset="0"/>
              <a:buChar char="•"/>
            </a:pPr>
            <a:r>
              <a:rPr lang="ru-RU" sz="4400" dirty="0" smtClean="0"/>
              <a:t>Органы чувств.</a:t>
            </a:r>
          </a:p>
          <a:p>
            <a:pPr>
              <a:buFont typeface="Arial" pitchFamily="34" charset="0"/>
              <a:buChar char="•"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4000"/>
              <a:t>Место впадения реки в другие водоемы называется…</a:t>
            </a:r>
          </a:p>
        </p:txBody>
      </p:sp>
      <p:pic>
        <p:nvPicPr>
          <p:cNvPr id="19463" name="Picture 7" descr="hank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211638" y="2492375"/>
            <a:ext cx="4038600" cy="3009900"/>
          </a:xfrm>
          <a:noFill/>
          <a:ln/>
        </p:spPr>
      </p:pic>
      <p:sp>
        <p:nvSpPr>
          <p:cNvPr id="19461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084888" y="620713"/>
            <a:ext cx="1944687" cy="792162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ru-RU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устье</a:t>
            </a:r>
          </a:p>
        </p:txBody>
      </p:sp>
      <p:pic>
        <p:nvPicPr>
          <p:cNvPr id="19466" name="Picture 10" descr="m8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833438" y="1773238"/>
            <a:ext cx="3160712" cy="4352925"/>
          </a:xfrm>
          <a:noFill/>
          <a:ln/>
        </p:spPr>
      </p:pic>
      <p:sp>
        <p:nvSpPr>
          <p:cNvPr id="19467" name="Rectangle 11"/>
          <p:cNvSpPr>
            <a:spLocks noChangeArrowheads="1"/>
          </p:cNvSpPr>
          <p:nvPr/>
        </p:nvSpPr>
        <p:spPr bwMode="auto">
          <a:xfrm>
            <a:off x="6011863" y="692150"/>
            <a:ext cx="6477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5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5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19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 build="p"/>
      <p:bldP spid="19467" grpId="0" build="p"/>
      <p:bldP spid="19467" grpId="1" build="allAtOnce"/>
      <p:bldP spid="19467" grpId="2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>
            <a:normAutofit fontScale="90000"/>
          </a:bodyPr>
          <a:lstStyle/>
          <a:p>
            <a:r>
              <a:rPr lang="ru-RU" sz="4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Река </a:t>
            </a:r>
          </a:p>
        </p:txBody>
      </p:sp>
      <p:pic>
        <p:nvPicPr>
          <p:cNvPr id="21511" name="Picture 7" descr="3-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31913" y="908050"/>
            <a:ext cx="6696075" cy="54943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2555875" y="3284538"/>
            <a:ext cx="5270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4503738" y="3643313"/>
            <a:ext cx="431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3448050" y="1677988"/>
            <a:ext cx="431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5508625" y="4292600"/>
            <a:ext cx="43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3779838" y="5876925"/>
            <a:ext cx="43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21519" name="Text Box 15"/>
          <p:cNvSpPr txBox="1">
            <a:spLocks noChangeArrowheads="1"/>
          </p:cNvSpPr>
          <p:nvPr/>
        </p:nvSpPr>
        <p:spPr bwMode="auto">
          <a:xfrm>
            <a:off x="3276600" y="1916113"/>
            <a:ext cx="106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Исток</a:t>
            </a:r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2339975" y="3141663"/>
            <a:ext cx="11922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Правый</a:t>
            </a:r>
            <a:b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 берег</a:t>
            </a:r>
          </a:p>
        </p:txBody>
      </p:sp>
      <p:sp>
        <p:nvSpPr>
          <p:cNvPr id="21521" name="Text Box 17"/>
          <p:cNvSpPr txBox="1">
            <a:spLocks noChangeArrowheads="1"/>
          </p:cNvSpPr>
          <p:nvPr/>
        </p:nvSpPr>
        <p:spPr bwMode="auto">
          <a:xfrm>
            <a:off x="4572000" y="3644900"/>
            <a:ext cx="1101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Левый </a:t>
            </a:r>
          </a:p>
          <a:p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берег</a:t>
            </a:r>
          </a:p>
        </p:txBody>
      </p:sp>
      <p:sp>
        <p:nvSpPr>
          <p:cNvPr id="21522" name="Text Box 18"/>
          <p:cNvSpPr txBox="1">
            <a:spLocks noChangeArrowheads="1"/>
          </p:cNvSpPr>
          <p:nvPr/>
        </p:nvSpPr>
        <p:spPr bwMode="auto">
          <a:xfrm>
            <a:off x="5292725" y="4437063"/>
            <a:ext cx="1263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Приток</a:t>
            </a:r>
          </a:p>
        </p:txBody>
      </p:sp>
      <p:sp>
        <p:nvSpPr>
          <p:cNvPr id="21524" name="Text Box 20"/>
          <p:cNvSpPr txBox="1">
            <a:spLocks noChangeArrowheads="1"/>
          </p:cNvSpPr>
          <p:nvPr/>
        </p:nvSpPr>
        <p:spPr bwMode="auto">
          <a:xfrm>
            <a:off x="3419475" y="5805488"/>
            <a:ext cx="13350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Устье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12" grpId="0"/>
      <p:bldP spid="21512" grpId="1"/>
      <p:bldP spid="21513" grpId="0"/>
      <p:bldP spid="21513" grpId="1"/>
      <p:bldP spid="21514" grpId="0"/>
      <p:bldP spid="21514" grpId="1"/>
      <p:bldP spid="21515" grpId="0"/>
      <p:bldP spid="21515" grpId="1"/>
      <p:bldP spid="21516" grpId="0"/>
      <p:bldP spid="21516" grpId="1"/>
      <p:bldP spid="21519" grpId="0"/>
      <p:bldP spid="21520" grpId="0"/>
      <p:bldP spid="21521" grpId="0"/>
      <p:bldP spid="21522" grpId="0"/>
      <p:bldP spid="2152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214422"/>
            <a:ext cx="871543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В нашей местности есть река?</a:t>
            </a:r>
          </a:p>
          <a:p>
            <a:r>
              <a:rPr lang="ru-RU" sz="4000" dirty="0" smtClean="0"/>
              <a:t>На каком берегу мы живем?</a:t>
            </a:r>
          </a:p>
          <a:p>
            <a:r>
              <a:rPr lang="ru-RU" sz="4000" dirty="0" smtClean="0"/>
              <a:t>Где у неё исток?</a:t>
            </a:r>
          </a:p>
          <a:p>
            <a:r>
              <a:rPr lang="ru-RU" sz="4000" dirty="0" smtClean="0"/>
              <a:t>Есть ли притоки?</a:t>
            </a:r>
          </a:p>
          <a:p>
            <a:r>
              <a:rPr lang="ru-RU" sz="4000" dirty="0" smtClean="0"/>
              <a:t>Куда впадает наша река?</a:t>
            </a:r>
          </a:p>
          <a:p>
            <a:r>
              <a:rPr lang="ru-RU" sz="4000" dirty="0" smtClean="0"/>
              <a:t>Чем отличается ручей от реки?</a:t>
            </a:r>
          </a:p>
          <a:p>
            <a:r>
              <a:rPr lang="ru-RU" sz="4000" dirty="0" smtClean="0"/>
              <a:t>Чем приток отличается от самой реки?</a:t>
            </a:r>
          </a:p>
          <a:p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857356" y="285728"/>
            <a:ext cx="5357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/>
                </a:solidFill>
              </a:rPr>
              <a:t>Вывод</a:t>
            </a:r>
            <a:endParaRPr lang="ru-RU" sz="36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357166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/>
                </a:solidFill>
              </a:rPr>
              <a:t>Вывод</a:t>
            </a:r>
            <a:endParaRPr lang="ru-RU" sz="3600" b="1" dirty="0">
              <a:solidFill>
                <a:schemeClr val="accent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428736"/>
            <a:ext cx="84296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Как используют воды рек?</a:t>
            </a:r>
          </a:p>
          <a:p>
            <a:endParaRPr lang="ru-RU" sz="3200" dirty="0" smtClean="0"/>
          </a:p>
          <a:p>
            <a:r>
              <a:rPr lang="ru-RU" sz="3200" dirty="0" smtClean="0"/>
              <a:t>Как охраняются воды рек о загрязнения?</a:t>
            </a:r>
          </a:p>
          <a:p>
            <a:endParaRPr lang="ru-RU" sz="3200" dirty="0" smtClean="0"/>
          </a:p>
          <a:p>
            <a:r>
              <a:rPr lang="ru-RU" sz="3200" dirty="0" smtClean="0"/>
              <a:t>Какие правила поведения на водоемах вы знаете?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500174"/>
            <a:ext cx="807249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/>
              <a:t>У села на зерновом току виднелись горы обмолоченной пшеницы. Наш лагерь раскинулся у обрывистой горы. У него прямо гора с плеч свалилась. Горой возвышались подушки. Дети с визгом и смехом катались на санках с горы. Каникулы уже не за горами. Ему ничего не стоит наобещать золотые горы. Он стоял за правду горой.  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285728"/>
            <a:ext cx="8001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В каких предложениях слово «гора» употребляется в прямом значении как научное понятие? 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5715016"/>
            <a:ext cx="8643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Что общего во всех значениях слова «гора»?</a:t>
            </a:r>
            <a:endParaRPr lang="ru-RU" sz="28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:\Documents and Settings\Администратор\Мои документы\Мои рисунки\htrf2.jpg"/>
          <p:cNvPicPr>
            <a:picLocks noChangeAspect="1" noChangeArrowheads="1"/>
          </p:cNvPicPr>
          <p:nvPr/>
        </p:nvPicPr>
        <p:blipFill>
          <a:blip r:embed="rId2"/>
          <a:srcRect l="15908" t="4044" r="1203" b="77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7" descr="D:\Мои документы\картинки\karandas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3786190"/>
            <a:ext cx="1956687" cy="2357454"/>
          </a:xfrm>
          <a:prstGeom prst="rect">
            <a:avLst/>
          </a:prstGeom>
          <a:noFill/>
        </p:spPr>
      </p:pic>
      <p:pic>
        <p:nvPicPr>
          <p:cNvPr id="4" name="Picture 6" descr="D:\Мои документы\картинки\gurvine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51693" y="214290"/>
            <a:ext cx="1392307" cy="167747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19766575">
            <a:off x="4295236" y="703382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/>
                </a:solidFill>
              </a:rPr>
              <a:t>приток</a:t>
            </a:r>
            <a:endParaRPr lang="ru-RU" sz="2800" b="1" dirty="0">
              <a:solidFill>
                <a:schemeClr val="accent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58050" y="5643578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/>
                </a:solidFill>
              </a:rPr>
              <a:t>исток</a:t>
            </a:r>
            <a:endParaRPr lang="ru-RU" sz="2800" b="1" dirty="0">
              <a:solidFill>
                <a:schemeClr val="accent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9940982">
            <a:off x="4944537" y="2329907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/>
                </a:solidFill>
              </a:rPr>
              <a:t>русло</a:t>
            </a:r>
            <a:endParaRPr lang="ru-RU" sz="2800" b="1" dirty="0">
              <a:solidFill>
                <a:schemeClr val="accent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429132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2"/>
                </a:solidFill>
              </a:rPr>
              <a:t>устье</a:t>
            </a:r>
            <a:endParaRPr lang="ru-RU" sz="3600" b="1" dirty="0">
              <a:solidFill>
                <a:schemeClr val="accent2"/>
              </a:solidFill>
            </a:endParaRPr>
          </a:p>
        </p:txBody>
      </p:sp>
      <p:pic>
        <p:nvPicPr>
          <p:cNvPr id="11" name="Picture 2" descr="D:\Мои документы\картинки\chipollino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1285860"/>
            <a:ext cx="1697042" cy="2044629"/>
          </a:xfrm>
          <a:prstGeom prst="rect">
            <a:avLst/>
          </a:prstGeom>
          <a:noFill/>
        </p:spPr>
      </p:pic>
      <p:pic>
        <p:nvPicPr>
          <p:cNvPr id="12" name="Picture 3" descr="D:\Мои документы\Остальное\рисунки\цветы\AG00630_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298" y="3571876"/>
            <a:ext cx="3421980" cy="3015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/>
              <a:t>Реки</a:t>
            </a: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971550" y="1700213"/>
            <a:ext cx="3311525" cy="2835275"/>
            <a:chOff x="612" y="1071"/>
            <a:chExt cx="2086" cy="1786"/>
          </a:xfrm>
        </p:grpSpPr>
        <p:pic>
          <p:nvPicPr>
            <p:cNvPr id="9227" name="Picture 11" descr="Рисунок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12" y="1071"/>
              <a:ext cx="2086" cy="1565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9228" name="Text Box 12"/>
            <p:cNvSpPr txBox="1">
              <a:spLocks noChangeArrowheads="1"/>
            </p:cNvSpPr>
            <p:nvPr/>
          </p:nvSpPr>
          <p:spPr bwMode="auto">
            <a:xfrm>
              <a:off x="826" y="2626"/>
              <a:ext cx="93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/>
                <a:t>Горная река</a:t>
              </a: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4859338" y="1700213"/>
            <a:ext cx="3816350" cy="2906712"/>
            <a:chOff x="3061" y="1071"/>
            <a:chExt cx="2404" cy="1831"/>
          </a:xfrm>
        </p:grpSpPr>
        <p:pic>
          <p:nvPicPr>
            <p:cNvPr id="9221" name="Picture 5" descr="Рисунок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61" y="1071"/>
              <a:ext cx="2404" cy="1602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9229" name="Text Box 13"/>
            <p:cNvSpPr txBox="1">
              <a:spLocks noChangeArrowheads="1"/>
            </p:cNvSpPr>
            <p:nvPr/>
          </p:nvSpPr>
          <p:spPr bwMode="auto">
            <a:xfrm>
              <a:off x="3684" y="2671"/>
              <a:ext cx="119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/>
                <a:t>Равнинная река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071678"/>
            <a:ext cx="807249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В нашей местности есть река?</a:t>
            </a:r>
          </a:p>
          <a:p>
            <a:pPr algn="ctr"/>
            <a:r>
              <a:rPr lang="ru-RU" sz="4000" dirty="0" smtClean="0"/>
              <a:t>На каком берегу мы живем?</a:t>
            </a:r>
          </a:p>
          <a:p>
            <a:pPr algn="ctr"/>
            <a:r>
              <a:rPr lang="ru-RU" sz="4000" dirty="0" smtClean="0"/>
              <a:t>Где у неё исток?</a:t>
            </a:r>
          </a:p>
          <a:p>
            <a:pPr algn="ctr"/>
            <a:r>
              <a:rPr lang="ru-RU" sz="4000" dirty="0" smtClean="0"/>
              <a:t>Есть ли притоки?</a:t>
            </a:r>
          </a:p>
          <a:p>
            <a:pPr algn="ctr"/>
            <a:r>
              <a:rPr lang="ru-RU" sz="4000" dirty="0" smtClean="0"/>
              <a:t>Куда впадает наша река?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trip-guide.ru/img/353/68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hotres.ru/upload/iblock/f34/f346a0191dcf9962e683e230b5e51cba.jpg"/>
          <p:cNvPicPr>
            <a:picLocks noChangeAspect="1" noChangeArrowheads="1"/>
          </p:cNvPicPr>
          <p:nvPr/>
        </p:nvPicPr>
        <p:blipFill>
          <a:blip r:embed="rId2"/>
          <a:srcRect r="4487"/>
          <a:stretch>
            <a:fillRect/>
          </a:stretch>
        </p:blipFill>
        <p:spPr bwMode="auto">
          <a:xfrm>
            <a:off x="-1" y="0"/>
            <a:ext cx="947791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371</Words>
  <Application>Microsoft Office PowerPoint</Application>
  <PresentationFormat>Экран (4:3)</PresentationFormat>
  <Paragraphs>93</Paragraphs>
  <Slides>33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Язык науки</vt:lpstr>
      <vt:lpstr>Слайд 2</vt:lpstr>
      <vt:lpstr>Слайд 3</vt:lpstr>
      <vt:lpstr>Слайд 4</vt:lpstr>
      <vt:lpstr>Слайд 5</vt:lpstr>
      <vt:lpstr>Реки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Богатырь Кам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Река -</vt:lpstr>
      <vt:lpstr>Место рождения реки называется…</vt:lpstr>
      <vt:lpstr>Притоки -</vt:lpstr>
      <vt:lpstr>Место впадения реки в другие водоемы называется…</vt:lpstr>
      <vt:lpstr>Река </vt:lpstr>
      <vt:lpstr>Слайд 32</vt:lpstr>
      <vt:lpstr>Слайд 33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34</cp:revision>
  <dcterms:created xsi:type="dcterms:W3CDTF">2001-12-31T21:42:07Z</dcterms:created>
  <dcterms:modified xsi:type="dcterms:W3CDTF">2001-12-31T20:50:18Z</dcterms:modified>
</cp:coreProperties>
</file>