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0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slide+xml" PartName="/ppt/slides/slide33.xml"/>
  <Override ContentType="application/vnd.openxmlformats-officedocument.presentationml.slide+xml" PartName="/ppt/slides/slide34.xml"/>
  <Override ContentType="application/vnd.openxmlformats-officedocument.presentationml.slide+xml" PartName="/ppt/slides/slide35.xml"/>
  <Override ContentType="application/vnd.openxmlformats-officedocument.presentationml.slide+xml" PartName="/ppt/slides/slide36.xml"/>
  <Override ContentType="application/vnd.openxmlformats-officedocument.presentationml.slide+xml" PartName="/ppt/slides/slide37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Override+xml" PartName="/ppt/theme/themeOverride1.xml"/>
  <Override ContentType="application/vnd.openxmlformats-officedocument.themeOverride+xml" PartName="/ppt/theme/themeOverride2.xml"/>
  <Override ContentType="application/vnd.openxmlformats-officedocument.theme+xml" PartName="/ppt/theme/theme2.xml"/>
  <Override ContentType="application/vnd.openxmlformats-officedocument.presentationml.notesSlide+xml" PartName="/ppt/notesSlides/notesSlide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39"/>
  </p:notesMasterIdLst>
  <p:sldIdLst>
    <p:sldId id="256" r:id="rId2"/>
    <p:sldId id="257" r:id="rId3"/>
    <p:sldId id="258" r:id="rId4"/>
    <p:sldId id="259" r:id="rId5"/>
    <p:sldId id="262" r:id="rId6"/>
    <p:sldId id="273" r:id="rId7"/>
    <p:sldId id="260" r:id="rId8"/>
    <p:sldId id="261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80" r:id="rId17"/>
    <p:sldId id="281" r:id="rId18"/>
    <p:sldId id="282" r:id="rId19"/>
    <p:sldId id="283" r:id="rId20"/>
    <p:sldId id="284" r:id="rId21"/>
    <p:sldId id="285" r:id="rId22"/>
    <p:sldId id="286" r:id="rId23"/>
    <p:sldId id="287" r:id="rId24"/>
    <p:sldId id="288" r:id="rId25"/>
    <p:sldId id="289" r:id="rId26"/>
    <p:sldId id="290" r:id="rId27"/>
    <p:sldId id="291" r:id="rId28"/>
    <p:sldId id="292" r:id="rId29"/>
    <p:sldId id="293" r:id="rId30"/>
    <p:sldId id="272" r:id="rId31"/>
    <p:sldId id="294" r:id="rId32"/>
    <p:sldId id="295" r:id="rId33"/>
    <p:sldId id="296" r:id="rId34"/>
    <p:sldId id="297" r:id="rId35"/>
    <p:sldId id="298" r:id="rId36"/>
    <p:sldId id="330" r:id="rId37"/>
    <p:sldId id="318" r:id="rId3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6C29"/>
    <a:srgbClr val="1A9E46"/>
    <a:srgbClr val="29DB64"/>
    <a:srgbClr val="FF19B2"/>
    <a:srgbClr val="F028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556" autoAdjust="0"/>
    <p:restoredTop sz="94660" autoAdjust="0"/>
  </p:normalViewPr>
  <p:slideViewPr>
    <p:cSldViewPr>
      <p:cViewPr>
        <p:scale>
          <a:sx n="75" d="100"/>
          <a:sy n="75" d="100"/>
        </p:scale>
        <p:origin x="-1320" y="-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6303C866-5276-47E2-B56B-BD663A9D09C4}" type="datetimeFigureOut">
              <a:rPr lang="ru-RU"/>
              <a:pPr>
                <a:defRPr/>
              </a:pPr>
              <a:t>15.12.2013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4FFDC29C-69BD-4568-B182-FB971AB470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8280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1pPr>
            <a:lvl2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2pPr>
            <a:lvl3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3pPr>
            <a:lvl4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4pPr>
            <a:lvl5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5pPr>
            <a:lvl6pPr marL="2204550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6pPr>
            <a:lvl7pPr marL="2605377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7pPr>
            <a:lvl8pPr marL="3006204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8pPr>
            <a:lvl9pPr marL="3407032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9pPr>
          </a:lstStyle>
          <a:p>
            <a:pPr eaLnBrk="1"/>
            <a:fld id="{704DE201-BF0C-47DE-9D2E-C5AC4A95B1A3}" type="slidenum">
              <a:rPr lang="ru-RU" smtClean="0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DejaVu Sans" charset="0"/>
              </a:rPr>
              <a:pPr eaLnBrk="1"/>
              <a:t>37</a:t>
            </a:fld>
            <a:endParaRPr lang="ru-RU" smtClean="0">
              <a:solidFill>
                <a:srgbClr val="000000"/>
              </a:solidFill>
              <a:latin typeface="Times New Roman" pitchFamily="16" charset="0"/>
              <a:ea typeface="DejaVu Sans" charset="0"/>
              <a:cs typeface="DejaVu Sans" charset="0"/>
            </a:endParaRPr>
          </a:p>
        </p:txBody>
      </p:sp>
      <p:sp>
        <p:nvSpPr>
          <p:cNvPr id="3686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686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512" y="4343230"/>
            <a:ext cx="5486976" cy="4115139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6EBDEE-E1DB-464C-9BE9-8E57BD46400B}" type="datetimeFigureOut">
              <a:rPr lang="ru-RU"/>
              <a:pPr>
                <a:defRPr/>
              </a:pPr>
              <a:t>15.12.2013</a:t>
            </a:fld>
            <a:endParaRPr lang="ru-RU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0615E1-BE76-4A39-BCDC-6388BB3BE0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B49948-8F1D-4028-A917-30D30A1D6946}" type="datetimeFigureOut">
              <a:rPr lang="ru-RU"/>
              <a:pPr>
                <a:defRPr/>
              </a:pPr>
              <a:t>15.12.2013</a:t>
            </a:fld>
            <a:endParaRPr lang="ru-RU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F00172-9939-422E-A9EC-AB67BC3DA0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EFA6D3-2B29-495B-9779-031A99FBCB40}" type="datetimeFigureOut">
              <a:rPr lang="ru-RU"/>
              <a:pPr>
                <a:defRPr/>
              </a:pPr>
              <a:t>15.12.2013</a:t>
            </a:fld>
            <a:endParaRPr lang="ru-RU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E7E1CE-9FDA-4AC0-88B1-2152D8ACA6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1E845A-A225-48E6-86C5-CBA84BB703B4}" type="datetimeFigureOut">
              <a:rPr lang="ru-RU"/>
              <a:pPr>
                <a:defRPr/>
              </a:pPr>
              <a:t>15.12.2013</a:t>
            </a:fld>
            <a:endParaRPr lang="ru-RU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5EF74A-70D8-4818-A04F-EF7B0F7F83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02F10F-197B-410D-9404-3E27B7CF03CC}" type="datetimeFigureOut">
              <a:rPr lang="ru-RU"/>
              <a:pPr>
                <a:defRPr/>
              </a:pPr>
              <a:t>15.12.2013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09EB43-1C6C-45B4-A3C6-ED1BD48D13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23B43D-840D-4AF6-89B8-FBAE52CADA2C}" type="datetimeFigureOut">
              <a:rPr lang="ru-RU"/>
              <a:pPr>
                <a:defRPr/>
              </a:pPr>
              <a:t>15.12.2013</a:t>
            </a:fld>
            <a:endParaRPr lang="ru-RU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C4E29C-0487-48D4-959D-052E7DB22C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F521AA-2CAF-42DD-83AE-4F32E0588D9B}" type="datetimeFigureOut">
              <a:rPr lang="ru-RU"/>
              <a:pPr>
                <a:defRPr/>
              </a:pPr>
              <a:t>15.12.2013</a:t>
            </a:fld>
            <a:endParaRPr lang="ru-RU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D67BE1-7008-4EF3-988D-9FB84B242C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785D9C-B014-46E4-9905-ACE95FD34964}" type="datetimeFigureOut">
              <a:rPr lang="ru-RU"/>
              <a:pPr>
                <a:defRPr/>
              </a:pPr>
              <a:t>15.12.2013</a:t>
            </a:fld>
            <a:endParaRPr lang="ru-RU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28B24C-53D1-4B0C-A01F-AEE516E065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8B6202-CC48-43E6-B0BA-A3CBFBB5DE1A}" type="datetimeFigureOut">
              <a:rPr lang="ru-RU"/>
              <a:pPr>
                <a:defRPr/>
              </a:pPr>
              <a:t>15.12.2013</a:t>
            </a:fld>
            <a:endParaRPr lang="ru-RU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6E4B93-DA7A-4778-BEBD-74894408AF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53C742-9878-4DA1-BCF5-E0F720147515}" type="datetimeFigureOut">
              <a:rPr lang="ru-RU"/>
              <a:pPr>
                <a:defRPr/>
              </a:pPr>
              <a:t>15.12.2013</a:t>
            </a:fld>
            <a:endParaRPr lang="ru-RU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B96C3F-7E65-498A-900E-4E61F36440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ight Triangle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91838D-4567-4750-BD3C-F37A31C6A064}" type="datetimeFigureOut">
              <a:rPr lang="ru-RU"/>
              <a:pPr>
                <a:defRPr/>
              </a:pPr>
              <a:t>15.12.2013</a:t>
            </a:fld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11AE5E-297C-4524-AA1F-7B96DFE989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F4E8A72-35CA-4987-BC41-9540B51CCB2C}" type="datetimeFigureOut">
              <a:rPr lang="ru-RU"/>
              <a:pPr>
                <a:defRPr/>
              </a:pPr>
              <a:t>15.12.2013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7C912DE-CE59-4A8D-8580-0309EA54B8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3" r:id="rId2"/>
    <p:sldLayoutId id="2147483745" r:id="rId3"/>
    <p:sldLayoutId id="2147483742" r:id="rId4"/>
    <p:sldLayoutId id="2147483741" r:id="rId5"/>
    <p:sldLayoutId id="2147483740" r:id="rId6"/>
    <p:sldLayoutId id="2147483739" r:id="rId7"/>
    <p:sldLayoutId id="2147483738" r:id="rId8"/>
    <p:sldLayoutId id="2147483746" r:id="rId9"/>
    <p:sldLayoutId id="2147483737" r:id="rId10"/>
    <p:sldLayoutId id="2147483736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10" Type="http://schemas.openxmlformats.org/officeDocument/2006/relationships/image" Target="../media/image30.jpeg"/><Relationship Id="rId4" Type="http://schemas.openxmlformats.org/officeDocument/2006/relationships/image" Target="../media/image24.jpeg"/><Relationship Id="rId9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3" Type="http://schemas.openxmlformats.org/officeDocument/2006/relationships/image" Target="../media/image38.jpeg"/><Relationship Id="rId7" Type="http://schemas.openxmlformats.org/officeDocument/2006/relationships/image" Target="../media/image42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jpeg"/><Relationship Id="rId3" Type="http://schemas.openxmlformats.org/officeDocument/2006/relationships/image" Target="../media/image45.jpeg"/><Relationship Id="rId7" Type="http://schemas.openxmlformats.org/officeDocument/2006/relationships/image" Target="../media/image49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16.xml.rels><?xml version="1.0" encoding="UTF-8" standalone="yes" ?><Relationships xmlns="http://schemas.openxmlformats.org/package/2006/relationships"><Relationship Id="rId2" Target="../media/image51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 ?><Relationships xmlns="http://schemas.openxmlformats.org/package/2006/relationships"><Relationship Id="rId3" Target="../media/image61.jpeg" Type="http://schemas.openxmlformats.org/officeDocument/2006/relationships/image"/><Relationship Id="rId7" Target="../media/image65.jpeg" Type="http://schemas.openxmlformats.org/officeDocument/2006/relationships/image"/><Relationship Id="rId2" Target="../media/image60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64.jpeg" Type="http://schemas.openxmlformats.org/officeDocument/2006/relationships/image"/><Relationship Id="rId5" Target="../media/image63.jpeg" Type="http://schemas.openxmlformats.org/officeDocument/2006/relationships/image"/><Relationship Id="rId4" Target="../media/image62.jpeg" Type="http://schemas.openxmlformats.org/officeDocument/2006/relationships/image"/></Relationships>
</file>

<file path=ppt/slides/_rels/slide21.xml.rels><?xml version="1.0" encoding="UTF-8" standalone="yes" ?><Relationships xmlns="http://schemas.openxmlformats.org/package/2006/relationships"><Relationship Id="rId3" Target="../media/image67.jpeg" Type="http://schemas.openxmlformats.org/officeDocument/2006/relationships/image"/><Relationship Id="rId2" Target="../media/image66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68.jpeg" Type="http://schemas.openxmlformats.org/officeDocument/2006/relationships/image"/></Relationships>
</file>

<file path=ppt/slides/_rels/slide22.xml.rels><?xml version="1.0" encoding="UTF-8" standalone="yes" ?><Relationships xmlns="http://schemas.openxmlformats.org/package/2006/relationships"><Relationship Id="rId3" Target="../media/image70.jpeg" Type="http://schemas.openxmlformats.org/officeDocument/2006/relationships/image"/><Relationship Id="rId2" Target="../media/image69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71.jpeg" Type="http://schemas.openxmlformats.org/officeDocument/2006/relationships/image"/></Relationships>
</file>

<file path=ppt/slides/_rels/slide23.xml.rels><?xml version="1.0" encoding="UTF-8" standalone="yes" ?><Relationships xmlns="http://schemas.openxmlformats.org/package/2006/relationships"><Relationship Id="rId3" Target="../media/image73.jpeg" Type="http://schemas.openxmlformats.org/officeDocument/2006/relationships/image"/><Relationship Id="rId7" Target="../media/image77.jpeg" Type="http://schemas.openxmlformats.org/officeDocument/2006/relationships/image"/><Relationship Id="rId2" Target="../media/image72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76.jpeg" Type="http://schemas.openxmlformats.org/officeDocument/2006/relationships/image"/><Relationship Id="rId5" Target="../media/image75.jpeg" Type="http://schemas.openxmlformats.org/officeDocument/2006/relationships/image"/><Relationship Id="rId4" Target="../media/image74.jpeg" Type="http://schemas.openxmlformats.org/officeDocument/2006/relationships/image"/></Relationships>
</file>

<file path=ppt/slides/_rels/slide24.xml.rels><?xml version="1.0" encoding="UTF-8" standalone="yes" ?><Relationships xmlns="http://schemas.openxmlformats.org/package/2006/relationships"><Relationship Id="rId3" Target="../media/image79.jpeg" Type="http://schemas.openxmlformats.org/officeDocument/2006/relationships/image"/><Relationship Id="rId2" Target="../media/image78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80.jpeg" Type="http://schemas.openxmlformats.org/officeDocument/2006/relationships/image"/></Relationships>
</file>

<file path=ppt/slides/_rels/slide25.xml.rels><?xml version="1.0" encoding="UTF-8" standalone="yes" ?><Relationships xmlns="http://schemas.openxmlformats.org/package/2006/relationships"><Relationship Id="rId3" Target="../media/image82.jpeg" Type="http://schemas.openxmlformats.org/officeDocument/2006/relationships/image"/><Relationship Id="rId2" Target="../media/image81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6.xml.rels><?xml version="1.0" encoding="UTF-8" standalone="yes" ?><Relationships xmlns="http://schemas.openxmlformats.org/package/2006/relationships"><Relationship Id="rId3" Target="../media/image84.jpeg" Type="http://schemas.openxmlformats.org/officeDocument/2006/relationships/image"/><Relationship Id="rId2" Target="../media/image83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7.xml.rels><?xml version="1.0" encoding="UTF-8" standalone="yes" ?><Relationships xmlns="http://schemas.openxmlformats.org/package/2006/relationships"><Relationship Id="rId3" Target="../media/image86.jpeg" Type="http://schemas.openxmlformats.org/officeDocument/2006/relationships/image"/><Relationship Id="rId2" Target="../media/image85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8.xml.rels><?xml version="1.0" encoding="UTF-8" standalone="yes" ?><Relationships xmlns="http://schemas.openxmlformats.org/package/2006/relationships"><Relationship Id="rId2" Target="../media/image87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 ?><Relationships xmlns="http://schemas.openxmlformats.org/package/2006/relationships"><Relationship Id="rId2" Target="../media/image88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jpeg"/><Relationship Id="rId2" Type="http://schemas.openxmlformats.org/officeDocument/2006/relationships/image" Target="../media/image8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1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jpeg"/><Relationship Id="rId7" Type="http://schemas.openxmlformats.org/officeDocument/2006/relationships/image" Target="../media/image97.jpeg"/><Relationship Id="rId2" Type="http://schemas.openxmlformats.org/officeDocument/2006/relationships/image" Target="../media/image9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6.jpeg"/><Relationship Id="rId5" Type="http://schemas.openxmlformats.org/officeDocument/2006/relationships/image" Target="../media/image95.jpeg"/><Relationship Id="rId4" Type="http://schemas.openxmlformats.org/officeDocument/2006/relationships/image" Target="../media/image94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jpeg"/><Relationship Id="rId7" Type="http://schemas.openxmlformats.org/officeDocument/2006/relationships/image" Target="../media/image103.jpeg"/><Relationship Id="rId2" Type="http://schemas.openxmlformats.org/officeDocument/2006/relationships/image" Target="../media/image9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2.jpeg"/><Relationship Id="rId5" Type="http://schemas.openxmlformats.org/officeDocument/2006/relationships/image" Target="../media/image101.jpeg"/><Relationship Id="rId4" Type="http://schemas.openxmlformats.org/officeDocument/2006/relationships/image" Target="../media/image100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jpeg"/><Relationship Id="rId7" Type="http://schemas.openxmlformats.org/officeDocument/2006/relationships/image" Target="../media/image109.jpeg"/><Relationship Id="rId2" Type="http://schemas.openxmlformats.org/officeDocument/2006/relationships/image" Target="../media/image10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8.jpeg"/><Relationship Id="rId5" Type="http://schemas.openxmlformats.org/officeDocument/2006/relationships/image" Target="../media/image107.jpeg"/><Relationship Id="rId4" Type="http://schemas.openxmlformats.org/officeDocument/2006/relationships/image" Target="../media/image106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jpeg"/><Relationship Id="rId2" Type="http://schemas.openxmlformats.org/officeDocument/2006/relationships/image" Target="../media/image110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jpeg"/><Relationship Id="rId2" Type="http://schemas.openxmlformats.org/officeDocument/2006/relationships/image" Target="../media/image112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62807" y="2483371"/>
            <a:ext cx="6400800" cy="1295400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9600" dirty="0" smtClean="0"/>
              <a:t>Я . . . .Я</a:t>
            </a:r>
            <a:endParaRPr lang="ru-RU" sz="9600" dirty="0"/>
          </a:p>
        </p:txBody>
      </p:sp>
      <p:pic>
        <p:nvPicPr>
          <p:cNvPr id="14339" name="Picture 3" descr="0b1be26992d981951e45fdd968dab16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84888" y="4149725"/>
            <a:ext cx="2808287" cy="2532063"/>
          </a:xfrm>
          <a:prstGeom prst="rect">
            <a:avLst/>
          </a:prstGeom>
          <a:noFill/>
        </p:spPr>
      </p:pic>
      <p:pic>
        <p:nvPicPr>
          <p:cNvPr id="14340" name="Picture 4" descr="1215970416_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115888"/>
            <a:ext cx="1720850" cy="2592387"/>
          </a:xfrm>
          <a:prstGeom prst="rect">
            <a:avLst/>
          </a:prstGeom>
          <a:noFill/>
        </p:spPr>
      </p:pic>
      <p:pic>
        <p:nvPicPr>
          <p:cNvPr id="14341" name="Picture 5" descr="towns_486-cro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84888" y="188913"/>
            <a:ext cx="2897187" cy="2171700"/>
          </a:xfrm>
          <a:prstGeom prst="rect">
            <a:avLst/>
          </a:prstGeom>
          <a:noFill/>
        </p:spPr>
      </p:pic>
      <p:pic>
        <p:nvPicPr>
          <p:cNvPr id="14342" name="Picture 6" descr="51349065_111809_1839_1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9388" y="4149725"/>
            <a:ext cx="2447925" cy="2447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188" y="341313"/>
            <a:ext cx="8229600" cy="11430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Священная гора Фудзияма</a:t>
            </a: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467544" y="1484783"/>
            <a:ext cx="7848872" cy="523258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>
          <a:xfrm>
            <a:off x="468313" y="-30163"/>
            <a:ext cx="8229600" cy="1143001"/>
          </a:xfrm>
        </p:spPr>
        <p:txBody>
          <a:bodyPr/>
          <a:lstStyle/>
          <a:p>
            <a:pPr algn="ctr"/>
            <a:r>
              <a:rPr lang="ru-RU" smtClean="0"/>
              <a:t>Фудзияма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425" y="1340768"/>
            <a:ext cx="2986399" cy="22351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75574" y="1258250"/>
            <a:ext cx="1986280" cy="39014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274591" y="1258250"/>
            <a:ext cx="1928812" cy="257174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0878" y="3739595"/>
            <a:ext cx="2987824" cy="28401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5835821" y="4104432"/>
            <a:ext cx="3167363" cy="250221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4583" name="Рисунок 11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588" y="0"/>
            <a:ext cx="3192462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4" name="Рисунок 12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040438" y="0"/>
            <a:ext cx="3084512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9" cstate="print">
            <a:extLst/>
          </a:blip>
          <a:stretch>
            <a:fillRect/>
          </a:stretch>
        </p:blipFill>
        <p:spPr>
          <a:xfrm>
            <a:off x="7419504" y="1258250"/>
            <a:ext cx="1705372" cy="17053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0" cstate="print">
            <a:extLst/>
          </a:blip>
          <a:stretch>
            <a:fillRect/>
          </a:stretch>
        </p:blipFill>
        <p:spPr>
          <a:xfrm>
            <a:off x="3194502" y="5159690"/>
            <a:ext cx="1934870" cy="163860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75463"/>
          </a:xfrm>
        </p:spPr>
      </p:pic>
      <p:sp>
        <p:nvSpPr>
          <p:cNvPr id="5" name="TextBox 4"/>
          <p:cNvSpPr txBox="1"/>
          <p:nvPr/>
        </p:nvSpPr>
        <p:spPr>
          <a:xfrm>
            <a:off x="1475657" y="188640"/>
            <a:ext cx="686395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</a:rPr>
              <a:t>Восхождение  </a:t>
            </a:r>
            <a:r>
              <a:rPr lang="ru-RU" sz="36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</a:rPr>
              <a:t>на Фудзияму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716463" cy="357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6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1113" y="3789363"/>
            <a:ext cx="4587876" cy="305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Рисунок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9488" y="115888"/>
            <a:ext cx="4332287" cy="345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Рисунок 6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9338" y="3789363"/>
            <a:ext cx="4143375" cy="306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2627784" y="2204864"/>
            <a:ext cx="4060253" cy="249570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Рисунок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1050" y="987425"/>
            <a:ext cx="4762500" cy="321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-6780" y="2107599"/>
            <a:ext cx="2577932" cy="1861840"/>
          </a:xfrm>
          <a:prstGeom prst="rect">
            <a:avLst/>
          </a:prstGeom>
          <a:scene3d>
            <a:camera prst="isometricOffAxis1Right"/>
            <a:lightRig rig="threePt" dir="t"/>
          </a:scene3d>
        </p:spPr>
      </p:pic>
      <p:pic>
        <p:nvPicPr>
          <p:cNvPr id="27651" name="Рисунок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8313" y="4356100"/>
            <a:ext cx="3598862" cy="2398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-108520" y="56557"/>
            <a:ext cx="2679672" cy="1861840"/>
          </a:xfrm>
          <a:prstGeom prst="rect">
            <a:avLst/>
          </a:prstGeom>
          <a:scene3d>
            <a:camera prst="isometricOffAxis1Right"/>
            <a:lightRig rig="threePt" dir="t"/>
          </a:scene3d>
        </p:spPr>
      </p:pic>
      <p:pic>
        <p:nvPicPr>
          <p:cNvPr id="27653" name="Рисунок 9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03738" y="4424363"/>
            <a:ext cx="3160712" cy="2262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6084168" y="2159383"/>
            <a:ext cx="3397046" cy="2586583"/>
          </a:xfrm>
          <a:prstGeom prst="rect">
            <a:avLst/>
          </a:prstGeom>
          <a:scene3d>
            <a:camera prst="isometricOffAxis2Left"/>
            <a:lightRig rig="threePt" dir="t"/>
          </a:scene3d>
        </p:spPr>
      </p:pic>
      <p:pic>
        <p:nvPicPr>
          <p:cNvPr id="27655" name="Рисунок 4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818188" y="-50800"/>
            <a:ext cx="3325812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6" name="TextBox 10"/>
          <p:cNvSpPr txBox="1">
            <a:spLocks noChangeArrowheads="1"/>
          </p:cNvSpPr>
          <p:nvPr/>
        </p:nvSpPr>
        <p:spPr bwMode="auto">
          <a:xfrm>
            <a:off x="2700338" y="103188"/>
            <a:ext cx="2443162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>
                <a:latin typeface="Constantia" pitchFamily="18" charset="0"/>
              </a:rPr>
              <a:t>Японцы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>
            <a:off x="4643438" y="0"/>
            <a:ext cx="73025" cy="685800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042988" y="34925"/>
            <a:ext cx="2903537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dirty="0" lang="ru-RU" sz="2400"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typeface="+mn-lt"/>
              </a:rPr>
              <a:t>Японская женщина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724525" y="34925"/>
            <a:ext cx="2930525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dirty="0" lang="ru-RU" sz="2400"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typeface="+mn-lt"/>
              </a:rPr>
              <a:t>Японский мужчина</a:t>
            </a:r>
          </a:p>
        </p:txBody>
      </p:sp>
      <p:pic>
        <p:nvPicPr>
          <p:cNvPr id="28676" name="Рисунок 7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29163" y="504825"/>
            <a:ext cx="2170112" cy="285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Рисунок 8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9163" y="3429000"/>
            <a:ext cx="4325937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8" name="Рисунок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7019925" y="504825"/>
            <a:ext cx="2035175" cy="285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9" name="Рисунок 10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89250" y="3357563"/>
            <a:ext cx="1754188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0" name="Рисунок 11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3429000"/>
            <a:ext cx="2771775" cy="303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1" name="Рисунок 12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496888"/>
            <a:ext cx="1658938" cy="278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2" name="Рисунок 13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835150" y="504825"/>
            <a:ext cx="2808288" cy="277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28A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>
          <a:xfrm>
            <a:off x="4821237" y="300640"/>
            <a:ext cx="4273550" cy="4349080"/>
          </a:xfrm>
        </p:spPr>
        <p:txBody>
          <a:bodyPr/>
          <a:lstStyle/>
          <a:p>
            <a:r>
              <a:rPr lang="ru-RU" sz="6600" b="1" i="1" u="sng" dirty="0"/>
              <a:t>Кимоно</a:t>
            </a:r>
            <a:r>
              <a:rPr lang="ru-RU" sz="6000" b="1" i="1" dirty="0"/>
              <a:t> – </a:t>
            </a:r>
            <a:r>
              <a:rPr lang="ru-RU" sz="4800" b="1" i="1" dirty="0"/>
              <a:t>национальная японская одежда</a:t>
            </a:r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57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52400" y="-39688"/>
            <a:ext cx="8839200" cy="304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1400"/>
              <a:t>МКОУ «Советская средняя общеобразовательная школа №2»</a:t>
            </a: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4724400" y="4800600"/>
            <a:ext cx="4267200" cy="1465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/>
              <a:t>Выполнила: Образцова Ангелина, обучающаяся 7б класса</a:t>
            </a:r>
          </a:p>
          <a:p>
            <a:endParaRPr lang="ru-RU"/>
          </a:p>
          <a:p>
            <a:r>
              <a:rPr lang="ru-RU"/>
              <a:t>Руководитель: Алешина Ольга Витальевна, учитель географии</a:t>
            </a:r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5867400" y="304800"/>
            <a:ext cx="21812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/>
              <a:t>Мини-презентация</a:t>
            </a:r>
          </a:p>
        </p:txBody>
      </p:sp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3124200" y="1447800"/>
            <a:ext cx="174625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4400" b="1" u="sng"/>
              <a:t>Тема:</a:t>
            </a:r>
          </a:p>
        </p:txBody>
      </p:sp>
    </p:spTree>
    <p:extLst>
      <p:ext uri="{BB962C8B-B14F-4D97-AF65-F5344CB8AC3E}">
        <p14:creationId xmlns:p14="http://schemas.microsoft.com/office/powerpoint/2010/main" val="2317379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6" name="Picture 4" descr="1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914400" y="152400"/>
            <a:ext cx="7696200" cy="155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3200" b="1" i="1" u="sng"/>
              <a:t>Цель работы:</a:t>
            </a:r>
            <a:r>
              <a:rPr lang="ru-RU" sz="3200" b="1"/>
              <a:t> показать особенности и красоту японского национального костюма</a:t>
            </a:r>
          </a:p>
        </p:txBody>
      </p:sp>
    </p:spTree>
    <p:extLst>
      <p:ext uri="{BB962C8B-B14F-4D97-AF65-F5344CB8AC3E}">
        <p14:creationId xmlns:p14="http://schemas.microsoft.com/office/powerpoint/2010/main" val="1917236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28A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-304800"/>
            <a:ext cx="8229600" cy="1143000"/>
          </a:xfrm>
        </p:spPr>
        <p:txBody>
          <a:bodyPr/>
          <a:lstStyle/>
          <a:p>
            <a:r>
              <a:rPr lang="ru-RU" sz="3200"/>
              <a:t>Что такое кимоно?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562600" y="609600"/>
            <a:ext cx="3352800" cy="6019800"/>
          </a:xfr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buFontTx/>
              <a:buNone/>
            </a:pPr>
            <a:r>
              <a:rPr lang="ru-RU" sz="2400"/>
              <a:t>Кимоно переводится, как одежда, наряд. Это халат с широкими прямоугольными рукавами. Не имеет карманов. Его надевают в официальных случаях. Японский костюм один из самых красивых в мире.</a:t>
            </a:r>
          </a:p>
        </p:txBody>
      </p:sp>
      <p:pic>
        <p:nvPicPr>
          <p:cNvPr id="29700" name="Picture 4" descr="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533400"/>
            <a:ext cx="2436813" cy="289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701" name="Picture 5" descr="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533400"/>
            <a:ext cx="2613025" cy="289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702" name="Picture 6" descr="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505200"/>
            <a:ext cx="2444750" cy="289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703" name="Picture 7" descr="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3505200"/>
            <a:ext cx="2590800" cy="289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6102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28A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r>
              <a:rPr lang="ru-RU" sz="3600"/>
              <a:t>Какими бывают кимоно?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95600" y="990600"/>
            <a:ext cx="3505200" cy="5516563"/>
          </a:xfrm>
        </p:spPr>
        <p:txBody>
          <a:bodyPr/>
          <a:lstStyle/>
          <a:p>
            <a:pPr>
              <a:buFontTx/>
              <a:buNone/>
            </a:pPr>
            <a:r>
              <a:rPr lang="ru-RU" sz="2800"/>
              <a:t>   Кимоно в Японии и сегодня носят все от мала до велика. Оно передаётся по наследству. Все жизненные события заставляют надеть кимоно- костюм.</a:t>
            </a:r>
          </a:p>
        </p:txBody>
      </p:sp>
      <p:pic>
        <p:nvPicPr>
          <p:cNvPr id="30724" name="Picture 4" descr="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066800"/>
            <a:ext cx="3048000" cy="518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25" name="Picture 5" descr="3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3124200"/>
            <a:ext cx="2667000" cy="3581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26" name="Picture 6" descr="4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1066800"/>
            <a:ext cx="2819400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2451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1983" y="1272059"/>
            <a:ext cx="8928992" cy="2486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6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Тема урока:</a:t>
            </a:r>
            <a:br>
              <a:rPr lang="ru-RU" sz="6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dirty="0" smtClean="0"/>
              <a:t> </a:t>
            </a:r>
            <a:r>
              <a:rPr lang="ru-RU" sz="6000" dirty="0" smtClean="0"/>
              <a:t>«</a:t>
            </a:r>
            <a:r>
              <a:rPr lang="ru-RU" sz="54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Япония. Далекая и близкая</a:t>
            </a:r>
            <a:r>
              <a:rPr lang="ru-RU" sz="6000" dirty="0" smtClean="0"/>
              <a:t>»</a:t>
            </a:r>
            <a:endParaRPr lang="ru-RU" sz="6000" dirty="0"/>
          </a:p>
        </p:txBody>
      </p:sp>
      <p:pic>
        <p:nvPicPr>
          <p:cNvPr id="15364" name="Picture 4" descr="0c03dd8bdb4a9d8f62f6e88587e6b08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4149725"/>
            <a:ext cx="2336800" cy="2520950"/>
          </a:xfrm>
          <a:prstGeom prst="rect">
            <a:avLst/>
          </a:prstGeom>
          <a:noFill/>
        </p:spPr>
      </p:pic>
      <p:pic>
        <p:nvPicPr>
          <p:cNvPr id="15366" name="Picture 6" descr="1359517416_596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4292600"/>
            <a:ext cx="4067175" cy="2374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28A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1944611" y="-251433"/>
            <a:ext cx="7388378" cy="937233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  Женское </a:t>
            </a:r>
            <a:r>
              <a:rPr lang="ru-RU" dirty="0">
                <a:solidFill>
                  <a:schemeClr val="tx1"/>
                </a:solidFill>
              </a:rPr>
              <a:t>кимоно</a:t>
            </a:r>
          </a:p>
        </p:txBody>
      </p:sp>
      <p:pic>
        <p:nvPicPr>
          <p:cNvPr id="31748" name="Picture 4" descr="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0241"/>
            <a:ext cx="2089626" cy="3386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749" name="Picture 5" descr="6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685800"/>
            <a:ext cx="2520950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750" name="Picture 6" descr="5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3733800"/>
            <a:ext cx="1774825" cy="312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751" name="Picture 7" descr="2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70" y="3810000"/>
            <a:ext cx="2189163" cy="293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752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3124200"/>
            <a:ext cx="2322513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3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228600"/>
            <a:ext cx="2209800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00625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28A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571702" y="-395808"/>
            <a:ext cx="8219256" cy="1157808"/>
          </a:xfrm>
        </p:spPr>
        <p:txBody>
          <a:bodyPr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Мужское кимоно</a:t>
            </a:r>
          </a:p>
        </p:txBody>
      </p:sp>
      <p:pic>
        <p:nvPicPr>
          <p:cNvPr id="32772" name="Picture 4" descr="11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0"/>
            <a:ext cx="2971800" cy="594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77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762000"/>
            <a:ext cx="2881313" cy="594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4" name="Picture 6" descr="44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762000"/>
            <a:ext cx="2667000" cy="594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0931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28A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Детское кимоно</a:t>
            </a:r>
          </a:p>
        </p:txBody>
      </p:sp>
      <p:pic>
        <p:nvPicPr>
          <p:cNvPr id="33796" name="Picture 4" descr="4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838200"/>
            <a:ext cx="5638800" cy="586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79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838200"/>
            <a:ext cx="1477963" cy="312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798" name="Picture 6" descr="3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4114800"/>
            <a:ext cx="3238500" cy="2600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419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19B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0" name="Picture 4" descr="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685800"/>
            <a:ext cx="4267200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821" name="Picture 5" descr="1075e3c05d8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1104" y="3767137"/>
            <a:ext cx="2274888" cy="3057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822" name="Picture 6" descr="image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1981200" cy="327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823" name="Picture 7" descr="komono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657600"/>
            <a:ext cx="2135188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824" name="Picture 8" descr="wedding01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1104" y="692727"/>
            <a:ext cx="2286000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825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3733800"/>
            <a:ext cx="3352800" cy="312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2"/>
          <p:cNvSpPr>
            <a:spLocks noGrp="1" noChangeArrowheads="1"/>
          </p:cNvSpPr>
          <p:nvPr>
            <p:ph type="title"/>
          </p:nvPr>
        </p:nvSpPr>
        <p:spPr>
          <a:xfrm>
            <a:off x="2057400" y="-387927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   Свадебное </a:t>
            </a:r>
            <a:r>
              <a:rPr lang="ru-RU" dirty="0">
                <a:solidFill>
                  <a:schemeClr val="tx1"/>
                </a:solidFill>
              </a:rPr>
              <a:t>кимоно</a:t>
            </a:r>
          </a:p>
        </p:txBody>
      </p:sp>
    </p:spTree>
    <p:extLst>
      <p:ext uri="{BB962C8B-B14F-4D97-AF65-F5344CB8AC3E}">
        <p14:creationId xmlns:p14="http://schemas.microsoft.com/office/powerpoint/2010/main" val="68374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19B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84029"/>
            <a:ext cx="2667000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84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784029"/>
            <a:ext cx="3352800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848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784029"/>
            <a:ext cx="2667000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243408"/>
            <a:ext cx="8229600" cy="1143000"/>
          </a:xfrm>
        </p:spPr>
        <p:txBody>
          <a:bodyPr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Повседневное кимоно</a:t>
            </a:r>
          </a:p>
        </p:txBody>
      </p:sp>
    </p:spTree>
    <p:extLst>
      <p:ext uri="{BB962C8B-B14F-4D97-AF65-F5344CB8AC3E}">
        <p14:creationId xmlns:p14="http://schemas.microsoft.com/office/powerpoint/2010/main" val="2968477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19B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-315416"/>
            <a:ext cx="8229600" cy="1143000"/>
          </a:xfrm>
        </p:spPr>
        <p:txBody>
          <a:bodyPr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Праздничное кимоно</a:t>
            </a:r>
          </a:p>
        </p:txBody>
      </p:sp>
      <p:pic>
        <p:nvPicPr>
          <p:cNvPr id="3686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0"/>
            <a:ext cx="4343400" cy="594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7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762000"/>
            <a:ext cx="4241800" cy="594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27277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19B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685800"/>
            <a:ext cx="4724400" cy="601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89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685800"/>
            <a:ext cx="2598738" cy="601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1259632" y="-297873"/>
            <a:ext cx="8112968" cy="9836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5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9pPr>
          </a:lstStyle>
          <a:p>
            <a:r>
              <a:rPr lang="ru-RU" dirty="0" smtClean="0">
                <a:solidFill>
                  <a:schemeClr val="tx1"/>
                </a:solidFill>
              </a:rPr>
              <a:t>Спортивное кимоно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8884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19B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4038600" cy="655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3063" y="152400"/>
            <a:ext cx="4851400" cy="655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2590800"/>
            <a:ext cx="8892480" cy="1143000"/>
          </a:xfrm>
        </p:spPr>
        <p:txBody>
          <a:bodyPr/>
          <a:lstStyle/>
          <a:p>
            <a:r>
              <a:rPr lang="ru-RU" sz="3200" dirty="0">
                <a:solidFill>
                  <a:schemeClr val="tx1"/>
                </a:solidFill>
              </a:rPr>
              <a:t>В кимоно японка </a:t>
            </a:r>
            <a:r>
              <a:rPr lang="ru-RU" sz="3200" dirty="0" err="1">
                <a:solidFill>
                  <a:schemeClr val="tx1"/>
                </a:solidFill>
              </a:rPr>
              <a:t>утонченна</a:t>
            </a:r>
            <a:r>
              <a:rPr lang="ru-RU" sz="3200" dirty="0">
                <a:solidFill>
                  <a:schemeClr val="tx1"/>
                </a:solidFill>
              </a:rPr>
              <a:t>, грациозна и загадочна. От неё невозможно отвести взгляд.</a:t>
            </a:r>
          </a:p>
        </p:txBody>
      </p:sp>
    </p:spTree>
    <p:extLst>
      <p:ext uri="{BB962C8B-B14F-4D97-AF65-F5344CB8AC3E}">
        <p14:creationId xmlns:p14="http://schemas.microsoft.com/office/powerpoint/2010/main" val="2184623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19B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4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14300"/>
            <a:ext cx="8839200" cy="662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4800600"/>
            <a:ext cx="8820472" cy="1905000"/>
          </a:xfrm>
        </p:spPr>
        <p:txBody>
          <a:bodyPr/>
          <a:lstStyle/>
          <a:p>
            <a:r>
              <a:rPr lang="ru-RU" sz="3200" dirty="0">
                <a:solidFill>
                  <a:schemeClr val="tx1"/>
                </a:solidFill>
              </a:rPr>
              <a:t>Японские поэты говорят, что в кимоно девушка похожа на причудливые цветы, которые качает ветер или на только что взлетевшую бабочку.</a:t>
            </a:r>
          </a:p>
        </p:txBody>
      </p:sp>
    </p:spTree>
    <p:extLst>
      <p:ext uri="{BB962C8B-B14F-4D97-AF65-F5344CB8AC3E}">
        <p14:creationId xmlns:p14="http://schemas.microsoft.com/office/powerpoint/2010/main" val="1122490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19B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667000"/>
            <a:ext cx="9144000" cy="1143000"/>
          </a:xfrm>
        </p:spPr>
        <p:txBody>
          <a:bodyPr/>
          <a:lstStyle/>
          <a:p>
            <a:pPr algn="ctr"/>
            <a:r>
              <a:rPr lang="ru-RU" sz="6000" dirty="0">
                <a:solidFill>
                  <a:schemeClr val="tx1"/>
                </a:solidFill>
              </a:rPr>
              <a:t>Спасибо за внимание!!!</a:t>
            </a:r>
          </a:p>
        </p:txBody>
      </p:sp>
    </p:spTree>
    <p:extLst>
      <p:ext uri="{BB962C8B-B14F-4D97-AF65-F5344CB8AC3E}">
        <p14:creationId xmlns:p14="http://schemas.microsoft.com/office/powerpoint/2010/main" val="170896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196752"/>
            <a:ext cx="7776864" cy="5472608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1. Расширить представление о соседней державе – разноликой Японии</a:t>
            </a:r>
            <a:b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2. Познакомиться с культурой этой удивительной </a:t>
            </a:r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страны</a:t>
            </a:r>
            <a:endParaRPr lang="ru-RU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932228" y="249069"/>
            <a:ext cx="3156954" cy="113877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Цель урока:</a:t>
            </a:r>
            <a:r>
              <a:rPr lang="ru-RU" sz="2800" dirty="0">
                <a:latin typeface="+mn-lt"/>
              </a:rPr>
              <a:t/>
            </a:r>
            <a:br>
              <a:rPr lang="ru-RU" sz="2800" dirty="0">
                <a:latin typeface="+mn-lt"/>
              </a:rPr>
            </a:br>
            <a:endParaRPr lang="ru-RU" sz="28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9698" name="Picture 2" descr="C:\Users\9\Desktop\kendo_pict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7463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83568" y="4797152"/>
            <a:ext cx="7632848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Японское </a:t>
            </a:r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искусство – гордость нации</a:t>
            </a:r>
            <a:endParaRPr lang="ru-RU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1470025"/>
          </a:xfrm>
        </p:spPr>
        <p:txBody>
          <a:bodyPr/>
          <a:lstStyle/>
          <a:p>
            <a:r>
              <a:rPr lang="ru-RU" sz="4000" dirty="0"/>
              <a:t>Икебана-вторая жизнь цветов</a:t>
            </a:r>
          </a:p>
        </p:txBody>
      </p:sp>
      <p:pic>
        <p:nvPicPr>
          <p:cNvPr id="2052" name="Picture 4" descr="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765175"/>
            <a:ext cx="3024187" cy="4895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765175"/>
            <a:ext cx="2590800" cy="4895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765175"/>
            <a:ext cx="3203575" cy="4895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827088" y="5949950"/>
            <a:ext cx="74517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400"/>
              <a:t>Сущность икебаны: «Цветы срезаны, но не убиты»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160803" y="116632"/>
            <a:ext cx="701159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/>
              <a:t>Икебана-вторая жизнь цветов</a:t>
            </a:r>
          </a:p>
        </p:txBody>
      </p:sp>
    </p:spTree>
    <p:extLst>
      <p:ext uri="{BB962C8B-B14F-4D97-AF65-F5344CB8AC3E}">
        <p14:creationId xmlns:p14="http://schemas.microsoft.com/office/powerpoint/2010/main" val="3090784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755576" y="-171450"/>
            <a:ext cx="8097912" cy="863600"/>
          </a:xfrm>
        </p:spPr>
        <p:txBody>
          <a:bodyPr/>
          <a:lstStyle/>
          <a:p>
            <a:pPr algn="ctr"/>
            <a:r>
              <a:rPr lang="ru-RU" sz="3600" dirty="0" err="1">
                <a:solidFill>
                  <a:schemeClr val="bg1"/>
                </a:solidFill>
              </a:rPr>
              <a:t>Бонсай</a:t>
            </a:r>
            <a:r>
              <a:rPr lang="ru-RU" sz="3600" dirty="0">
                <a:solidFill>
                  <a:schemeClr val="bg1"/>
                </a:solidFill>
              </a:rPr>
              <a:t> - миниатюрные сады</a:t>
            </a:r>
          </a:p>
        </p:txBody>
      </p:sp>
      <p:pic>
        <p:nvPicPr>
          <p:cNvPr id="7172" name="Picture 4" descr="0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92150"/>
            <a:ext cx="2782887" cy="3168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0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3" y="692150"/>
            <a:ext cx="2881312" cy="3168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0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3943350"/>
            <a:ext cx="3168650" cy="2798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5" name="Picture 7" descr="0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863" y="692150"/>
            <a:ext cx="3132137" cy="3168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0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400" y="3933825"/>
            <a:ext cx="2520950" cy="2808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7" name="Picture 9" descr="0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3933825"/>
            <a:ext cx="2106613" cy="2808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6383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7544" y="-171450"/>
            <a:ext cx="8676456" cy="576263"/>
          </a:xfrm>
        </p:spPr>
        <p:txBody>
          <a:bodyPr/>
          <a:lstStyle/>
          <a:p>
            <a:pPr algn="ctr"/>
            <a:r>
              <a:rPr lang="ru-RU" sz="2800" dirty="0">
                <a:solidFill>
                  <a:schemeClr val="bg1"/>
                </a:solidFill>
              </a:rPr>
              <a:t>Нэцкэ – это маленькая фигурка - статуэтка</a:t>
            </a:r>
          </a:p>
        </p:txBody>
      </p:sp>
      <p:pic>
        <p:nvPicPr>
          <p:cNvPr id="8196" name="Picture 4" descr="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404813"/>
            <a:ext cx="2951163" cy="2808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 descr="00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38" y="404813"/>
            <a:ext cx="2879725" cy="2879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00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3357563"/>
            <a:ext cx="2951163" cy="3024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9" name="Picture 7" descr="00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404813"/>
            <a:ext cx="2879725" cy="2879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Picture 8" descr="00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3357563"/>
            <a:ext cx="2879725" cy="3024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1" name="Picture 9" descr="00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38" y="3357563"/>
            <a:ext cx="2867025" cy="3024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8678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70880" y="-387424"/>
            <a:ext cx="8964612" cy="1080617"/>
          </a:xfrm>
        </p:spPr>
        <p:txBody>
          <a:bodyPr/>
          <a:lstStyle/>
          <a:p>
            <a:pPr algn="ctr"/>
            <a:r>
              <a:rPr lang="ru-RU" sz="2800" dirty="0">
                <a:solidFill>
                  <a:schemeClr val="bg1"/>
                </a:solidFill>
              </a:rPr>
              <a:t>Оригами – это искусство складывания бумаги</a:t>
            </a:r>
          </a:p>
        </p:txBody>
      </p:sp>
      <p:pic>
        <p:nvPicPr>
          <p:cNvPr id="9220" name="Picture 4" descr="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908050"/>
            <a:ext cx="3024187" cy="2368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1" name="Picture 5" descr="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475" y="908050"/>
            <a:ext cx="2641600" cy="234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3644900"/>
            <a:ext cx="3311525" cy="3033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3" name="Picture 7" descr="1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588" y="3644900"/>
            <a:ext cx="2273300" cy="3030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 descr="1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981075"/>
            <a:ext cx="2808287" cy="2311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5" name="Picture 9" descr="1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00" y="3644900"/>
            <a:ext cx="3168650" cy="3035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6879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8313" y="-242888"/>
            <a:ext cx="8385175" cy="1431926"/>
          </a:xfrm>
        </p:spPr>
        <p:txBody>
          <a:bodyPr/>
          <a:lstStyle/>
          <a:p>
            <a:pPr algn="ctr"/>
            <a:r>
              <a:rPr lang="ru-RU" sz="3200" dirty="0">
                <a:solidFill>
                  <a:schemeClr val="bg1"/>
                </a:solidFill>
              </a:rPr>
              <a:t>Японский бумажный журавлик – это символ удачи и долгой жизни</a:t>
            </a:r>
          </a:p>
        </p:txBody>
      </p:sp>
      <p:pic>
        <p:nvPicPr>
          <p:cNvPr id="10244" name="Picture 4" descr="1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557338"/>
            <a:ext cx="4679950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5" name="Picture 5" descr="22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1557338"/>
            <a:ext cx="4032250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775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E:\садако\1281076553_zhuravliki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3720" y="0"/>
            <a:ext cx="4660280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E:\садако\c7e554b0a27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48372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2489351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WordArt 2"/>
          <p:cNvSpPr>
            <a:spLocks noChangeArrowheads="1" noChangeShapeType="1" noTextEdit="1"/>
          </p:cNvSpPr>
          <p:nvPr/>
        </p:nvSpPr>
        <p:spPr bwMode="auto">
          <a:xfrm>
            <a:off x="2465224" y="1539416"/>
            <a:ext cx="3639048" cy="2016212"/>
          </a:xfrm>
          <a:prstGeom prst="rect">
            <a:avLst/>
          </a:prstGeom>
        </p:spPr>
        <p:txBody>
          <a:bodyPr wrap="none" lIns="82945" tIns="41473" rIns="82945" bIns="41473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300" kern="10" dirty="0">
                <a:ln w="9360">
                  <a:solidFill>
                    <a:srgbClr val="CC99FF"/>
                  </a:solidFill>
                  <a:miter lim="800000"/>
                  <a:headEnd/>
                  <a:tailEnd/>
                </a:ln>
                <a:solidFill>
                  <a:srgbClr val="0000FF"/>
                </a:solidFill>
                <a:effectLst>
                  <a:outerShdw dist="53966" dir="2700000" algn="ctr" rotWithShape="0">
                    <a:srgbClr val="9999FF">
                      <a:alpha val="80011"/>
                    </a:srgbClr>
                  </a:outerShdw>
                </a:effectLst>
                <a:latin typeface="Impact"/>
              </a:rPr>
              <a:t>Спасибо</a:t>
            </a:r>
          </a:p>
        </p:txBody>
      </p:sp>
      <p:sp>
        <p:nvSpPr>
          <p:cNvPr id="20484" name="WordArt 3"/>
          <p:cNvSpPr>
            <a:spLocks noChangeArrowheads="1" noChangeShapeType="1" noTextEdit="1"/>
          </p:cNvSpPr>
          <p:nvPr/>
        </p:nvSpPr>
        <p:spPr bwMode="auto">
          <a:xfrm>
            <a:off x="4284748" y="3212978"/>
            <a:ext cx="2874932" cy="2160227"/>
          </a:xfrm>
          <a:prstGeom prst="rect">
            <a:avLst/>
          </a:prstGeom>
        </p:spPr>
        <p:txBody>
          <a:bodyPr wrap="none" lIns="82945" tIns="41473" rIns="82945" bIns="41473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300" kern="10" dirty="0">
                <a:ln w="9360">
                  <a:solidFill>
                    <a:srgbClr val="CC99FF"/>
                  </a:solidFill>
                  <a:miter lim="800000"/>
                  <a:headEnd/>
                  <a:tailEnd/>
                </a:ln>
                <a:solidFill>
                  <a:srgbClr val="0000FF"/>
                </a:solidFill>
                <a:effectLst>
                  <a:outerShdw dist="53966" dir="2700000" algn="ctr" rotWithShape="0">
                    <a:srgbClr val="9999FF">
                      <a:alpha val="80011"/>
                    </a:srgbClr>
                  </a:outerShdw>
                </a:effectLst>
                <a:latin typeface="Impact"/>
              </a:rPr>
              <a:t>за урок!</a:t>
            </a:r>
          </a:p>
        </p:txBody>
      </p:sp>
    </p:spTree>
    <p:extLst>
      <p:ext uri="{BB962C8B-B14F-4D97-AF65-F5344CB8AC3E}">
        <p14:creationId xmlns:p14="http://schemas.microsoft.com/office/powerpoint/2010/main" val="3001769814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908720"/>
            <a:ext cx="6400800" cy="6858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Ниппон</a:t>
            </a:r>
            <a:endParaRPr lang="ru-RU" sz="4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1403648" y="1556792"/>
            <a:ext cx="6264696" cy="41704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6000" b="1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</a:rPr>
              <a:t>Токио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– один из красивейших городов Земли.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395536" y="1964432"/>
            <a:ext cx="8352928" cy="47545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Рисунок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84675" y="0"/>
            <a:ext cx="47609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8" name="Рисунок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3846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TextBox 7"/>
          <p:cNvSpPr txBox="1">
            <a:spLocks noChangeArrowheads="1"/>
          </p:cNvSpPr>
          <p:nvPr/>
        </p:nvSpPr>
        <p:spPr bwMode="auto">
          <a:xfrm>
            <a:off x="3835400" y="-14288"/>
            <a:ext cx="11525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onstantia" pitchFamily="18" charset="0"/>
              </a:rPr>
              <a:t>Япония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7504" y="4941168"/>
            <a:ext cx="2716865" cy="181486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107504" y="2821571"/>
            <a:ext cx="2716865" cy="203764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824369" y="5112967"/>
            <a:ext cx="2592287" cy="172819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/>
          </a:blip>
          <a:stretch>
            <a:fillRect/>
          </a:stretch>
        </p:blipFill>
        <p:spPr>
          <a:xfrm>
            <a:off x="6319426" y="86434"/>
            <a:ext cx="2824573" cy="211843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/>
          </a:blip>
          <a:stretch>
            <a:fillRect/>
          </a:stretch>
        </p:blipFill>
        <p:spPr>
          <a:xfrm>
            <a:off x="6444208" y="2322627"/>
            <a:ext cx="2699791" cy="187834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3635896" y="86434"/>
            <a:ext cx="2542875" cy="211843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8" cstate="print">
            <a:extLst/>
          </a:blip>
          <a:stretch>
            <a:fillRect/>
          </a:stretch>
        </p:blipFill>
        <p:spPr>
          <a:xfrm>
            <a:off x="2599015" y="2325363"/>
            <a:ext cx="3720411" cy="27903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 descr="C:\Users\9\Desktop\0067-067-JAponskie-ostrov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588"/>
            <a:ext cx="9144000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572000" y="-1588"/>
            <a:ext cx="3171825" cy="584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latin typeface="Constantia" pitchFamily="18" charset="0"/>
              </a:rPr>
              <a:t>Охотское море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300788" y="5589588"/>
            <a:ext cx="27193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latin typeface="Constantia" pitchFamily="18" charset="0"/>
              </a:rPr>
              <a:t>Тихий океан</a:t>
            </a:r>
            <a:endParaRPr lang="ru-RU" sz="3200">
              <a:latin typeface="Constantia" pitchFamily="18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0" y="6342063"/>
            <a:ext cx="4840288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latin typeface="Constantia" pitchFamily="18" charset="0"/>
              </a:rPr>
              <a:t>Восточно-Китайское море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331913" y="3068638"/>
            <a:ext cx="28527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latin typeface="Constantia" pitchFamily="18" charset="0"/>
              </a:rPr>
              <a:t>Японское море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для японии\1_22_whale_hunt_japan_kids.jpg"/>
          <p:cNvPicPr>
            <a:picLocks noChangeAspect="1" noChangeArrowheads="1"/>
          </p:cNvPicPr>
          <p:nvPr/>
        </p:nvPicPr>
        <p:blipFill>
          <a:blip r:embed="rId2">
            <a:extLst/>
          </a:blip>
          <a:srcRect/>
          <a:stretch>
            <a:fillRect/>
          </a:stretch>
        </p:blipFill>
        <p:spPr bwMode="auto">
          <a:xfrm>
            <a:off x="0" y="1"/>
            <a:ext cx="9144000" cy="68649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146</TotalTime>
  <Words>275</Words>
  <Application>Microsoft Office PowerPoint</Application>
  <PresentationFormat>Экран (4:3)</PresentationFormat>
  <Paragraphs>50</Paragraphs>
  <Slides>37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38" baseType="lpstr">
      <vt:lpstr>Поток</vt:lpstr>
      <vt:lpstr>Я . . . .Я</vt:lpstr>
      <vt:lpstr>Тема урока:  «Япония. Далекая и близкая»</vt:lpstr>
      <vt:lpstr>1. Расширить представление о соседней державе – разноликой Японии 2. Познакомиться с культурой этой удивительной страны</vt:lpstr>
      <vt:lpstr>Ниппон</vt:lpstr>
      <vt:lpstr>Токио – один из красивейших городов Земли.</vt:lpstr>
      <vt:lpstr>Презентация PowerPoint</vt:lpstr>
      <vt:lpstr>Презентация PowerPoint</vt:lpstr>
      <vt:lpstr>Презентация PowerPoint</vt:lpstr>
      <vt:lpstr>Презентация PowerPoint</vt:lpstr>
      <vt:lpstr>Священная гора Фудзияма</vt:lpstr>
      <vt:lpstr>Фудзияма</vt:lpstr>
      <vt:lpstr>Презентация PowerPoint</vt:lpstr>
      <vt:lpstr>Презентация PowerPoint</vt:lpstr>
      <vt:lpstr>Презентация PowerPoint</vt:lpstr>
      <vt:lpstr>Презентация PowerPoint</vt:lpstr>
      <vt:lpstr>Кимоно – национальная японская одежда</vt:lpstr>
      <vt:lpstr>Презентация PowerPoint</vt:lpstr>
      <vt:lpstr>Что такое кимоно?</vt:lpstr>
      <vt:lpstr>Какими бывают кимоно?</vt:lpstr>
      <vt:lpstr>  Женское кимоно</vt:lpstr>
      <vt:lpstr>Мужское кимоно</vt:lpstr>
      <vt:lpstr>Детское кимоно</vt:lpstr>
      <vt:lpstr>   Свадебное кимоно</vt:lpstr>
      <vt:lpstr>Повседневное кимоно</vt:lpstr>
      <vt:lpstr>Праздничное кимоно</vt:lpstr>
      <vt:lpstr>Презентация PowerPoint</vt:lpstr>
      <vt:lpstr>В кимоно японка утонченна, грациозна и загадочна. От неё невозможно отвести взгляд.</vt:lpstr>
      <vt:lpstr>Японские поэты говорят, что в кимоно девушка похожа на причудливые цветы, которые качает ветер или на только что взлетевшую бабочку.</vt:lpstr>
      <vt:lpstr>Спасибо за внимание!!!</vt:lpstr>
      <vt:lpstr>Презентация PowerPoint</vt:lpstr>
      <vt:lpstr>Икебана-вторая жизнь цветов</vt:lpstr>
      <vt:lpstr>Бонсай - миниатюрные сады</vt:lpstr>
      <vt:lpstr>Нэцкэ – это маленькая фигурка - статуэтка</vt:lpstr>
      <vt:lpstr>Оригами – это искусство складывания бумаги</vt:lpstr>
      <vt:lpstr>Японский бумажный журавлик – это символ удачи и долгой жизни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Дима</dc:creator>
  <cp:lastModifiedBy>учитель</cp:lastModifiedBy>
  <cp:revision>9</cp:revision>
  <dcterms:modified xsi:type="dcterms:W3CDTF">2013-12-15T14:06:03Z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2859246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D5.0.3</vt:lpwstr>
  </property>
</Properties>
</file>