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85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433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328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96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82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323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09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155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350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104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1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47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954A4-6C89-404B-8F27-A86BF5C05060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4C534-5B0F-48DD-98CB-CB0EB09BFE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00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0.png"/><Relationship Id="rId3" Type="http://schemas.openxmlformats.org/officeDocument/2006/relationships/hyperlink" Target="http://ru.wikipedia.org/wiki/%D0%9E%D1%81%D0%BE%D0%B1%D1%8C" TargetMode="External"/><Relationship Id="rId7" Type="http://schemas.openxmlformats.org/officeDocument/2006/relationships/hyperlink" Target="http://commons.wikimedia.org/wiki/File:Polar_bears_near_north_pole.jpg?uselang=ru" TargetMode="External"/><Relationship Id="rId12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E%D0%B1%D0%BC%D0%B5%D0%BD_%D0%B2%D0%B5%D1%89%D0%B5%D1%81%D1%82%D0%B2" TargetMode="External"/><Relationship Id="rId11" Type="http://schemas.openxmlformats.org/officeDocument/2006/relationships/image" Target="../media/image16.jpg"/><Relationship Id="rId5" Type="http://schemas.openxmlformats.org/officeDocument/2006/relationships/hyperlink" Target="http://ru.wikipedia.org/wiki/%D0%92%D0%B8%D0%B4_(%D0%B1%D0%B8%D0%BE%D0%BB%D0%BE%D0%B3%D0%B8%D1%8F)" TargetMode="External"/><Relationship Id="rId10" Type="http://schemas.openxmlformats.org/officeDocument/2006/relationships/image" Target="../media/image15.jpg"/><Relationship Id="rId4" Type="http://schemas.openxmlformats.org/officeDocument/2006/relationships/hyperlink" Target="http://ru.wikipedia.org/wiki/%D0%9F%D0%BE%D0%BF%D1%83%D0%BB%D1%8F%D1%86%D0%B8%D1%8F" TargetMode="External"/><Relationship Id="rId9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1%80%D0%B5%D0%B4%D0%B0_%D0%BE%D0%B1%D0%B8%D1%82%D0%B0%D0%BD%D0%B8%D1%8F" TargetMode="External"/><Relationship Id="rId3" Type="http://schemas.openxmlformats.org/officeDocument/2006/relationships/hyperlink" Target="http://commons.wikimedia.org/wiki/File:Hopetoun_falls.jpg?uselang=ru" TargetMode="External"/><Relationship Id="rId7" Type="http://schemas.openxmlformats.org/officeDocument/2006/relationships/image" Target="../media/image20.jpeg"/><Relationship Id="rId12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reenplaneta.org/posts/chelovek-i-voda/p1450488/" TargetMode="External"/><Relationship Id="rId11" Type="http://schemas.openxmlformats.org/officeDocument/2006/relationships/image" Target="../media/image21.png"/><Relationship Id="rId5" Type="http://schemas.openxmlformats.org/officeDocument/2006/relationships/image" Target="../media/image19.jpeg"/><Relationship Id="rId10" Type="http://schemas.openxmlformats.org/officeDocument/2006/relationships/hyperlink" Target="http://ru.wikipedia.org/wiki/%D0%9F%D1%80%D0%B8%D1%80%D0%BE%D0%B4%D0%B0" TargetMode="External"/><Relationship Id="rId4" Type="http://schemas.openxmlformats.org/officeDocument/2006/relationships/image" Target="../media/image18.jpeg"/><Relationship Id="rId9" Type="http://schemas.openxmlformats.org/officeDocument/2006/relationships/hyperlink" Target="http://ru.wikipedia.org/wiki/%D0%A7%D0%B5%D0%BB%D0%BE%D0%B2%D0%B5%D1%87%D0%B5%D1%81%D1%82%D0%B2%D0%B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A%D0%BE%D0%BB%D0%BE%D0%B3%D0%B8%D1%87%D0%B5%D1%81%D0%BA%D0%B8%D0%B9_%D1%84%D0%B0%D0%BA%D1%82%D0%BE%D1%8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90%D0%BD%D1%82%D1%80%D0%BE%D0%BF%D0%BE%D0%B3%D0%B5%D0%BD%D0%BD%D1%8B%D0%B5_%D1%84%D0%B0%D0%BA%D1%82%D0%BE%D1%80%D1%8B" TargetMode="External"/><Relationship Id="rId4" Type="http://schemas.openxmlformats.org/officeDocument/2006/relationships/hyperlink" Target="http://ru.wikipedia.org/wiki/%D0%91%D0%B8%D0%BE%D1%82%D0%B8%D1%87%D0%B5%D1%81%D0%BA%D0%B8%D0%B5_%D1%84%D0%B0%D0%BA%D1%82%D0%BE%D1%80%D1%8B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8%D0%B4_(%D0%B1%D0%B8%D0%BE%D0%BB%D0%BE%D0%B3%D0%B8%D1%8F)" TargetMode="External"/><Relationship Id="rId3" Type="http://schemas.openxmlformats.org/officeDocument/2006/relationships/hyperlink" Target="http://ru.wikipedia.org/wiki/%D0%A1%D1%80%D0%B5%D0%B4%D0%B0_%D0%BE%D0%B1%D0%B8%D1%82%D0%B0%D0%BD%D0%B8%D1%8F" TargetMode="External"/><Relationship Id="rId7" Type="http://schemas.openxmlformats.org/officeDocument/2006/relationships/hyperlink" Target="http://ru.wikipedia.org/wiki/%D0%9F%D0%BE%D0%BF%D1%83%D0%BB%D1%8F%D1%86%D0%B8%D1%8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E%D1%81%D0%BE%D0%B1%D1%8C" TargetMode="External"/><Relationship Id="rId5" Type="http://schemas.openxmlformats.org/officeDocument/2006/relationships/hyperlink" Target="http://ru.wikipedia.org/wiki/%D0%9F%D1%80%D0%B8%D1%80%D0%BE%D0%B4%D0%B0" TargetMode="External"/><Relationship Id="rId4" Type="http://schemas.openxmlformats.org/officeDocument/2006/relationships/hyperlink" Target="http://ru.wikipedia.org/wiki/%D0%A7%D0%B5%D0%BB%D0%BE%D0%B2%D0%B5%D1%87%D0%B5%D1%81%D1%82%D0%B2%D0%BE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8%D0%B4_(%D0%B1%D0%B8%D0%BE%D0%BB%D0%BE%D0%B3%D0%B8%D1%8F)" TargetMode="External"/><Relationship Id="rId3" Type="http://schemas.openxmlformats.org/officeDocument/2006/relationships/hyperlink" Target="http://ru.wikipedia.org/wiki/%D0%A1%D1%80%D0%B5%D0%B4%D0%B0_%D0%BE%D0%B1%D0%B8%D1%82%D0%B0%D0%BD%D0%B8%D1%8F" TargetMode="External"/><Relationship Id="rId7" Type="http://schemas.openxmlformats.org/officeDocument/2006/relationships/hyperlink" Target="http://ru.wikipedia.org/wiki/%D0%9F%D0%BE%D0%BF%D1%83%D0%BB%D1%8F%D1%86%D0%B8%D1%8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E%D1%81%D0%BE%D0%B1%D1%8C" TargetMode="External"/><Relationship Id="rId5" Type="http://schemas.openxmlformats.org/officeDocument/2006/relationships/hyperlink" Target="http://ru.wikipedia.org/wiki/%D0%9F%D1%80%D0%B8%D1%80%D0%BE%D0%B4%D0%B0" TargetMode="External"/><Relationship Id="rId4" Type="http://schemas.openxmlformats.org/officeDocument/2006/relationships/hyperlink" Target="http://ru.wikipedia.org/wiki/%D0%A7%D0%B5%D0%BB%D0%BE%D0%B2%D0%B5%D1%87%D0%B5%D1%81%D1%82%D0%B2%D0%BE" TargetMode="External"/><Relationship Id="rId9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5731" y="612845"/>
            <a:ext cx="10440537" cy="56323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№ 1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r>
              <a:rPr lang="kk-KZ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kk-KZ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  учащихся о закономерностях влияния природных и социально-экономических факторов на здоровье человека.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урока усвоение учащимися понятия медицинская география, предмет и методы ее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 учащихся познавательного интереса, стремления к самостоятельному поиску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знаний; стимулирование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мыслительной деятельности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ценностного отношения к своему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здоровью.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</a:t>
            </a:r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</a:t>
            </a:r>
            <a:r>
              <a:rPr lang="kk-KZ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</a:t>
            </a:r>
            <a:r>
              <a:rPr lang="kk-KZ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lang="kk-KZ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«Орг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момент»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«Мотивация»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«Изучение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нового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материала»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Этап «</a:t>
            </a:r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Закрепление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учебного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Этап «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Итоговый». Выставление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оценок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«Домашнее задание»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VII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Этап «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(устно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704" y="3984091"/>
            <a:ext cx="2043880" cy="255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063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25169" y="1453950"/>
            <a:ext cx="8170460" cy="23391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Проблемный вопрос.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 что же это такое — медицинская география? Медицина или география?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 нам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нам предстоит выяснить медицинская география  - это географическая наука или медицинская?</a:t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5693" y="4171665"/>
            <a:ext cx="1622391" cy="202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096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46787" y="378553"/>
            <a:ext cx="9558275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Издавна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замечено, что определенные болезни человека встречаются в определенных частях земного шара, возникают после контакта с определенными видами растений и животных, обитающих в конкретных природных условиях. Знания, накопленные в этой области, позволили выделить самостоятельную отрасль медицины – географическую патологию, а позднее -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медицинскую географию.</a:t>
            </a:r>
            <a:endParaRPr lang="ru-RU" sz="24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22323" y="2319207"/>
            <a:ext cx="10278525" cy="2123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kk-KZ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Медицинская</a:t>
            </a:r>
            <a:r>
              <a:rPr lang="kk-KZ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география 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наука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изучающая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географическое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распространение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болезней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патологических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состояний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причины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этого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распространения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влияние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географической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(БСЭ). </a:t>
            </a:r>
            <a:endParaRPr lang="kk-KZ" sz="24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kk-KZ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kk-KZ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kk-KZ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было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сформулировано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А.А.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Шошиным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начале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60-х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годов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1228" y="4649337"/>
            <a:ext cx="1622391" cy="202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479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25603" y="3008280"/>
            <a:ext cx="3318680" cy="36538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94852" y="3058204"/>
            <a:ext cx="3179929" cy="36538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26712" y="1399851"/>
            <a:ext cx="3616656" cy="6823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849541" y="1497689"/>
            <a:ext cx="3370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география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6864" y="3454879"/>
            <a:ext cx="2715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 </a:t>
            </a:r>
            <a:r>
              <a:rPr lang="kk-K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комплексная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наука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которая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представлет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собой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систему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общественных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естественных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знаний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раскрывающих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взаимосвязи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между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компонентами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явлениями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природы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между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человеком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окружающей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средой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kk-KZ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25603" y="3499309"/>
            <a:ext cx="33186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Медицина </a:t>
            </a:r>
            <a:r>
              <a:rPr lang="kk-KZ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 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лат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–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medicina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–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система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знаний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практическая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направленная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сохранение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укрепление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здоровья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продления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его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жизни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профилактика и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лечение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разных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болезней</a:t>
            </a:r>
            <a:r>
              <a:rPr lang="kk-KZ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40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4283" y="372186"/>
            <a:ext cx="1174034" cy="14664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47945" y="270924"/>
            <a:ext cx="10676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География и медицина </a:t>
            </a:r>
            <a:r>
              <a:rPr lang="kk-KZ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</a:t>
            </a:r>
            <a:r>
              <a:rPr lang="kk-KZ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kk-KZ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родителями</a:t>
            </a:r>
            <a:r>
              <a:rPr lang="kk-KZ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  <a:r>
              <a:rPr lang="kk-KZ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медицинской</a:t>
            </a:r>
            <a:r>
              <a:rPr lang="kk-KZ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географии</a:t>
            </a:r>
            <a:r>
              <a:rPr lang="kk-KZ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3602714" y="2082239"/>
            <a:ext cx="2783338" cy="987729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7" idx="0"/>
          </p:cNvCxnSpPr>
          <p:nvPr/>
        </p:nvCxnSpPr>
        <p:spPr>
          <a:xfrm flipH="1" flipV="1">
            <a:off x="6858000" y="2180077"/>
            <a:ext cx="2326943" cy="828203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трелка вниз 27"/>
          <p:cNvSpPr/>
          <p:nvPr/>
        </p:nvSpPr>
        <p:spPr>
          <a:xfrm>
            <a:off x="6282813" y="732589"/>
            <a:ext cx="575187" cy="667262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99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93410" y="1082464"/>
            <a:ext cx="8384421" cy="21852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Предмет 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исследования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- природные и социальные факторы, обусловливающие различную частоту и особенности течения отдельных заболеваний среди населения разных местностей.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8428" y="3346114"/>
            <a:ext cx="2270849" cy="283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013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6841" y="4747330"/>
            <a:ext cx="2054530" cy="8779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8221" y="3354384"/>
            <a:ext cx="2054530" cy="877900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9158221" y="1982110"/>
            <a:ext cx="2033516" cy="8572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647580" y="481438"/>
            <a:ext cx="2544157" cy="8572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95" y="515355"/>
            <a:ext cx="2501290" cy="8779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525" y="534086"/>
            <a:ext cx="2222302" cy="8779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525" y="1982110"/>
            <a:ext cx="2189675" cy="877900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2381311" y="4634867"/>
            <a:ext cx="2033516" cy="8572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653626" y="5461952"/>
            <a:ext cx="2033516" cy="8572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703117" y="2920621"/>
            <a:ext cx="1937982" cy="107393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348684" y="3381273"/>
            <a:ext cx="2033516" cy="8572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58972" y="4837996"/>
            <a:ext cx="1333123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Патология</a:t>
            </a:r>
            <a:r>
              <a:rPr lang="kk-KZ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03117" y="3147003"/>
            <a:ext cx="193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 err="1" smtClean="0">
                <a:solidFill>
                  <a:srgbClr val="C00000"/>
                </a:solidFill>
              </a:rPr>
              <a:t>Медицинская</a:t>
            </a:r>
            <a:r>
              <a:rPr lang="kk-KZ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kk-KZ" b="1" dirty="0" smtClean="0">
                <a:solidFill>
                  <a:srgbClr val="C00000"/>
                </a:solidFill>
              </a:rPr>
              <a:t>география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468" y="674172"/>
            <a:ext cx="15081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Физическая</a:t>
            </a:r>
            <a:r>
              <a:rPr lang="kk-KZ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kk-KZ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география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37192" y="532425"/>
            <a:ext cx="25545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Экономическая</a:t>
            </a:r>
            <a:r>
              <a:rPr lang="kk-KZ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endParaRPr lang="kk-KZ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социальная</a:t>
            </a:r>
            <a:r>
              <a:rPr lang="kk-KZ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география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42712" y="747459"/>
            <a:ext cx="2460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Природопользование</a:t>
            </a:r>
            <a:r>
              <a:rPr lang="kk-KZ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51595" y="5747676"/>
            <a:ext cx="1767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Климатология</a:t>
            </a:r>
            <a:r>
              <a:rPr lang="kk-KZ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57104" y="3625221"/>
            <a:ext cx="1728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Биогеография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2525" y="2236394"/>
            <a:ext cx="2284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Ландшафтоведение</a:t>
            </a:r>
            <a:r>
              <a:rPr lang="kk-KZ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56261" y="3625221"/>
            <a:ext cx="1938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Микробиология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16841" y="2280693"/>
            <a:ext cx="1895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Эпидемиология</a:t>
            </a:r>
            <a:r>
              <a:rPr lang="kk-KZ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798242" y="5001614"/>
            <a:ext cx="1102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Гигиена</a:t>
            </a:r>
            <a:r>
              <a:rPr lang="kk-KZ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cxnSp>
        <p:nvCxnSpPr>
          <p:cNvPr id="27" name="Прямая со стрелкой 26"/>
          <p:cNvCxnSpPr>
            <a:stCxn id="14" idx="1"/>
          </p:cNvCxnSpPr>
          <p:nvPr/>
        </p:nvCxnSpPr>
        <p:spPr>
          <a:xfrm flipH="1" flipV="1">
            <a:off x="4382200" y="1411986"/>
            <a:ext cx="1604728" cy="166590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4" idx="0"/>
            <a:endCxn id="19" idx="2"/>
          </p:cNvCxnSpPr>
          <p:nvPr/>
        </p:nvCxnSpPr>
        <p:spPr>
          <a:xfrm flipH="1" flipV="1">
            <a:off x="6641840" y="1393255"/>
            <a:ext cx="30268" cy="152736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4" idx="7"/>
          </p:cNvCxnSpPr>
          <p:nvPr/>
        </p:nvCxnSpPr>
        <p:spPr>
          <a:xfrm flipV="1">
            <a:off x="7357288" y="1402518"/>
            <a:ext cx="1431870" cy="167537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4414827" y="2605726"/>
            <a:ext cx="1288290" cy="74865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3" idx="1"/>
          </p:cNvCxnSpPr>
          <p:nvPr/>
        </p:nvCxnSpPr>
        <p:spPr>
          <a:xfrm flipH="1">
            <a:off x="4414827" y="3470169"/>
            <a:ext cx="1288290" cy="52438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4" idx="3"/>
            <a:endCxn id="15" idx="3"/>
          </p:cNvCxnSpPr>
          <p:nvPr/>
        </p:nvCxnSpPr>
        <p:spPr>
          <a:xfrm flipH="1">
            <a:off x="4414827" y="3837279"/>
            <a:ext cx="1572101" cy="1226202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21" idx="1"/>
          </p:cNvCxnSpPr>
          <p:nvPr/>
        </p:nvCxnSpPr>
        <p:spPr>
          <a:xfrm flipV="1">
            <a:off x="7619258" y="2410724"/>
            <a:ext cx="1538963" cy="89355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14" idx="6"/>
            <a:endCxn id="22" idx="1"/>
          </p:cNvCxnSpPr>
          <p:nvPr/>
        </p:nvCxnSpPr>
        <p:spPr>
          <a:xfrm>
            <a:off x="7641099" y="3457587"/>
            <a:ext cx="1517122" cy="33574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14" idx="5"/>
            <a:endCxn id="23" idx="1"/>
          </p:cNvCxnSpPr>
          <p:nvPr/>
        </p:nvCxnSpPr>
        <p:spPr>
          <a:xfrm>
            <a:off x="7357288" y="3837279"/>
            <a:ext cx="1859553" cy="1349001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14" idx="4"/>
            <a:endCxn id="16" idx="0"/>
          </p:cNvCxnSpPr>
          <p:nvPr/>
        </p:nvCxnSpPr>
        <p:spPr>
          <a:xfrm flipH="1">
            <a:off x="6670384" y="3994553"/>
            <a:ext cx="1724" cy="146739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" descr="j0432645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8599" y="5689996"/>
            <a:ext cx="1116012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3726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964537"/>
              </p:ext>
            </p:extLst>
          </p:nvPr>
        </p:nvGraphicFramePr>
        <p:xfrm>
          <a:off x="1421228" y="1849198"/>
          <a:ext cx="8915400" cy="3489960"/>
        </p:xfrm>
        <a:graphic>
          <a:graphicData uri="http://schemas.openxmlformats.org/drawingml/2006/table">
            <a:tbl>
              <a:tblPr firstRow="1" firstCol="1" bandRow="1">
                <a:tableStyleId>{306799F8-075E-4A3A-A7F6-7FBC6576F1A4}</a:tableStyleId>
              </a:tblPr>
              <a:tblGrid>
                <a:gridCol w="2971800"/>
                <a:gridCol w="2971800"/>
                <a:gridCol w="29718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Медико-географическое описание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Картографирование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Использование статистического метода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Заключается в сборе сведений </a:t>
                      </a:r>
                      <a:r>
                        <a:rPr lang="ru-RU" sz="2000" dirty="0" err="1">
                          <a:effectLst/>
                        </a:rPr>
                        <a:t>оприродных</a:t>
                      </a:r>
                      <a:r>
                        <a:rPr lang="ru-RU" sz="2000" dirty="0">
                          <a:effectLst/>
                        </a:rPr>
                        <a:t>, социально – экономических, </a:t>
                      </a:r>
                      <a:r>
                        <a:rPr lang="ru-RU" sz="2000" dirty="0" err="1">
                          <a:effectLst/>
                        </a:rPr>
                        <a:t>медико</a:t>
                      </a:r>
                      <a:r>
                        <a:rPr lang="ru-RU" sz="2000" dirty="0">
                          <a:effectLst/>
                        </a:rPr>
                        <a:t> – санитарных условиях и заболеваемости на конкретной территории.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Составление </a:t>
                      </a:r>
                      <a:r>
                        <a:rPr lang="ru-RU" sz="2000" dirty="0" err="1">
                          <a:effectLst/>
                        </a:rPr>
                        <a:t>медико</a:t>
                      </a:r>
                      <a:r>
                        <a:rPr lang="ru-RU" sz="2000" dirty="0">
                          <a:effectLst/>
                        </a:rPr>
                        <a:t> – географических карт, которые отображают существующие тесные и многообразные связи </a:t>
                      </a:r>
                      <a:r>
                        <a:rPr lang="ru-RU" sz="2000" dirty="0" err="1">
                          <a:effectLst/>
                        </a:rPr>
                        <a:t>междугеографической</a:t>
                      </a:r>
                      <a:r>
                        <a:rPr lang="ru-RU" sz="2000" dirty="0">
                          <a:effectLst/>
                        </a:rPr>
                        <a:t> средой и состоянием здоровья населения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Это цифровые материалы отчетных документов (сведения о диспансеризации). Позволяет определить состояние и динамику здоровья населения в целом.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50" marR="57150" marT="57150" marB="5715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55643" y="895163"/>
            <a:ext cx="495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</a:t>
            </a:r>
            <a:r>
              <a:rPr lang="kk-KZ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методы </a:t>
            </a:r>
            <a:r>
              <a:rPr lang="kk-KZ" b="1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kk-KZ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476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7528688" y="4693927"/>
            <a:ext cx="3231694" cy="1232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68760" y="478499"/>
            <a:ext cx="2957201" cy="1232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50774" y="4604577"/>
            <a:ext cx="2957201" cy="1232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903341" y="326039"/>
            <a:ext cx="3452918" cy="176823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06181" y="2656198"/>
            <a:ext cx="2697160" cy="92333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06181" y="2641382"/>
            <a:ext cx="25662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Географическое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kk-KZ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распространение</a:t>
            </a:r>
            <a:r>
              <a:rPr lang="kk-KZ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kk-KZ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болезней</a:t>
            </a:r>
            <a:r>
              <a:rPr lang="kk-KZ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68760" y="581738"/>
            <a:ext cx="28392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Влияние</a:t>
            </a:r>
            <a:r>
              <a:rPr lang="kk-KZ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природных</a:t>
            </a:r>
            <a:r>
              <a:rPr lang="kk-KZ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(климат,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k-KZ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почва</a:t>
            </a:r>
            <a:r>
              <a:rPr lang="kk-KZ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kk-KZ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факторов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03341" y="478499"/>
            <a:ext cx="34529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Влияние</a:t>
            </a:r>
            <a:r>
              <a:rPr lang="kk-KZ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социальных</a:t>
            </a:r>
            <a:r>
              <a:rPr lang="kk-KZ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материальные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культурный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традиционное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питание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факторов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60260" y="4897569"/>
            <a:ext cx="29477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Факторы, </a:t>
            </a:r>
            <a:r>
              <a:rPr lang="kk-KZ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действующие</a:t>
            </a:r>
            <a:r>
              <a:rPr lang="kk-KZ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организме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28688" y="4897569"/>
            <a:ext cx="307026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kk-KZ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Факторы,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возникающие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процессе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kk-KZ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807975" y="1710813"/>
            <a:ext cx="1386348" cy="93056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6681019" y="1710813"/>
            <a:ext cx="1222322" cy="93056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4677034" y="3579528"/>
            <a:ext cx="1517289" cy="102504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8" idx="2"/>
          </p:cNvCxnSpPr>
          <p:nvPr/>
        </p:nvCxnSpPr>
        <p:spPr>
          <a:xfrm flipH="1" flipV="1">
            <a:off x="6554761" y="3579528"/>
            <a:ext cx="1348580" cy="109958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403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64774" y="413048"/>
            <a:ext cx="9399345" cy="16312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Среда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обитания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совокупность конкретных абиотических и биотических условий, в которых обитает данная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Особь"/>
              </a:rPr>
              <a:t>особь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 tooltip="Популяция"/>
              </a:rPr>
              <a:t>популяция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или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 tooltip="Вид (биология)"/>
              </a:rPr>
              <a:t>вид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часть природы, окружающая живые организмы и оказывающая на них прямое или косвенное воздействие. </a:t>
            </a: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среды организмы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получают всё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жизни и в неё же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выделяют продукты </a:t>
            </a:r>
            <a:r>
              <a:rPr lang="ru-RU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 tooltip="Обмен веществ"/>
              </a:rPr>
              <a:t>обмена веществ</a:t>
            </a:r>
            <a:r>
              <a:rPr lang="kk-KZ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upload.wikimedia.org/wikipedia/commons/thumb/f/f5/Polar_bears_near_north_pole.jpg/250px-Polar_bears_near_north_pole.jpg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941" y="2523841"/>
            <a:ext cx="2492992" cy="200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636" y="2523841"/>
            <a:ext cx="2538483" cy="200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039" y="2523841"/>
            <a:ext cx="2522491" cy="200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656" y="4731129"/>
            <a:ext cx="2501307" cy="1873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468" y="4731129"/>
            <a:ext cx="2543033" cy="1873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940879" y="5298271"/>
            <a:ext cx="1046479" cy="130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861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8272306" y="5407072"/>
            <a:ext cx="3290429" cy="59762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10184" y="5407072"/>
            <a:ext cx="2672661" cy="59762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32386" y="5407074"/>
            <a:ext cx="3460079" cy="59762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494139" y="1072788"/>
            <a:ext cx="4247536" cy="59762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89587" y="1072789"/>
            <a:ext cx="4247536" cy="59762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984955" y="2802194"/>
            <a:ext cx="2723121" cy="11356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21709" y="3106003"/>
            <a:ext cx="2207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Другие компоненты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среды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обитания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8217" y="1186934"/>
            <a:ext cx="3623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Естественные тела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среды обитания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24446" y="5521219"/>
            <a:ext cx="1380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Гидросреда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56872" y="5521219"/>
            <a:ext cx="3335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Воздушное пространство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607478" y="5521219"/>
            <a:ext cx="222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Антропогенные тела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08076" y="1186934"/>
            <a:ext cx="3621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Поле излучений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тяготения среды</a:t>
            </a:r>
            <a:endParaRPr lang="ru-RU" dirty="0"/>
          </a:p>
        </p:txBody>
      </p:sp>
      <p:cxnSp>
        <p:nvCxnSpPr>
          <p:cNvPr id="16" name="Прямая со стрелкой 15"/>
          <p:cNvCxnSpPr>
            <a:stCxn id="9" idx="1"/>
          </p:cNvCxnSpPr>
          <p:nvPr/>
        </p:nvCxnSpPr>
        <p:spPr>
          <a:xfrm flipH="1" flipV="1">
            <a:off x="3436374" y="1670409"/>
            <a:ext cx="1947373" cy="129809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9" idx="7"/>
          </p:cNvCxnSpPr>
          <p:nvPr/>
        </p:nvCxnSpPr>
        <p:spPr>
          <a:xfrm flipV="1">
            <a:off x="7309284" y="1670409"/>
            <a:ext cx="2100187" cy="129809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9" idx="4"/>
            <a:endCxn id="13" idx="0"/>
          </p:cNvCxnSpPr>
          <p:nvPr/>
        </p:nvCxnSpPr>
        <p:spPr>
          <a:xfrm flipH="1">
            <a:off x="6346515" y="3937819"/>
            <a:ext cx="1" cy="146925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9" idx="3"/>
            <a:endCxn id="12" idx="0"/>
          </p:cNvCxnSpPr>
          <p:nvPr/>
        </p:nvCxnSpPr>
        <p:spPr>
          <a:xfrm flipH="1">
            <a:off x="2762426" y="3771511"/>
            <a:ext cx="2621321" cy="163556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9" idx="5"/>
            <a:endCxn id="14" idx="0"/>
          </p:cNvCxnSpPr>
          <p:nvPr/>
        </p:nvCxnSpPr>
        <p:spPr>
          <a:xfrm>
            <a:off x="7309284" y="3771511"/>
            <a:ext cx="2608237" cy="1635561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806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upload.wikimedia.org/wikipedia/commons/thumb/3/36/Hopetoun_falls.jpg/375px-Hopetoun_falls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87" y="1904546"/>
            <a:ext cx="3264446" cy="2156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http://rpp.nashaucheba.ru/pars_docs/refs/135/134079/img1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5" t="28867" r="51266" b="12318"/>
          <a:stretch/>
        </p:blipFill>
        <p:spPr bwMode="auto">
          <a:xfrm>
            <a:off x="8803760" y="1865774"/>
            <a:ext cx="3002508" cy="2215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Влияние воды на человека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756" y="4224629"/>
            <a:ext cx="3208180" cy="2391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801504" y="203002"/>
            <a:ext cx="9336079" cy="128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Окружающая</a:t>
            </a:r>
            <a:r>
              <a:rPr lang="kk-KZ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 tooltip="Среда обитания"/>
              </a:rPr>
              <a:t>среда обитания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деятельности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 tooltip="Человечество"/>
              </a:rPr>
              <a:t>человечества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весь окружающий человека мир, включая и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 tooltip="Природа"/>
              </a:rPr>
              <a:t>природную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антропогенную среду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(БСЭ)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Различают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естественную и искусственную (созданную человеком) среду обитания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27925" y="4967785"/>
            <a:ext cx="1219202" cy="15257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419" y="4224629"/>
            <a:ext cx="3189027" cy="2391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33039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47498" y="1105561"/>
            <a:ext cx="8279641" cy="305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Эпиграф урока: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Мы 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ещё слишком мало знаем природу, чтобы иметь дерзость что-либо отрицать или утверждать. Каждую минуту новое открытие может поколебать наше суждение. Мы должны только искать и искать ответы у природы на вопросы, поставленные нашим умом. И в этих исканиях заключается величайшая радость </a:t>
            </a: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счастье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какими только может владеть человек на Земле</a:t>
            </a: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Л. Чижевский,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3701" y="352726"/>
            <a:ext cx="6045959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kk-KZ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k-KZ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</a:t>
            </a:r>
            <a:r>
              <a:rPr lang="kk-KZ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219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304638" y="2993746"/>
            <a:ext cx="2528136" cy="51306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241864" y="4424186"/>
            <a:ext cx="2035277" cy="51306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180027" y="4433972"/>
            <a:ext cx="2035277" cy="51306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69438" y="2993747"/>
            <a:ext cx="2343968" cy="51306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117213" y="3100286"/>
            <a:ext cx="2035277" cy="51306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174589" y="1996559"/>
            <a:ext cx="1920526" cy="4045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77141" y="1996559"/>
            <a:ext cx="1920526" cy="416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69438" y="787806"/>
            <a:ext cx="19205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57693" y="300683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kern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Внутриорганизменная</a:t>
            </a:r>
            <a:r>
              <a:rPr lang="ru-RU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69438" y="787806"/>
            <a:ext cx="192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Среды обитания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55171" y="1996559"/>
            <a:ext cx="1564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Естественная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0996" y="2031787"/>
            <a:ext cx="1707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Искусственная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8583" y="3100286"/>
            <a:ext cx="2219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Наземно</a:t>
            </a:r>
            <a:r>
              <a:rPr lang="ru-RU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-воздушная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91024" y="4505841"/>
            <a:ext cx="1241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Почвенная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91887" y="4505841"/>
            <a:ext cx="1011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Водная 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881239" y="3100286"/>
            <a:ext cx="250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Антропогенная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/>
          <p:cNvCxnSpPr>
            <a:stCxn id="11" idx="1"/>
            <a:endCxn id="17" idx="0"/>
          </p:cNvCxnSpPr>
          <p:nvPr/>
        </p:nvCxnSpPr>
        <p:spPr>
          <a:xfrm flipH="1">
            <a:off x="1568706" y="2204628"/>
            <a:ext cx="1708435" cy="78911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1" idx="3"/>
          </p:cNvCxnSpPr>
          <p:nvPr/>
        </p:nvCxnSpPr>
        <p:spPr>
          <a:xfrm>
            <a:off x="5197667" y="2204628"/>
            <a:ext cx="1468604" cy="78911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1" idx="2"/>
          </p:cNvCxnSpPr>
          <p:nvPr/>
        </p:nvCxnSpPr>
        <p:spPr>
          <a:xfrm flipH="1">
            <a:off x="2558101" y="2412697"/>
            <a:ext cx="1679303" cy="201148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1" idx="2"/>
          </p:cNvCxnSpPr>
          <p:nvPr/>
        </p:nvCxnSpPr>
        <p:spPr>
          <a:xfrm>
            <a:off x="4237404" y="2412697"/>
            <a:ext cx="1223024" cy="201148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2" idx="2"/>
            <a:endCxn id="13" idx="0"/>
          </p:cNvCxnSpPr>
          <p:nvPr/>
        </p:nvCxnSpPr>
        <p:spPr>
          <a:xfrm>
            <a:off x="10134852" y="2401119"/>
            <a:ext cx="0" cy="69916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0" idx="1"/>
            <a:endCxn id="11" idx="0"/>
          </p:cNvCxnSpPr>
          <p:nvPr/>
        </p:nvCxnSpPr>
        <p:spPr>
          <a:xfrm flipH="1">
            <a:off x="4237404" y="972472"/>
            <a:ext cx="1132034" cy="102408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0" idx="3"/>
            <a:endCxn id="12" idx="0"/>
          </p:cNvCxnSpPr>
          <p:nvPr/>
        </p:nvCxnSpPr>
        <p:spPr>
          <a:xfrm>
            <a:off x="7289964" y="972472"/>
            <a:ext cx="2844888" cy="102408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97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47498" y="139014"/>
            <a:ext cx="9439702" cy="10479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Отдельные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свойства и элементы среды, воздействующие на организмы, называют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Экологический фактор"/>
              </a:rPr>
              <a:t>экологическими факторами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Все экологические факторы можно разделить на три большие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667930"/>
              </p:ext>
            </p:extLst>
          </p:nvPr>
        </p:nvGraphicFramePr>
        <p:xfrm>
          <a:off x="1791683" y="1419005"/>
          <a:ext cx="10095517" cy="4767072"/>
        </p:xfrm>
        <a:graphic>
          <a:graphicData uri="http://schemas.openxmlformats.org/drawingml/2006/table">
            <a:tbl>
              <a:tblPr firstRow="1" firstCol="1" bandRow="1">
                <a:tableStyleId>{306799F8-075E-4A3A-A7F6-7FBC6576F1A4}</a:tableStyleId>
              </a:tblPr>
              <a:tblGrid>
                <a:gridCol w="2057275"/>
                <a:gridCol w="3590478"/>
                <a:gridCol w="444776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</a:t>
                      </a:r>
                      <a:r>
                        <a:rPr lang="kk-KZ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фактора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Суть фактора</a:t>
                      </a:r>
                      <a:endParaRPr lang="ru-RU" sz="2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</a:t>
                      </a:r>
                      <a:endParaRPr lang="ru-RU" sz="2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6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Абиотическая</a:t>
                      </a:r>
                      <a:r>
                        <a:rPr lang="kk-KZ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sz="16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r>
                        <a:rPr lang="kk-KZ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(факторы </a:t>
                      </a:r>
                      <a:r>
                        <a:rPr lang="kk-KZ" sz="16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среды</a:t>
                      </a:r>
                      <a:r>
                        <a:rPr lang="kk-KZ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комплекс условий неорганической среды, влияющих на организм. (Свет, температура, ветер, воздух, давление, влажность и т. д.)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Накопление в почве токсичных и химических элементов, пересыхание водоёмов во время засухи, увеличение продолжительности светового дня, интенсивное ультрафиолетовое излучение</a:t>
                      </a:r>
                      <a:endParaRPr lang="ru-RU" sz="2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tooltip="Биотические факторы"/>
                        </a:rPr>
                        <a:t>Биотическая среда (факторы среды)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совокупность влияний жизнедеятельности одних организмов на другие. (Влияние растений и животных на других членов биогеоценоза)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Разрушение  почвы кабанами и кротами, уменьшение численности белок в неурожайные годы.</a:t>
                      </a:r>
                      <a:endParaRPr lang="ru-RU" sz="2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tooltip="Антропогенные факторы"/>
                        </a:rPr>
                        <a:t>Антропогенные (антропические) факторы</a:t>
                      </a:r>
                      <a:endParaRPr lang="ru-RU" sz="20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все формы деятельности человеческого общества, изменяющие природу как среду обитания живых организмов или непосредственно влияющие на их жизнь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Выделение антропогенных факторов в отдельную группу обусловлено тем, что в настоящее время судьба растительного покрова Земли и всех ныне существующих видов организмов практически находится в руках человеческого общества</a:t>
                      </a:r>
                      <a:endParaRPr lang="ru-RU" sz="2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70591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69242" y="1294613"/>
            <a:ext cx="9321421" cy="13665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kk-KZ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проводит тренинг «День-ночь» по снятию усталости глаз и улучшению зрения.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 На слово «ночь» – крепко зажмурить глаза на 5 сек., на слово «день» – открыть глаза на 5 сек. Повторить 5–8 раз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500409"/>
            <a:ext cx="5463547" cy="3886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kk-KZ" b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kk-KZ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k-KZ" b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</a:t>
            </a:r>
            <a:r>
              <a:rPr lang="kk-KZ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тренинга</a:t>
            </a:r>
            <a:r>
              <a:rPr lang="kk-KZ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kk-KZ" b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</a:t>
            </a:r>
            <a:r>
              <a:rPr lang="kk-KZ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kk-KZ" b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ночь</a:t>
            </a:r>
            <a:r>
              <a:rPr lang="kk-KZ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Лечение увеита / Мега медицинский сай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147" y="3429001"/>
            <a:ext cx="3429000" cy="2743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994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42949" y="382137"/>
            <a:ext cx="7233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kk-KZ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kk-KZ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</a:t>
            </a:r>
            <a:r>
              <a:rPr lang="kk-KZ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</a:t>
            </a:r>
            <a:r>
              <a:rPr lang="kk-KZ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lang="kk-KZ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54953" y="1263342"/>
            <a:ext cx="8989712" cy="9417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kk-KZ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kk-KZ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1. </a:t>
            </a:r>
            <a:r>
              <a:rPr lang="kk-KZ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kk-KZ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понимаете</a:t>
            </a:r>
            <a:r>
              <a:rPr lang="kk-KZ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высказывание</a:t>
            </a:r>
            <a:r>
              <a:rPr lang="kk-KZ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И.М.</a:t>
            </a:r>
            <a:r>
              <a:rPr lang="kk-KZ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Сеченова</a:t>
            </a:r>
            <a:r>
              <a:rPr lang="kk-KZ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kk-KZ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взаимодействии</a:t>
            </a:r>
            <a:r>
              <a:rPr lang="kk-KZ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организма</a:t>
            </a:r>
            <a:r>
              <a:rPr lang="kk-KZ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kk-KZ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kk-KZ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внешней</a:t>
            </a:r>
            <a:r>
              <a:rPr lang="kk-KZ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  <a:r>
              <a:rPr lang="kk-KZ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54953" y="2517420"/>
            <a:ext cx="9514626" cy="20621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«Организм без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внешней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среды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поддерживающий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его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существование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невозможен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поэтому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научное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организма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должна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входить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среда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влияющая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32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него</a:t>
            </a:r>
            <a:r>
              <a:rPr lang="kk-KZ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 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2448" y="4308281"/>
            <a:ext cx="1884434" cy="235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0400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6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7192370" y="4511804"/>
            <a:ext cx="4094329" cy="155973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92370" y="1764527"/>
            <a:ext cx="4094329" cy="13564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80278" y="4957308"/>
            <a:ext cx="2075931" cy="7078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188" y="3237416"/>
            <a:ext cx="2075931" cy="7078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94927" y="1900891"/>
            <a:ext cx="2075931" cy="7078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55343" y="309490"/>
            <a:ext cx="10768084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k-KZ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kk-KZ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</a:t>
            </a:r>
            <a:endParaRPr lang="kk-KZ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</a:t>
            </a:r>
            <a:r>
              <a:rPr lang="kk-KZ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стрелками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 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какому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термину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соответствует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25251" y="4934847"/>
            <a:ext cx="2869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обитания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2392" y="3229232"/>
            <a:ext cx="3249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география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67717" y="1900891"/>
            <a:ext cx="2588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73475" y="4445606"/>
            <a:ext cx="40397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Среда обитания"/>
              </a:rPr>
              <a:t>    Среда  </a:t>
            </a:r>
            <a:r>
              <a:rPr lang="ru-RU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Среда обитания"/>
              </a:rPr>
              <a:t>обитания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 деятельности </a:t>
            </a:r>
            <a:r>
              <a:rPr lang="ru-RU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 tooltip="Человечество"/>
              </a:rPr>
              <a:t>человечества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весь окружающий человека мир, включая и </a:t>
            </a:r>
            <a:r>
              <a:rPr lang="ru-RU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 tooltip="Природа"/>
              </a:rPr>
              <a:t>природную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и антропогенную среду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57599" y="1788059"/>
            <a:ext cx="3880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Совокупность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конкретных абиотических и биотических условий, в которых обитает данная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 tooltip="Особь"/>
              </a:rPr>
              <a:t>особь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 tooltip="Популяция"/>
              </a:rPr>
              <a:t>популяция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или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 tooltip="Вид (биология)"/>
              </a:rPr>
              <a:t>вид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27123" y="3229232"/>
            <a:ext cx="4610878" cy="11389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28327" y="3333626"/>
            <a:ext cx="46108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Изучает</a:t>
            </a:r>
            <a:r>
              <a:rPr lang="kk-KZ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географические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закономерности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kk-KZ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kk-KZ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распространения</a:t>
            </a:r>
            <a:r>
              <a:rPr lang="kk-KZ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ряда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болезней</a:t>
            </a:r>
            <a:r>
              <a:rPr lang="kk-KZ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r>
              <a:rPr lang="kk-KZ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недомоганий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081493" y="6210682"/>
            <a:ext cx="7883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 err="1" smtClean="0"/>
              <a:t>Перейди</a:t>
            </a:r>
            <a:r>
              <a:rPr lang="kk-KZ" b="1" dirty="0" smtClean="0"/>
              <a:t> </a:t>
            </a:r>
            <a:r>
              <a:rPr lang="kk-KZ" b="1" dirty="0" err="1" smtClean="0"/>
              <a:t>на</a:t>
            </a:r>
            <a:r>
              <a:rPr lang="kk-KZ" b="1" dirty="0" smtClean="0"/>
              <a:t> </a:t>
            </a:r>
            <a:r>
              <a:rPr lang="kk-KZ" b="1" dirty="0" err="1" smtClean="0"/>
              <a:t>следующий</a:t>
            </a:r>
            <a:r>
              <a:rPr lang="kk-KZ" b="1" dirty="0" smtClean="0"/>
              <a:t> слайд и </a:t>
            </a:r>
            <a:r>
              <a:rPr lang="kk-KZ" b="1" dirty="0" err="1"/>
              <a:t>в</a:t>
            </a:r>
            <a:r>
              <a:rPr lang="kk-KZ" b="1" dirty="0" err="1" smtClean="0"/>
              <a:t>ы</a:t>
            </a:r>
            <a:r>
              <a:rPr lang="kk-KZ" b="1" dirty="0" smtClean="0"/>
              <a:t> </a:t>
            </a:r>
            <a:r>
              <a:rPr lang="kk-KZ" b="1" dirty="0" err="1" smtClean="0"/>
              <a:t>узнаете</a:t>
            </a:r>
            <a:r>
              <a:rPr lang="kk-KZ" b="1" dirty="0" smtClean="0"/>
              <a:t> </a:t>
            </a:r>
            <a:r>
              <a:rPr lang="kk-KZ" b="1" dirty="0" err="1" smtClean="0"/>
              <a:t>правильный</a:t>
            </a:r>
            <a:r>
              <a:rPr lang="kk-KZ" b="1" dirty="0" smtClean="0"/>
              <a:t> </a:t>
            </a:r>
            <a:r>
              <a:rPr lang="kk-KZ" b="1" dirty="0" err="1" smtClean="0"/>
              <a:t>ответ</a:t>
            </a:r>
            <a:r>
              <a:rPr lang="kk-KZ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951802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8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7287905" y="4256630"/>
            <a:ext cx="4094329" cy="155973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92370" y="1381887"/>
            <a:ext cx="4094329" cy="13564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75596" y="4150289"/>
            <a:ext cx="2075931" cy="7078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21005" y="2760840"/>
            <a:ext cx="2075931" cy="7078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41478" y="1517525"/>
            <a:ext cx="2075931" cy="7078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31393" y="4157861"/>
            <a:ext cx="1865544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обитания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31392" y="1482767"/>
            <a:ext cx="1801784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география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41478" y="2760439"/>
            <a:ext cx="2075931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</a:t>
            </a:r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kk-K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kk-K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23494" y="4297835"/>
            <a:ext cx="3963205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Среда обитания"/>
              </a:rPr>
              <a:t>    Среда  </a:t>
            </a:r>
            <a: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Среда обитания"/>
              </a:rPr>
              <a:t>обитания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 деятельности </a:t>
            </a:r>
            <a: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 tooltip="Человечество"/>
              </a:rPr>
              <a:t>человечества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весь окружающий человека мир, включая и </a:t>
            </a:r>
            <a:r>
              <a:rPr lang="ru-RU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 tooltip="Природа"/>
              </a:rPr>
              <a:t>природную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и антропогенную среду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87905" y="1381887"/>
            <a:ext cx="3880442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Совокупность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конкретных абиотических и биотических условий, в которых обитает данная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 tooltip="Особь"/>
              </a:rPr>
              <a:t>особь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 tooltip="Популяция"/>
              </a:rPr>
              <a:t>популяция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или </a:t>
            </a:r>
            <a:r>
              <a:rPr lang="ru-RU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 tooltip="Вид (биология)"/>
              </a:rPr>
              <a:t>вид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287905" y="2914459"/>
            <a:ext cx="4610878" cy="11389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287905" y="2984600"/>
            <a:ext cx="4511616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kk-KZ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Изучает</a:t>
            </a:r>
            <a:r>
              <a:rPr lang="kk-KZ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географические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закономерности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kk-KZ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kk-KZ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распространения</a:t>
            </a:r>
            <a:r>
              <a:rPr lang="kk-KZ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ряда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болезней</a:t>
            </a:r>
            <a:r>
              <a:rPr lang="kk-KZ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r>
              <a:rPr lang="kk-KZ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недомоганий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  <a:r>
              <a:rPr lang="kk-KZ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4000" b="1" dirty="0"/>
          </a:p>
        </p:txBody>
      </p:sp>
      <p:cxnSp>
        <p:nvCxnSpPr>
          <p:cNvPr id="17" name="Прямая со стрелкой 16"/>
          <p:cNvCxnSpPr>
            <a:endCxn id="14" idx="1"/>
          </p:cNvCxnSpPr>
          <p:nvPr/>
        </p:nvCxnSpPr>
        <p:spPr>
          <a:xfrm>
            <a:off x="4496936" y="3114382"/>
            <a:ext cx="2790969" cy="192211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3" idx="1"/>
          </p:cNvCxnSpPr>
          <p:nvPr/>
        </p:nvCxnSpPr>
        <p:spPr>
          <a:xfrm>
            <a:off x="4551527" y="1836710"/>
            <a:ext cx="2736378" cy="1647212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2" idx="1"/>
          </p:cNvCxnSpPr>
          <p:nvPr/>
        </p:nvCxnSpPr>
        <p:spPr>
          <a:xfrm flipV="1">
            <a:off x="4551527" y="2060133"/>
            <a:ext cx="2640843" cy="252936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42620" y="4697728"/>
            <a:ext cx="1507469" cy="188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77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7469874" y="3657703"/>
            <a:ext cx="3830471" cy="169166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469874" y="2339585"/>
            <a:ext cx="3830472" cy="11800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469874" y="992443"/>
            <a:ext cx="3830472" cy="11800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06136" y="3623772"/>
            <a:ext cx="3098042" cy="7899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37982" y="2331407"/>
            <a:ext cx="3098042" cy="7899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37982" y="1112544"/>
            <a:ext cx="3098042" cy="7899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79008" y="261316"/>
            <a:ext cx="89210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kk-KZ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kk-KZ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</a:t>
            </a:r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стрелками</a:t>
            </a:r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факторы </a:t>
            </a:r>
            <a:r>
              <a:rPr lang="kk-K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обитания</a:t>
            </a:r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kk-KZ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kk-KZ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9007" y="2578470"/>
            <a:ext cx="2752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 err="1" smtClean="0"/>
              <a:t>Абиотическая</a:t>
            </a:r>
            <a:r>
              <a:rPr lang="kk-KZ" b="1" dirty="0" smtClean="0"/>
              <a:t> </a:t>
            </a:r>
            <a:r>
              <a:rPr lang="kk-KZ" b="1" dirty="0" err="1" smtClean="0"/>
              <a:t>среда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33516" y="3834083"/>
            <a:ext cx="3175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 err="1" smtClean="0"/>
              <a:t>Биотическая</a:t>
            </a:r>
            <a:r>
              <a:rPr lang="kk-KZ" b="1" dirty="0" smtClean="0"/>
              <a:t> </a:t>
            </a:r>
            <a:r>
              <a:rPr lang="kk-KZ" b="1" dirty="0" err="1" smtClean="0"/>
              <a:t>среда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79007" y="1327473"/>
            <a:ext cx="371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 err="1" smtClean="0"/>
              <a:t>Антропогенная</a:t>
            </a:r>
            <a:r>
              <a:rPr lang="kk-KZ" b="1" dirty="0" smtClean="0"/>
              <a:t> </a:t>
            </a:r>
            <a:r>
              <a:rPr lang="kk-KZ" b="1" dirty="0" err="1" smtClean="0"/>
              <a:t>среда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55639" y="2495552"/>
            <a:ext cx="27767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Это комплекс условий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неорганической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среды,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влияющих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на организм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469874" y="1082048"/>
            <a:ext cx="38304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Это совокупность влияний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жизнедеятельности </a:t>
            </a:r>
            <a:r>
              <a:rPr lang="ru-RU" sz="1600" b="1" dirty="0"/>
              <a:t>одних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организмов </a:t>
            </a:r>
            <a:r>
              <a:rPr lang="ru-RU" sz="1600" b="1" dirty="0"/>
              <a:t>на другие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755639" y="3649651"/>
            <a:ext cx="37312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Это все формы деятельности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человеческого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общества,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изменяющие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природу как среду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обитания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живых организмов или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непосредственно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влияющие на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их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жизнь</a:t>
            </a:r>
            <a:endParaRPr lang="ru-RU" sz="16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988024" y="5890928"/>
            <a:ext cx="83979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kk-KZ" b="1" dirty="0" err="1"/>
              <a:t>Перейди</a:t>
            </a:r>
            <a:r>
              <a:rPr lang="kk-KZ" b="1" dirty="0"/>
              <a:t> </a:t>
            </a:r>
            <a:r>
              <a:rPr lang="kk-KZ" b="1" dirty="0" err="1"/>
              <a:t>на</a:t>
            </a:r>
            <a:r>
              <a:rPr lang="kk-KZ" b="1" dirty="0"/>
              <a:t> </a:t>
            </a:r>
            <a:r>
              <a:rPr lang="kk-KZ" b="1" dirty="0" err="1"/>
              <a:t>следующий</a:t>
            </a:r>
            <a:r>
              <a:rPr lang="kk-KZ" b="1" dirty="0"/>
              <a:t> слайд и </a:t>
            </a:r>
            <a:r>
              <a:rPr lang="kk-KZ" b="1" dirty="0" err="1"/>
              <a:t>вы</a:t>
            </a:r>
            <a:r>
              <a:rPr lang="kk-KZ" b="1" dirty="0"/>
              <a:t> </a:t>
            </a:r>
            <a:r>
              <a:rPr lang="kk-KZ" b="1" dirty="0" err="1"/>
              <a:t>узнаете</a:t>
            </a:r>
            <a:r>
              <a:rPr lang="kk-KZ" b="1" dirty="0"/>
              <a:t> </a:t>
            </a:r>
            <a:r>
              <a:rPr lang="kk-KZ" b="1" dirty="0" err="1"/>
              <a:t>правильный</a:t>
            </a:r>
            <a:r>
              <a:rPr lang="kk-KZ" b="1" dirty="0"/>
              <a:t> </a:t>
            </a:r>
            <a:r>
              <a:rPr lang="kk-KZ" b="1" dirty="0" err="1" smtClean="0"/>
              <a:t>ответ</a:t>
            </a:r>
            <a:r>
              <a:rPr lang="kk-KZ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795689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7469874" y="3657703"/>
            <a:ext cx="3830471" cy="169166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469874" y="2339585"/>
            <a:ext cx="3830472" cy="11800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469874" y="992443"/>
            <a:ext cx="3830472" cy="11800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06136" y="3623772"/>
            <a:ext cx="3098042" cy="7899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37982" y="2331407"/>
            <a:ext cx="3098042" cy="7899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37982" y="1112544"/>
            <a:ext cx="3098042" cy="7899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79007" y="2578470"/>
            <a:ext cx="2752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 err="1" smtClean="0"/>
              <a:t>Абиотическая</a:t>
            </a:r>
            <a:r>
              <a:rPr lang="kk-KZ" b="1" dirty="0" smtClean="0"/>
              <a:t> </a:t>
            </a:r>
            <a:r>
              <a:rPr lang="kk-KZ" b="1" dirty="0" err="1" smtClean="0"/>
              <a:t>среда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33516" y="3834083"/>
            <a:ext cx="3175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 err="1" smtClean="0"/>
              <a:t>Биотическая</a:t>
            </a:r>
            <a:r>
              <a:rPr lang="kk-KZ" b="1" dirty="0" smtClean="0"/>
              <a:t> </a:t>
            </a:r>
            <a:r>
              <a:rPr lang="kk-KZ" b="1" dirty="0" err="1" smtClean="0"/>
              <a:t>среда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79007" y="1327473"/>
            <a:ext cx="371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 err="1" smtClean="0"/>
              <a:t>Антропогенная</a:t>
            </a:r>
            <a:r>
              <a:rPr lang="kk-KZ" b="1" dirty="0" smtClean="0"/>
              <a:t> </a:t>
            </a:r>
            <a:r>
              <a:rPr lang="kk-KZ" b="1" dirty="0" err="1" smtClean="0"/>
              <a:t>среда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55639" y="2495552"/>
            <a:ext cx="27767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Это комплекс условий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неорганической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среды,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влияющих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на организм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469874" y="1082048"/>
            <a:ext cx="38304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Это совокупность влияний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жизнедеятельности </a:t>
            </a:r>
            <a:r>
              <a:rPr lang="ru-RU" sz="1600" b="1" dirty="0"/>
              <a:t>одних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организмов </a:t>
            </a:r>
            <a:r>
              <a:rPr lang="ru-RU" sz="1600" b="1" dirty="0"/>
              <a:t>на другие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755639" y="3649651"/>
            <a:ext cx="37312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Это все формы деятельности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человеческого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общества,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изменяющие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природу как среду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обитания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живых организмов или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непосредственно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влияющие на </a:t>
            </a:r>
            <a:endParaRPr lang="ru-RU" sz="16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их </a:t>
            </a:r>
            <a:r>
              <a:rPr lang="ru-RU" sz="1600" b="1" dirty="0">
                <a:solidFill>
                  <a:srgbClr val="000000"/>
                </a:solidFill>
                <a:ea typeface="Times New Roman" panose="02020603050405020304" pitchFamily="18" charset="0"/>
              </a:rPr>
              <a:t>жизнь</a:t>
            </a:r>
            <a:endParaRPr lang="ru-RU" sz="1600" b="1" dirty="0"/>
          </a:p>
        </p:txBody>
      </p:sp>
      <p:cxnSp>
        <p:nvCxnSpPr>
          <p:cNvPr id="19" name="Прямая со стрелкой 18"/>
          <p:cNvCxnSpPr>
            <a:endCxn id="17" idx="1"/>
          </p:cNvCxnSpPr>
          <p:nvPr/>
        </p:nvCxnSpPr>
        <p:spPr>
          <a:xfrm>
            <a:off x="5036024" y="1545826"/>
            <a:ext cx="2433850" cy="2957711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4" idx="1"/>
          </p:cNvCxnSpPr>
          <p:nvPr/>
        </p:nvCxnSpPr>
        <p:spPr>
          <a:xfrm flipV="1">
            <a:off x="5036024" y="1582447"/>
            <a:ext cx="2433850" cy="2436302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2" idx="3"/>
            <a:endCxn id="15" idx="1"/>
          </p:cNvCxnSpPr>
          <p:nvPr/>
        </p:nvCxnSpPr>
        <p:spPr>
          <a:xfrm>
            <a:off x="5036024" y="2726385"/>
            <a:ext cx="2433850" cy="203204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024" y="4255825"/>
            <a:ext cx="1809636" cy="226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720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15152" y="606913"/>
            <a:ext cx="10031104" cy="34511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kk-KZ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Этап «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Итоговый».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Выставление оценок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kk-KZ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Этап «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Домашнее задание»: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Подобрать материал о влиянии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среды обитания или окружающей среды на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j0432645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387" y="2851669"/>
            <a:ext cx="4006331" cy="400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3816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7206019" y="3753133"/>
            <a:ext cx="2879677" cy="807925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95952" y="166569"/>
            <a:ext cx="11000096" cy="65248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kk-KZ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Рефлексия.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(устно)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Продолжите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фразы: Сегодня на уроке мне было…………………………….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Комфортно</a:t>
            </a:r>
          </a:p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Интересно</a:t>
            </a:r>
          </a:p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Увлекательно</a:t>
            </a:r>
          </a:p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Трудно</a:t>
            </a:r>
          </a:p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Скучно</a:t>
            </a:r>
          </a:p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6019" y="3010480"/>
            <a:ext cx="2323076" cy="2907243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9034819" y="3066663"/>
            <a:ext cx="2561230" cy="686470"/>
          </a:xfrm>
          <a:prstGeom prst="cloudCallo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394209" y="3197141"/>
            <a:ext cx="2797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 err="1" smtClean="0"/>
              <a:t>Спасибо</a:t>
            </a:r>
            <a:r>
              <a:rPr lang="kk-KZ" b="1" dirty="0" smtClean="0"/>
              <a:t> </a:t>
            </a:r>
            <a:r>
              <a:rPr lang="kk-KZ" b="1" dirty="0" err="1" smtClean="0"/>
              <a:t>за</a:t>
            </a:r>
            <a:r>
              <a:rPr lang="kk-KZ" b="1" dirty="0" smtClean="0"/>
              <a:t> </a:t>
            </a:r>
            <a:r>
              <a:rPr lang="kk-KZ" b="1" dirty="0" err="1" smtClean="0"/>
              <a:t>урок</a:t>
            </a:r>
            <a:r>
              <a:rPr lang="kk-KZ" b="1" dirty="0" smtClean="0"/>
              <a:t>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61136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74042" y="496703"/>
            <a:ext cx="10217624" cy="57246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«Мотивация»</a:t>
            </a:r>
          </a:p>
          <a:p>
            <a:pPr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Что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может быть прекраснее здоровья?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Оно открывает перед человеком неограниченные возможности в труде и отдыхе, в семье и на работе, в общественной жизни. Не случайно говорят, что девять десятых нашего счастья зависят именно от здоровья. 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такое здоровье</a:t>
            </a: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«Здоровье, - утверждал академик Н.И. Павлов, -это бесценный дар природы, оно дается, увы, не навечно, его надо беречь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…»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«Единственная красота, которую я знаю, — это здоровье»,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говорил  Гейне Генрих.</a:t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«Деньги – медь, одежда – тлен, а здоровье всего дороже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»,</a:t>
            </a:r>
          </a:p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Где здоровье, там и красота, гласят  русские народные пословицы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уставу Всемирной организации здравоохранения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«Здоровье – это состояние полного физического, психологического и социального благополучия, а не только отсутствие болезней или физических дефектов». </a:t>
            </a:r>
            <a:endParaRPr lang="ru-RU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Как вы думаете, что такое здоровье?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582777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" t="8010" r="5157" b="6550"/>
          <a:stretch/>
        </p:blipFill>
        <p:spPr>
          <a:xfrm>
            <a:off x="265472" y="123973"/>
            <a:ext cx="11724967" cy="656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670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29386" y="1666755"/>
            <a:ext cx="9344166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Ответьте на вопросы?</a:t>
            </a:r>
          </a:p>
          <a:p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Назовите 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науки о здоровье </a:t>
            </a:r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человека.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 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Перечислите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с какими естественнонаучными дисциплинами могут интегрировать, взаимодействовать данные дисциплины. 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6705" y="3005583"/>
            <a:ext cx="2927609" cy="365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27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002483" y="3258080"/>
            <a:ext cx="4247535" cy="540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11561" y="4652570"/>
            <a:ext cx="4247535" cy="540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11561" y="2030089"/>
            <a:ext cx="4247535" cy="540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716915" y="202233"/>
            <a:ext cx="7636453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98895" y="4741834"/>
            <a:ext cx="26694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Медицинская география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48810" y="3326847"/>
            <a:ext cx="2890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Географическая патология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6274958" y="3867698"/>
            <a:ext cx="17144" cy="759344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221115" y="2120183"/>
            <a:ext cx="382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Самостоятельная отрасль </a:t>
            </a:r>
            <a:r>
              <a:rPr lang="ru-RU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медицины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16915" y="202233"/>
            <a:ext cx="72234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определенных болезней человека, встречающихся </a:t>
            </a:r>
            <a:r>
              <a:rPr lang="ru-RU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определенных частях земного шара, </a:t>
            </a:r>
            <a:r>
              <a:rPr lang="ru-RU" kern="1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возникающиеся</a:t>
            </a:r>
            <a:r>
              <a:rPr lang="ru-RU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контакта с определенными видами растений и животных, обитающих в конкретных природных условиях.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6283530" y="2639707"/>
            <a:ext cx="0" cy="584388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274958" y="1445701"/>
            <a:ext cx="0" cy="584388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70" y="2882598"/>
            <a:ext cx="2857500" cy="1314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345" y="2882598"/>
            <a:ext cx="2737531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5812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19950" y="1291177"/>
            <a:ext cx="8811906" cy="38779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нашего урока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«Медицинская география – как наука о здоровье человека».</a:t>
            </a: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Нам предстоит: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Познакомиться с понятием «медицинская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география»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Рассмотрим с какими науками медицинская география имеет связь, </a:t>
            </a: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методы и предмет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ее исследований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Познакомимся с понятием «среда обитания», «окружающая среда», «экологические факторы»,  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0660" y="4676632"/>
            <a:ext cx="1622391" cy="20279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52904" y="521772"/>
            <a:ext cx="429027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«Изучение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нового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материала»</a:t>
            </a:r>
            <a:endParaRPr lang="ru-RU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510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935" y="575188"/>
            <a:ext cx="4097903" cy="5052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052957" y="1516148"/>
            <a:ext cx="4745753" cy="35394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kk-KZ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kk-KZ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«Организм 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без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внешней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среды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поддерживающий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его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существование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невозможен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поэтому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научное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организма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должна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входить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среда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влияющая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него</a:t>
            </a:r>
            <a:r>
              <a:rPr lang="kk-KZ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kk-KZ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kk-KZ" sz="28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kk-KZ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И.М</a:t>
            </a:r>
            <a:r>
              <a:rPr lang="kk-KZ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Сеченов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04368" y="4172614"/>
            <a:ext cx="4068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kk-KZ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b="1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983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5309/28257045.66d/0_72708_d2914c83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2993" y="895000"/>
            <a:ext cx="6096000" cy="22159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kk-KZ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началось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клятвы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Гиппократа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которой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есть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всем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известные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слова</a:t>
            </a:r>
            <a:r>
              <a:rPr lang="kk-KZ" b="1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kk-KZ" sz="2000" b="1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</a:t>
            </a:r>
            <a:r>
              <a:rPr lang="kk-KZ" sz="20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навреди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Многое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того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изучает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география,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оказывает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влияние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качество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воды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воздуха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жизни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людей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иных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регионах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особенности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питания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две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тысячи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лет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назад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изучал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Гиппократ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иззучал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 же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самые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явления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которых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говорим</a:t>
            </a:r>
            <a:r>
              <a:rPr lang="kk-KZ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29"/>
          <a:stretch/>
        </p:blipFill>
        <p:spPr>
          <a:xfrm>
            <a:off x="831305" y="895000"/>
            <a:ext cx="3978536" cy="4429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392993" y="3309769"/>
            <a:ext cx="6096000" cy="15081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Лечил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отдельный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орган, а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весь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организм,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придавал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особое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природной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среде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условиям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Гиппократ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считал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температура,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воздух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почва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могут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служить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причинами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заболеваний</a:t>
            </a: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</a:t>
            </a:r>
          </a:p>
          <a:p>
            <a:pPr>
              <a:spcAft>
                <a:spcPts val="0"/>
              </a:spcAft>
            </a:pPr>
            <a:r>
              <a:rPr lang="kk-KZ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kk-KZ" sz="20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«Не </a:t>
            </a:r>
            <a:r>
              <a:rPr lang="kk-KZ" sz="2000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навреди</a:t>
            </a:r>
            <a:r>
              <a:rPr lang="kk-KZ" sz="20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0632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1046</Words>
  <Application>Microsoft Office PowerPoint</Application>
  <PresentationFormat>Широкоэкранный</PresentationFormat>
  <Paragraphs>196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9</dc:creator>
  <cp:lastModifiedBy>9</cp:lastModifiedBy>
  <cp:revision>6</cp:revision>
  <dcterms:created xsi:type="dcterms:W3CDTF">2015-03-30T10:57:53Z</dcterms:created>
  <dcterms:modified xsi:type="dcterms:W3CDTF">2015-04-02T15:02:08Z</dcterms:modified>
</cp:coreProperties>
</file>