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drawingml.diagramColors+xml" PartName="/ppt/diagrams/colors1.xml"/>
  <Default ContentType="application/vnd.ms-office.legacyDiagramText" Extension="bin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drawingml.diagramStyle+xml" PartName="/ppt/diagrams/quickStyle1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application/vnd.openxmlformats-officedocument.vmlDrawing" Extension="vml"/>
  <Override ContentType="application/vnd.openxmlformats-officedocument.drawingml.diagramLayout+xml" PartName="/ppt/diagrams/layout1.xml"/>
  <Override ContentType="application/vnd.ms-office.legacyDocTextInfo" PartName="/ppt/legacyDocTextInfo.bin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diagramData+xml" PartName="/ppt/diagrams/data1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69" r:id="rId5"/>
    <p:sldId id="268" r:id="rId6"/>
    <p:sldId id="258" r:id="rId7"/>
    <p:sldId id="259" r:id="rId8"/>
    <p:sldId id="260" r:id="rId9"/>
    <p:sldId id="263" r:id="rId10"/>
    <p:sldId id="261" r:id="rId11"/>
    <p:sldId id="264" r:id="rId12"/>
    <p:sldId id="262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853" autoAdjust="0"/>
    <p:restoredTop sz="94660"/>
  </p:normalViewPr>
  <p:slideViewPr>
    <p:cSldViewPr>
      <p:cViewPr varScale="1">
        <p:scale>
          <a:sx n="68" d="100"/>
          <a:sy n="68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06/relationships/legacyDocTextInfo" Target="legacyDocTextInfo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&#1084;&#1072;&#1075;&#1084;&#1072;&#1090;&#1080;&#1095;&#1077;&#1089;&#1082;&#1080;&#1077;%20&#1075;&#1086;&#1088;&#1085;&#1099;&#1077;%20&#1087;&#1086;&#1088;&#1086;&#1076;&#1099;.pptx" TargetMode="External"/><Relationship Id="rId1" Type="http://schemas.openxmlformats.org/officeDocument/2006/relationships/image" Target="../media/image5.png"/><Relationship Id="rId6" Type="http://schemas.openxmlformats.org/officeDocument/2006/relationships/hyperlink" Target="&#1086;&#1089;&#1072;&#1076;&#1086;&#1095;&#1085;&#1099;&#1077;%20&#1075;&#1086;&#1088;&#1085;&#1099;&#1077;%20&#1087;&#1086;&#1088;&#1086;&#1076;&#1099;.pptx" TargetMode="External"/><Relationship Id="rId5" Type="http://schemas.openxmlformats.org/officeDocument/2006/relationships/image" Target="../media/image7.png"/><Relationship Id="rId4" Type="http://schemas.openxmlformats.org/officeDocument/2006/relationships/hyperlink" Target="&#1084;&#1077;&#1090;&#1072;&#1084;&#1086;&#1088;&#1092;&#1080;&#1095;&#1077;&#1089;&#1082;&#1080;&#1077;.pptx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3D5EDA-0361-4B2B-912F-5FE5DF514349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A03C07-8AB1-4C9D-AB5C-B5BB7ACBC4FE}">
      <dgm:prSet phldrT="[Текст]"/>
      <dgm:spPr/>
      <dgm:t>
        <a:bodyPr/>
        <a:lstStyle/>
        <a:p>
          <a:r>
            <a:rPr lang="ru-RU" dirty="0" smtClean="0"/>
            <a:t>Горные породы</a:t>
          </a:r>
          <a:endParaRPr lang="ru-RU" dirty="0"/>
        </a:p>
      </dgm:t>
    </dgm:pt>
    <dgm:pt modelId="{205ADAD1-11BE-4246-AC1E-F267B98B1FC6}" type="parTrans" cxnId="{7322F240-565D-41C5-990B-F649927783AD}">
      <dgm:prSet/>
      <dgm:spPr/>
      <dgm:t>
        <a:bodyPr/>
        <a:lstStyle/>
        <a:p>
          <a:endParaRPr lang="ru-RU"/>
        </a:p>
      </dgm:t>
    </dgm:pt>
    <dgm:pt modelId="{E0E29885-E395-4ACD-BE53-30A8645245F5}" type="sibTrans" cxnId="{7322F240-565D-41C5-990B-F649927783AD}">
      <dgm:prSet/>
      <dgm:spPr/>
      <dgm:t>
        <a:bodyPr/>
        <a:lstStyle/>
        <a:p>
          <a:endParaRPr lang="ru-RU"/>
        </a:p>
      </dgm:t>
    </dgm:pt>
    <dgm:pt modelId="{F2A7C8A4-092F-489E-9FEF-AFCEDEC1898A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dirty="0" smtClean="0">
              <a:hlinkClick xmlns:r="http://schemas.openxmlformats.org/officeDocument/2006/relationships" r:id="rId2" action="ppaction://hlinkpres?slideindex=1&amp;slidetitle="/>
            </a:rPr>
            <a:t>Магматические</a:t>
          </a:r>
          <a:endParaRPr lang="ru-RU" dirty="0" smtClean="0"/>
        </a:p>
        <a:p>
          <a:endParaRPr lang="ru-RU" dirty="0"/>
        </a:p>
      </dgm:t>
    </dgm:pt>
    <dgm:pt modelId="{25C0CF0D-E432-4778-9B5D-303FE828EE0E}" type="parTrans" cxnId="{221DE6B9-3CB5-48E6-B1C5-CBAC1225BEEF}">
      <dgm:prSet/>
      <dgm:spPr/>
      <dgm:t>
        <a:bodyPr/>
        <a:lstStyle/>
        <a:p>
          <a:endParaRPr lang="ru-RU"/>
        </a:p>
      </dgm:t>
    </dgm:pt>
    <dgm:pt modelId="{D70BCF8C-4EDF-4107-8D2D-7C7C8B2EB20D}" type="sibTrans" cxnId="{221DE6B9-3CB5-48E6-B1C5-CBAC1225BEEF}">
      <dgm:prSet/>
      <dgm:spPr/>
      <dgm:t>
        <a:bodyPr/>
        <a:lstStyle/>
        <a:p>
          <a:endParaRPr lang="ru-RU"/>
        </a:p>
      </dgm:t>
    </dgm:pt>
    <dgm:pt modelId="{D6DEF3DC-7044-48EB-9237-D6F64226F5F8}">
      <dgm:prSet phldrT="[Текст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ru-RU" dirty="0" smtClean="0">
              <a:hlinkClick xmlns:r="http://schemas.openxmlformats.org/officeDocument/2006/relationships" r:id="rId4" action="ppaction://hlinkpres?slideindex=1&amp;slidetitle="/>
            </a:rPr>
            <a:t>метаморфические</a:t>
          </a:r>
          <a:endParaRPr lang="ru-RU" dirty="0"/>
        </a:p>
      </dgm:t>
    </dgm:pt>
    <dgm:pt modelId="{A606223D-530E-4F74-B317-A5D522955079}" type="parTrans" cxnId="{FF1F9133-39D8-4DB2-BB51-D1151D2E0ECF}">
      <dgm:prSet/>
      <dgm:spPr/>
      <dgm:t>
        <a:bodyPr/>
        <a:lstStyle/>
        <a:p>
          <a:endParaRPr lang="ru-RU"/>
        </a:p>
      </dgm:t>
    </dgm:pt>
    <dgm:pt modelId="{AF65A38D-6128-489F-8E82-18D0CBA985F7}" type="sibTrans" cxnId="{FF1F9133-39D8-4DB2-BB51-D1151D2E0ECF}">
      <dgm:prSet/>
      <dgm:spPr/>
      <dgm:t>
        <a:bodyPr/>
        <a:lstStyle/>
        <a:p>
          <a:endParaRPr lang="ru-RU"/>
        </a:p>
      </dgm:t>
    </dgm:pt>
    <dgm:pt modelId="{FCBEBBF8-FA7D-48B5-B126-58F4933BDD0A}">
      <dgm:prSet phldrT="[Текст]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r>
            <a:rPr lang="ru-RU" dirty="0" smtClean="0">
              <a:hlinkClick xmlns:r="http://schemas.openxmlformats.org/officeDocument/2006/relationships" r:id="rId6" action="ppaction://hlinkpres?slideindex=1&amp;slidetitle="/>
            </a:rPr>
            <a:t>осадочные</a:t>
          </a:r>
          <a:endParaRPr lang="ru-RU" dirty="0"/>
        </a:p>
      </dgm:t>
    </dgm:pt>
    <dgm:pt modelId="{C72AAA8C-50EE-4F74-8E6F-540BEE0C3786}" type="parTrans" cxnId="{E8F87CDD-CF72-429B-A891-9BB8EE708002}">
      <dgm:prSet/>
      <dgm:spPr/>
      <dgm:t>
        <a:bodyPr/>
        <a:lstStyle/>
        <a:p>
          <a:endParaRPr lang="ru-RU"/>
        </a:p>
      </dgm:t>
    </dgm:pt>
    <dgm:pt modelId="{8B1ED91D-8C8B-4CFD-91E6-8EC7C97E8F26}" type="sibTrans" cxnId="{E8F87CDD-CF72-429B-A891-9BB8EE708002}">
      <dgm:prSet/>
      <dgm:spPr/>
      <dgm:t>
        <a:bodyPr/>
        <a:lstStyle/>
        <a:p>
          <a:endParaRPr lang="ru-RU"/>
        </a:p>
      </dgm:t>
    </dgm:pt>
    <dgm:pt modelId="{B3BB1532-9F71-4410-BDCD-C19C1F62D162}" type="pres">
      <dgm:prSet presAssocID="{F53D5EDA-0361-4B2B-912F-5FE5DF51434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A53CACB-F61B-42D6-822A-39DC63690FA0}" type="pres">
      <dgm:prSet presAssocID="{DAA03C07-8AB1-4C9D-AB5C-B5BB7ACBC4FE}" presName="centerShape" presStyleLbl="node0" presStyleIdx="0" presStyleCnt="1"/>
      <dgm:spPr/>
      <dgm:t>
        <a:bodyPr/>
        <a:lstStyle/>
        <a:p>
          <a:endParaRPr lang="ru-RU"/>
        </a:p>
      </dgm:t>
    </dgm:pt>
    <dgm:pt modelId="{B70EF3E3-9CFC-4AB7-A7FB-53E4013B24DC}" type="pres">
      <dgm:prSet presAssocID="{25C0CF0D-E432-4778-9B5D-303FE828EE0E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BBB08BBF-4140-46E9-8A75-5940A966C948}" type="pres">
      <dgm:prSet presAssocID="{F2A7C8A4-092F-489E-9FEF-AFCEDEC1898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68DA2D-2ABA-4836-AA71-4A29067A74CC}" type="pres">
      <dgm:prSet presAssocID="{A606223D-530E-4F74-B317-A5D522955079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FFF8E511-422B-4B5C-85A4-2CC052058295}" type="pres">
      <dgm:prSet presAssocID="{D6DEF3DC-7044-48EB-9237-D6F64226F5F8}" presName="node" presStyleLbl="node1" presStyleIdx="1" presStyleCnt="3" custRadScaleRad="100030" custRadScaleInc="-13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EFE3AC-3BBE-4923-9F9D-1CE5A73933CC}" type="pres">
      <dgm:prSet presAssocID="{C72AAA8C-50EE-4F74-8E6F-540BEE0C3786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282316A5-370E-4D03-86B7-C854CD0CC378}" type="pres">
      <dgm:prSet presAssocID="{FCBEBBF8-FA7D-48B5-B126-58F4933BDD0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8F87CDD-CF72-429B-A891-9BB8EE708002}" srcId="{DAA03C07-8AB1-4C9D-AB5C-B5BB7ACBC4FE}" destId="{FCBEBBF8-FA7D-48B5-B126-58F4933BDD0A}" srcOrd="2" destOrd="0" parTransId="{C72AAA8C-50EE-4F74-8E6F-540BEE0C3786}" sibTransId="{8B1ED91D-8C8B-4CFD-91E6-8EC7C97E8F26}"/>
    <dgm:cxn modelId="{B3873FD0-91A4-4E71-890C-06C1EF086E55}" type="presOf" srcId="{F53D5EDA-0361-4B2B-912F-5FE5DF514349}" destId="{B3BB1532-9F71-4410-BDCD-C19C1F62D162}" srcOrd="0" destOrd="0" presId="urn:microsoft.com/office/officeart/2005/8/layout/radial4"/>
    <dgm:cxn modelId="{AC85C6AC-79AA-444B-876B-D59F21B1A992}" type="presOf" srcId="{C72AAA8C-50EE-4F74-8E6F-540BEE0C3786}" destId="{47EFE3AC-3BBE-4923-9F9D-1CE5A73933CC}" srcOrd="0" destOrd="0" presId="urn:microsoft.com/office/officeart/2005/8/layout/radial4"/>
    <dgm:cxn modelId="{221DE6B9-3CB5-48E6-B1C5-CBAC1225BEEF}" srcId="{DAA03C07-8AB1-4C9D-AB5C-B5BB7ACBC4FE}" destId="{F2A7C8A4-092F-489E-9FEF-AFCEDEC1898A}" srcOrd="0" destOrd="0" parTransId="{25C0CF0D-E432-4778-9B5D-303FE828EE0E}" sibTransId="{D70BCF8C-4EDF-4107-8D2D-7C7C8B2EB20D}"/>
    <dgm:cxn modelId="{20FF1955-6A1E-432B-AE78-44DA3A8E6C5C}" type="presOf" srcId="{DAA03C07-8AB1-4C9D-AB5C-B5BB7ACBC4FE}" destId="{0A53CACB-F61B-42D6-822A-39DC63690FA0}" srcOrd="0" destOrd="0" presId="urn:microsoft.com/office/officeart/2005/8/layout/radial4"/>
    <dgm:cxn modelId="{8D0CFC4B-4BD5-41DD-B5F3-AB9BBB148055}" type="presOf" srcId="{FCBEBBF8-FA7D-48B5-B126-58F4933BDD0A}" destId="{282316A5-370E-4D03-86B7-C854CD0CC378}" srcOrd="0" destOrd="0" presId="urn:microsoft.com/office/officeart/2005/8/layout/radial4"/>
    <dgm:cxn modelId="{6CE68C64-E808-4E41-A9E5-FFB1EC7E7ECF}" type="presOf" srcId="{25C0CF0D-E432-4778-9B5D-303FE828EE0E}" destId="{B70EF3E3-9CFC-4AB7-A7FB-53E4013B24DC}" srcOrd="0" destOrd="0" presId="urn:microsoft.com/office/officeart/2005/8/layout/radial4"/>
    <dgm:cxn modelId="{FF1F9133-39D8-4DB2-BB51-D1151D2E0ECF}" srcId="{DAA03C07-8AB1-4C9D-AB5C-B5BB7ACBC4FE}" destId="{D6DEF3DC-7044-48EB-9237-D6F64226F5F8}" srcOrd="1" destOrd="0" parTransId="{A606223D-530E-4F74-B317-A5D522955079}" sibTransId="{AF65A38D-6128-489F-8E82-18D0CBA985F7}"/>
    <dgm:cxn modelId="{7322F240-565D-41C5-990B-F649927783AD}" srcId="{F53D5EDA-0361-4B2B-912F-5FE5DF514349}" destId="{DAA03C07-8AB1-4C9D-AB5C-B5BB7ACBC4FE}" srcOrd="0" destOrd="0" parTransId="{205ADAD1-11BE-4246-AC1E-F267B98B1FC6}" sibTransId="{E0E29885-E395-4ACD-BE53-30A8645245F5}"/>
    <dgm:cxn modelId="{977CFB8F-6AA0-4075-917A-2E0AD1A7B7FA}" type="presOf" srcId="{F2A7C8A4-092F-489E-9FEF-AFCEDEC1898A}" destId="{BBB08BBF-4140-46E9-8A75-5940A966C948}" srcOrd="0" destOrd="0" presId="urn:microsoft.com/office/officeart/2005/8/layout/radial4"/>
    <dgm:cxn modelId="{7182F520-2C33-4277-B557-952D56474FB6}" type="presOf" srcId="{D6DEF3DC-7044-48EB-9237-D6F64226F5F8}" destId="{FFF8E511-422B-4B5C-85A4-2CC052058295}" srcOrd="0" destOrd="0" presId="urn:microsoft.com/office/officeart/2005/8/layout/radial4"/>
    <dgm:cxn modelId="{683A3E8A-26D2-41E9-8442-27C7DC612596}" type="presOf" srcId="{A606223D-530E-4F74-B317-A5D522955079}" destId="{1968DA2D-2ABA-4836-AA71-4A29067A74CC}" srcOrd="0" destOrd="0" presId="urn:microsoft.com/office/officeart/2005/8/layout/radial4"/>
    <dgm:cxn modelId="{21C18AD7-3411-4424-AACB-9AA5EFA22277}" type="presParOf" srcId="{B3BB1532-9F71-4410-BDCD-C19C1F62D162}" destId="{0A53CACB-F61B-42D6-822A-39DC63690FA0}" srcOrd="0" destOrd="0" presId="urn:microsoft.com/office/officeart/2005/8/layout/radial4"/>
    <dgm:cxn modelId="{B81E3D49-05F5-4B35-8EB0-FB955F1AC2B3}" type="presParOf" srcId="{B3BB1532-9F71-4410-BDCD-C19C1F62D162}" destId="{B70EF3E3-9CFC-4AB7-A7FB-53E4013B24DC}" srcOrd="1" destOrd="0" presId="urn:microsoft.com/office/officeart/2005/8/layout/radial4"/>
    <dgm:cxn modelId="{1CB95991-6CDC-42BE-8110-D35DC37F8C5C}" type="presParOf" srcId="{B3BB1532-9F71-4410-BDCD-C19C1F62D162}" destId="{BBB08BBF-4140-46E9-8A75-5940A966C948}" srcOrd="2" destOrd="0" presId="urn:microsoft.com/office/officeart/2005/8/layout/radial4"/>
    <dgm:cxn modelId="{34CE5459-E615-40E7-A0E4-341DCADFA24D}" type="presParOf" srcId="{B3BB1532-9F71-4410-BDCD-C19C1F62D162}" destId="{1968DA2D-2ABA-4836-AA71-4A29067A74CC}" srcOrd="3" destOrd="0" presId="urn:microsoft.com/office/officeart/2005/8/layout/radial4"/>
    <dgm:cxn modelId="{2C8004AB-19A3-475F-BAA1-BDA26D29DC77}" type="presParOf" srcId="{B3BB1532-9F71-4410-BDCD-C19C1F62D162}" destId="{FFF8E511-422B-4B5C-85A4-2CC052058295}" srcOrd="4" destOrd="0" presId="urn:microsoft.com/office/officeart/2005/8/layout/radial4"/>
    <dgm:cxn modelId="{4179AE36-72D4-427E-BC68-4F4484D4D2B1}" type="presParOf" srcId="{B3BB1532-9F71-4410-BDCD-C19C1F62D162}" destId="{47EFE3AC-3BBE-4923-9F9D-1CE5A73933CC}" srcOrd="5" destOrd="0" presId="urn:microsoft.com/office/officeart/2005/8/layout/radial4"/>
    <dgm:cxn modelId="{871F1294-3065-44EB-82C3-6AB43FDE9499}" type="presParOf" srcId="{B3BB1532-9F71-4410-BDCD-C19C1F62D162}" destId="{282316A5-370E-4D03-86B7-C854CD0CC378}" srcOrd="6" destOrd="0" presId="urn:microsoft.com/office/officeart/2005/8/layout/radial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7.bin"/><Relationship Id="rId2" Type="http://schemas.microsoft.com/office/2006/relationships/legacyDiagramText" Target="legacyDiagramText6.bin"/><Relationship Id="rId1" Type="http://schemas.microsoft.com/office/2006/relationships/legacyDiagramText" Target="legacyDiagramText5.bin"/><Relationship Id="rId5" Type="http://schemas.microsoft.com/office/2006/relationships/legacyDiagramText" Target="legacyDiagramText9.bin"/><Relationship Id="rId4" Type="http://schemas.microsoft.com/office/2006/relationships/legacyDiagramText" Target="legacyDiagramText8.bin"/></Relationships>
</file>

<file path=ppt/drawings/_rels/vmlDrawing3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12.bin"/><Relationship Id="rId2" Type="http://schemas.microsoft.com/office/2006/relationships/legacyDiagramText" Target="legacyDiagramText11.bin"/><Relationship Id="rId1" Type="http://schemas.microsoft.com/office/2006/relationships/legacyDiagramText" Target="legacyDiagramText10.bin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8" Target="../media/image19.jpeg" Type="http://schemas.openxmlformats.org/officeDocument/2006/relationships/image"/><Relationship Id="rId3" Target="../media/image14.jpeg" Type="http://schemas.openxmlformats.org/officeDocument/2006/relationships/image"/><Relationship Id="rId7" Target="../media/image18.jpeg" Type="http://schemas.openxmlformats.org/officeDocument/2006/relationships/image"/><Relationship Id="rId2" Target="&#1084;&#1072;&#1075;&#1084;&#1072;&#1090;&#1080;&#1095;&#1077;&#1089;&#1082;&#1080;&#1077;" TargetMode="External" Type="http://schemas.openxmlformats.org/officeDocument/2006/relationships/hyperlink"/><Relationship Id="rId1" Target="../slideLayouts/slideLayout1.xml" Type="http://schemas.openxmlformats.org/officeDocument/2006/relationships/slideLayout"/><Relationship Id="rId6" Target="../media/image17.jpeg" Type="http://schemas.openxmlformats.org/officeDocument/2006/relationships/image"/><Relationship Id="rId5" Target="../media/image16.jpeg" Type="http://schemas.openxmlformats.org/officeDocument/2006/relationships/image"/><Relationship Id="rId4" Target="../media/image15.jpeg" Type="http://schemas.openxmlformats.org/officeDocument/2006/relationships/image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2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7" Target="../media/image23.jpeg" Type="http://schemas.openxmlformats.org/officeDocument/2006/relationships/image"/><Relationship Id="rId2" Target="&#1084;&#1077;&#1090;&#1072;&#1084;&#1086;&#1088;&#1092;&#1080;&#1095;&#1077;&#1089;&#1082;&#1080;&#1077;.pptx" TargetMode="External" Type="http://schemas.openxmlformats.org/officeDocument/2006/relationships/hyperlink"/><Relationship Id="rId1" Target="../slideLayouts/slideLayout1.xml" Type="http://schemas.openxmlformats.org/officeDocument/2006/relationships/slideLayout"/><Relationship Id="rId6" Target="../media/image22.jpeg" Type="http://schemas.openxmlformats.org/officeDocument/2006/relationships/image"/><Relationship Id="rId5" Target="../media/image4.jpeg" Type="http://schemas.openxmlformats.org/officeDocument/2006/relationships/image"/><Relationship Id="rId4" Target="../media/image21.jpeg" Type="http://schemas.openxmlformats.org/officeDocument/2006/relationships/image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//upload.wikimedia.org/wikipedia/commons/d/dd/Earth_layers_model.pn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038212"/>
          </a:xfrm>
        </p:spPr>
        <p:txBody>
          <a:bodyPr/>
          <a:lstStyle/>
          <a:p>
            <a:r>
              <a:rPr lang="ru-RU" dirty="0" smtClean="0"/>
              <a:t>Горные породы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ese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034" y="642918"/>
            <a:ext cx="8286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ВНУТРЕННЕ СТРОЕНИЕ ЗЕМЛИ. ГОРНЫЕ </a:t>
            </a:r>
            <a:r>
              <a:rPr lang="ru-RU" sz="4000" b="1" dirty="0" smtClean="0">
                <a:solidFill>
                  <a:srgbClr val="C00000"/>
                </a:solidFill>
              </a:rPr>
              <a:t>ПОРОДЫ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0694" y="5429264"/>
            <a:ext cx="31502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ПРИРОДОВЕДЕНИЕ 5 КЛАСС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УЧИТЕЛЬ Конева М.П.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7620" y="6215082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Хабаровск 2011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895336"/>
          </a:xfrm>
        </p:spPr>
        <p:txBody>
          <a:bodyPr/>
          <a:lstStyle/>
          <a:p>
            <a:r>
              <a:rPr lang="ru-RU" dirty="0" smtClean="0"/>
              <a:t>Магматические горные породы</a:t>
            </a:r>
            <a:endParaRPr lang="ru-RU" dirty="0">
              <a:hlinkClick r:id="rId2" action="ppaction://hlinkfile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354442" y="1428736"/>
            <a:ext cx="5114778" cy="2214578"/>
          </a:xfrm>
        </p:spPr>
        <p:txBody>
          <a:bodyPr>
            <a:normAutofit fontScale="92500"/>
          </a:bodyPr>
          <a:lstStyle/>
          <a:p>
            <a:pPr algn="l"/>
            <a:r>
              <a:rPr lang="ru-RU" i="1" dirty="0" smtClean="0"/>
              <a:t>В начале, возникли породы из магмы,</a:t>
            </a:r>
            <a:br>
              <a:rPr lang="ru-RU" i="1" dirty="0" smtClean="0"/>
            </a:br>
            <a:r>
              <a:rPr lang="ru-RU" i="1" dirty="0" smtClean="0"/>
              <a:t>Они </a:t>
            </a:r>
            <a:r>
              <a:rPr lang="ru-RU" i="1" dirty="0" err="1" smtClean="0"/>
              <a:t>пеpвоpодные</a:t>
            </a:r>
            <a:r>
              <a:rPr lang="ru-RU" i="1" dirty="0" smtClean="0"/>
              <a:t> самые как бы,</a:t>
            </a:r>
            <a:br>
              <a:rPr lang="ru-RU" i="1" dirty="0" smtClean="0"/>
            </a:br>
            <a:r>
              <a:rPr lang="ru-RU" i="1" dirty="0" smtClean="0"/>
              <a:t>Тяжелый </a:t>
            </a:r>
            <a:r>
              <a:rPr lang="ru-RU" i="1" dirty="0" err="1" smtClean="0"/>
              <a:t>гpанит</a:t>
            </a:r>
            <a:r>
              <a:rPr lang="ru-RU" i="1" dirty="0" smtClean="0"/>
              <a:t>, в глубине остывал,</a:t>
            </a:r>
            <a:br>
              <a:rPr lang="ru-RU" i="1" dirty="0" smtClean="0"/>
            </a:br>
            <a:r>
              <a:rPr lang="ru-RU" i="1" dirty="0" smtClean="0"/>
              <a:t>Базальт на </a:t>
            </a:r>
            <a:r>
              <a:rPr lang="ru-RU" i="1" dirty="0" err="1" smtClean="0"/>
              <a:t>повеpхности</a:t>
            </a:r>
            <a:r>
              <a:rPr lang="ru-RU" i="1" dirty="0" smtClean="0"/>
              <a:t> лавою стал.</a:t>
            </a:r>
            <a:br>
              <a:rPr lang="ru-RU" i="1" dirty="0" smtClean="0"/>
            </a:br>
            <a:r>
              <a:rPr lang="ru-RU" i="1" dirty="0" err="1" smtClean="0"/>
              <a:t>Поpоды</a:t>
            </a:r>
            <a:r>
              <a:rPr lang="ru-RU" i="1" dirty="0" smtClean="0"/>
              <a:t> весьма симпатичные,</a:t>
            </a:r>
            <a:br>
              <a:rPr lang="ru-RU" i="1" dirty="0" smtClean="0"/>
            </a:br>
            <a:r>
              <a:rPr lang="ru-RU" i="1" dirty="0" smtClean="0"/>
              <a:t>Увесистые, </a:t>
            </a:r>
            <a:r>
              <a:rPr lang="ru-RU" i="1" dirty="0" err="1" smtClean="0"/>
              <a:t>магматичные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6" name="Picture 4" descr="25102004_1623_gr0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60351"/>
            <a:ext cx="2106597" cy="1668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928662" y="2000240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гранит</a:t>
            </a:r>
            <a:endParaRPr lang="ru-RU" dirty="0"/>
          </a:p>
        </p:txBody>
      </p:sp>
      <p:pic>
        <p:nvPicPr>
          <p:cNvPr id="8" name="Picture 7" descr="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285992"/>
            <a:ext cx="204470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857224" y="4000504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базальт</a:t>
            </a:r>
            <a:endParaRPr lang="ru-RU" dirty="0"/>
          </a:p>
        </p:txBody>
      </p:sp>
      <p:pic>
        <p:nvPicPr>
          <p:cNvPr id="10" name="Picture 11" descr="apo-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4429132"/>
            <a:ext cx="1914525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785786" y="6215082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андезит</a:t>
            </a:r>
            <a:endParaRPr lang="ru-RU" dirty="0"/>
          </a:p>
        </p:txBody>
      </p:sp>
      <p:pic>
        <p:nvPicPr>
          <p:cNvPr id="12" name="Picture 6" descr="glb02_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6050" y="3429000"/>
            <a:ext cx="2232025" cy="20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9" descr="698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14876" y="4572008"/>
            <a:ext cx="2232025" cy="211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2" descr="12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04025" y="3500438"/>
            <a:ext cx="1982788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829576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Образование магматических горных пород</a:t>
            </a:r>
          </a:p>
        </p:txBody>
      </p:sp>
      <p:graphicFrame>
        <p:nvGraphicFramePr>
          <p:cNvPr id="2050" name="Organization Chart 15"/>
          <p:cNvGraphicFramePr>
            <a:graphicFrameLocks/>
          </p:cNvGraphicFramePr>
          <p:nvPr>
            <p:ph idx="1"/>
          </p:nvPr>
        </p:nvGraphicFramePr>
        <p:xfrm>
          <a:off x="431800" y="1571625"/>
          <a:ext cx="8208963" cy="4464050"/>
        </p:xfrm>
        <a:graphic>
          <a:graphicData uri="http://schemas.openxmlformats.org/drawingml/2006/compatibility">
            <com:legacyDrawing xmlns:com="http://schemas.openxmlformats.org/drawingml/2006/compatibility" spid="_x0000_s19458"/>
          </a:graphicData>
        </a:graphic>
      </p:graphicFrame>
      <p:sp>
        <p:nvSpPr>
          <p:cNvPr id="2062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748713" y="6524625"/>
            <a:ext cx="395287" cy="3333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071802" y="142852"/>
            <a:ext cx="5715040" cy="1357322"/>
          </a:xfrm>
        </p:spPr>
        <p:txBody>
          <a:bodyPr/>
          <a:lstStyle/>
          <a:p>
            <a:pPr algn="ctr"/>
            <a:r>
              <a:rPr lang="ru-RU" dirty="0" smtClean="0">
                <a:hlinkClick r:id="rId2" action="ppaction://hlinkpres?slideindex=1&amp;slidetitle="/>
              </a:rPr>
              <a:t>Метаморфические</a:t>
            </a:r>
            <a:r>
              <a:rPr lang="ru-RU" dirty="0" smtClean="0"/>
              <a:t> горные породы</a:t>
            </a:r>
            <a:endParaRPr lang="ru-RU" dirty="0"/>
          </a:p>
        </p:txBody>
      </p:sp>
      <p:sp>
        <p:nvSpPr>
          <p:cNvPr id="2049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357554" y="1500174"/>
            <a:ext cx="542928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Hо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вот, под давлением, магма опять,</a:t>
            </a:r>
            <a:b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Стpемится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земную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коpу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pазоpвать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b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в месте такого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втоpжения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b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Hаметятся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вдpуг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пpевpащения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</a:t>
            </a:r>
            <a:b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Сыпучий песок,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пpевpатился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кваpцит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b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Был мел, очень мягкий,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вдpуг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мpамоp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лежит.</a:t>
            </a:r>
            <a:b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Такие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поpоды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весьма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спецефические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b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Зовутся геологами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метамоpфические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4714884"/>
            <a:ext cx="185738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4714884"/>
            <a:ext cx="2214578" cy="1604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право 6"/>
          <p:cNvSpPr/>
          <p:nvPr/>
        </p:nvSpPr>
        <p:spPr>
          <a:xfrm>
            <a:off x="5643570" y="5357826"/>
            <a:ext cx="978408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E:\горные породы 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28604"/>
            <a:ext cx="2340864" cy="155448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57224" y="6000768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кварцит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929058" y="6286520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мел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3768" y="6286520"/>
            <a:ext cx="997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мрамор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3" name="Picture 11" descr="глинистый сланец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2571745"/>
            <a:ext cx="221457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357158" y="4000504"/>
            <a:ext cx="2153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глинистый сланец</a:t>
            </a:r>
            <a:endParaRPr lang="ru-RU" dirty="0"/>
          </a:p>
        </p:txBody>
      </p:sp>
      <p:pic>
        <p:nvPicPr>
          <p:cNvPr id="15" name="Picture 13" descr="кварцит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4429132"/>
            <a:ext cx="221457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428596" y="1928802"/>
            <a:ext cx="1991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горный хрусталь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65" name="Rectangle 3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Образование метаморфических горных пород</a:t>
            </a:r>
          </a:p>
        </p:txBody>
      </p:sp>
      <p:graphicFrame>
        <p:nvGraphicFramePr>
          <p:cNvPr id="4098" name="Organization Chart 40"/>
          <p:cNvGraphicFramePr>
            <a:graphicFrameLocks/>
          </p:cNvGraphicFramePr>
          <p:nvPr>
            <p:ph idx="1"/>
          </p:nvPr>
        </p:nvGraphicFramePr>
        <p:xfrm>
          <a:off x="468313" y="1844675"/>
          <a:ext cx="8208962" cy="2592388"/>
        </p:xfrm>
        <a:graphic>
          <a:graphicData uri="http://schemas.openxmlformats.org/drawingml/2006/compatibility">
            <com:legacyDrawing xmlns:com="http://schemas.openxmlformats.org/drawingml/2006/compatibility" spid="_x0000_s20482"/>
          </a:graphicData>
        </a:graphic>
      </p:graphicFrame>
      <p:sp>
        <p:nvSpPr>
          <p:cNvPr id="22586" name="AutoShape 58"/>
          <p:cNvSpPr>
            <a:spLocks noChangeArrowheads="1"/>
          </p:cNvSpPr>
          <p:nvPr/>
        </p:nvSpPr>
        <p:spPr bwMode="auto">
          <a:xfrm>
            <a:off x="827088" y="4581525"/>
            <a:ext cx="2879725" cy="914400"/>
          </a:xfrm>
          <a:prstGeom prst="upArrowCallout">
            <a:avLst>
              <a:gd name="adj1" fmla="val 78733"/>
              <a:gd name="adj2" fmla="val 78733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>
                <a:solidFill>
                  <a:srgbClr val="000066"/>
                </a:solidFill>
              </a:rPr>
              <a:t>давление</a:t>
            </a:r>
          </a:p>
        </p:txBody>
      </p:sp>
      <p:sp>
        <p:nvSpPr>
          <p:cNvPr id="22587" name="AutoShape 59"/>
          <p:cNvSpPr>
            <a:spLocks noChangeArrowheads="1"/>
          </p:cNvSpPr>
          <p:nvPr/>
        </p:nvSpPr>
        <p:spPr bwMode="auto">
          <a:xfrm>
            <a:off x="5292725" y="4581525"/>
            <a:ext cx="2879725" cy="914400"/>
          </a:xfrm>
          <a:prstGeom prst="upArrowCallout">
            <a:avLst>
              <a:gd name="adj1" fmla="val 78733"/>
              <a:gd name="adj2" fmla="val 78733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>
                <a:solidFill>
                  <a:srgbClr val="000066"/>
                </a:solidFill>
              </a:rPr>
              <a:t>температура</a:t>
            </a:r>
          </a:p>
        </p:txBody>
      </p:sp>
      <p:sp>
        <p:nvSpPr>
          <p:cNvPr id="4108" name="AutoShape 6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675688" y="6453188"/>
            <a:ext cx="468312" cy="404812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2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2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2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22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86" grpId="0" animBg="1"/>
      <p:bldP spid="2258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Список использованных ресурсов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1928802"/>
            <a:ext cx="821571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/>
              <a:t>Пакулова</a:t>
            </a:r>
            <a:r>
              <a:rPr lang="ru-RU" sz="2800" dirty="0" smtClean="0"/>
              <a:t> В.М., Иванова Н.И. Природа: неживая</a:t>
            </a:r>
          </a:p>
          <a:p>
            <a:r>
              <a:rPr lang="ru-RU" sz="2800" dirty="0" smtClean="0"/>
              <a:t> и живая. 5 класс</a:t>
            </a:r>
          </a:p>
          <a:p>
            <a:r>
              <a:rPr lang="ru-RU" sz="2800" dirty="0" err="1" smtClean="0"/>
              <a:t>Википедия</a:t>
            </a:r>
            <a:endParaRPr lang="ru-RU" sz="2800" dirty="0" smtClean="0"/>
          </a:p>
          <a:p>
            <a:r>
              <a:rPr lang="en-US" sz="2800" dirty="0" smtClean="0"/>
              <a:t>www.catalogmineralov.ru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Цель урока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изучить строения Земли;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познакомиться с горными породами и минералами, слагающими земную кору;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Познакомиться с некоторыми видами минералов;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Изучить научные термины: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Магматические горные породы,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Осадочные горные породы,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Метаморфические горные породы,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Минерал,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Магма 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428604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ВНУТРЕННЕЕ СТРОЕНИЕ ЗЕМЛИ</a:t>
            </a:r>
            <a:endParaRPr lang="ru-RU" sz="36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42910" y="1643050"/>
            <a:ext cx="4357718" cy="4846320"/>
          </a:xfrm>
        </p:spPr>
        <p:txBody>
          <a:bodyPr/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Земная кора-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ее толщина 70 км на суше и до 10 км под океанами.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Мантия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толщина среднего пластичного слоя Земли достигает 2800 км.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Ядро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достигает глубины 6371 км, температура 5000-6000 градусов Цельсия</a:t>
            </a:r>
          </a:p>
          <a:p>
            <a:endParaRPr lang="ru-RU" dirty="0"/>
          </a:p>
        </p:txBody>
      </p:sp>
      <p:pic>
        <p:nvPicPr>
          <p:cNvPr id="8" name="Picture 2" descr="Файл:Earth layers model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786" y="3065465"/>
            <a:ext cx="3786214" cy="379253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715008" y="4000504"/>
            <a:ext cx="365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215074" y="4786322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2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143768" y="4714884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3</a:t>
            </a:r>
            <a:endParaRPr lang="ru-RU" sz="2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ВНУТРЕННЕ СТРОЕНИЕ ЗЕМЛИ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60" y="1928802"/>
          <a:ext cx="7858179" cy="3786213"/>
        </p:xfrm>
        <a:graphic>
          <a:graphicData uri="http://schemas.openxmlformats.org/drawingml/2006/table">
            <a:tbl>
              <a:tblPr/>
              <a:tblGrid>
                <a:gridCol w="2619393"/>
                <a:gridCol w="2619393"/>
                <a:gridCol w="2619393"/>
              </a:tblGrid>
              <a:tr h="54088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Название слоя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Толщина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Температура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1775"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1775"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rebuchet MS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1775"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ВНУТРЕННЕ СТРОЕНИЕ ЗЕМЛИ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60" y="1928802"/>
          <a:ext cx="7858179" cy="3786213"/>
        </p:xfrm>
        <a:graphic>
          <a:graphicData uri="http://schemas.openxmlformats.org/drawingml/2006/table">
            <a:tbl>
              <a:tblPr/>
              <a:tblGrid>
                <a:gridCol w="2619393"/>
                <a:gridCol w="2619393"/>
                <a:gridCol w="2619393"/>
              </a:tblGrid>
              <a:tr h="54088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Название слоя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Толщина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Температура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1775"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Ядро: внешнее,</a:t>
                      </a:r>
                    </a:p>
                    <a:p>
                      <a:pPr algn="ctr"/>
                      <a:r>
                        <a:rPr lang="ru-RU" sz="2400"/>
                        <a:t>внутреннее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6371 км</a:t>
                      </a:r>
                      <a:endParaRPr lang="ru-RU" sz="24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5000 - 6000º</a:t>
                      </a:r>
                      <a:r>
                        <a:rPr lang="ru-RU" sz="2400" dirty="0"/>
                        <a:t>С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1775"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Мантия: нижняя и</a:t>
                      </a:r>
                    </a:p>
                    <a:p>
                      <a:pPr algn="ctr"/>
                      <a:r>
                        <a:rPr lang="ru-RU" sz="2400"/>
                        <a:t>верхняя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2900км</a:t>
                      </a:r>
                      <a:r>
                        <a:rPr lang="ru-RU" sz="2400" dirty="0"/>
                        <a:t>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s-IN" sz="2400" b="0" dirty="0" smtClean="0">
                          <a:latin typeface="+mn-lt"/>
                        </a:rPr>
                        <a:t>+</a:t>
                      </a:r>
                      <a:r>
                        <a:rPr lang="ru-RU" sz="2400" b="0" dirty="0" smtClean="0">
                          <a:latin typeface="+mn-lt"/>
                        </a:rPr>
                        <a:t>2</a:t>
                      </a:r>
                      <a:r>
                        <a:rPr lang="en-US" sz="2400" dirty="0" smtClean="0"/>
                        <a:t>000º</a:t>
                      </a:r>
                      <a:r>
                        <a:rPr lang="ru-RU" sz="2400" dirty="0" smtClean="0"/>
                        <a:t>С</a:t>
                      </a:r>
                      <a:endParaRPr lang="ru-RU" sz="2400" dirty="0">
                        <a:latin typeface="Trebuchet MS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1775"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Земная кора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От </a:t>
                      </a:r>
                      <a:r>
                        <a:rPr lang="ru-RU" sz="2400" dirty="0" smtClean="0"/>
                        <a:t>10 км</a:t>
                      </a:r>
                      <a:r>
                        <a:rPr lang="ru-RU" sz="2400" dirty="0"/>
                        <a:t>. До </a:t>
                      </a:r>
                      <a:r>
                        <a:rPr lang="ru-RU" sz="2400" dirty="0" smtClean="0"/>
                        <a:t>70 км</a:t>
                      </a:r>
                      <a:r>
                        <a:rPr lang="ru-RU" sz="2400" dirty="0"/>
                        <a:t>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Повышается с глубиной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4286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Горные породы -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389098" y="1714488"/>
            <a:ext cx="3429000" cy="348938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Природная совокупность минералов более или менее постоянного  минералогического состава, образующая самостоятельное тело в земной коре. (планеты и другие твёрдые космические объекты состоят из горных пород)</a:t>
            </a:r>
            <a:endParaRPr lang="ru-RU" sz="2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6784" r="16784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одержимое 8"/>
          <p:cNvGraphicFramePr>
            <a:graphicFrameLocks noGrp="1"/>
          </p:cNvGraphicFramePr>
          <p:nvPr>
            <p:ph idx="4294967295"/>
          </p:nvPr>
        </p:nvGraphicFramePr>
        <p:xfrm>
          <a:off x="571472" y="1357298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57158" y="357166"/>
            <a:ext cx="768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Классификация горных пород по происхождению</a:t>
            </a:r>
            <a:endParaRPr lang="ru-RU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57554" y="714356"/>
            <a:ext cx="5105400" cy="609584"/>
          </a:xfrm>
        </p:spPr>
        <p:txBody>
          <a:bodyPr/>
          <a:lstStyle/>
          <a:p>
            <a:pPr algn="ctr"/>
            <a:r>
              <a:rPr dirty="0" lang="ru-RU" smtClean="0" sz="3200"/>
              <a:t>Осадочные горные породы</a:t>
            </a:r>
            <a:endParaRPr dirty="0" lang="ru-RU" sz="3200"/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>
          <a:xfrm>
            <a:off x="3000364" y="1357298"/>
            <a:ext cx="5786478" cy="4572032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dirty="0" err="1" i="1" lang="ru-RU" smtClean="0" sz="2900"/>
              <a:t>Hо</a:t>
            </a:r>
            <a:r>
              <a:rPr dirty="0" i="1" lang="ru-RU" smtClean="0" sz="2900"/>
              <a:t> прочность - не вечность,</a:t>
            </a:r>
            <a:br>
              <a:rPr dirty="0" i="1" lang="ru-RU" smtClean="0" sz="2900"/>
            </a:br>
            <a:r>
              <a:rPr dirty="0" i="1" lang="ru-RU" smtClean="0" sz="2900"/>
              <a:t>И вот что случается:</a:t>
            </a:r>
            <a:br>
              <a:rPr dirty="0" i="1" lang="ru-RU" smtClean="0" sz="2900"/>
            </a:br>
            <a:r>
              <a:rPr dirty="0" i="1" lang="ru-RU" smtClean="0" sz="2900"/>
              <a:t>Породы выветриванием </a:t>
            </a:r>
            <a:r>
              <a:rPr dirty="0" err="1" i="1" lang="ru-RU" smtClean="0" sz="2900"/>
              <a:t>pазpушаются</a:t>
            </a:r>
            <a:r>
              <a:rPr dirty="0" i="1" lang="ru-RU" smtClean="0" sz="2900"/>
              <a:t>,</a:t>
            </a:r>
            <a:br>
              <a:rPr dirty="0" i="1" lang="ru-RU" smtClean="0" sz="2900"/>
            </a:br>
            <a:r>
              <a:rPr dirty="0" err="1" i="1" lang="ru-RU" smtClean="0" sz="2900"/>
              <a:t>Дpобятся</a:t>
            </a:r>
            <a:r>
              <a:rPr dirty="0" i="1" lang="ru-RU" smtClean="0" sz="2900"/>
              <a:t> на глыбы, обломки, пески,</a:t>
            </a:r>
            <a:br>
              <a:rPr dirty="0" i="1" lang="ru-RU" smtClean="0" sz="2900"/>
            </a:br>
            <a:r>
              <a:rPr dirty="0" i="1" lang="ru-RU" smtClean="0" sz="2900"/>
              <a:t>Выносятся водами </a:t>
            </a:r>
            <a:r>
              <a:rPr dirty="0" err="1" i="1" lang="ru-RU" smtClean="0" sz="2900"/>
              <a:t>быстpой</a:t>
            </a:r>
            <a:r>
              <a:rPr dirty="0" i="1" lang="ru-RU" smtClean="0" sz="2900"/>
              <a:t> </a:t>
            </a:r>
            <a:r>
              <a:rPr dirty="0" err="1" i="1" lang="ru-RU" smtClean="0" sz="2900"/>
              <a:t>pеки</a:t>
            </a:r>
            <a:r>
              <a:rPr dirty="0" i="1" lang="ru-RU" smtClean="0" sz="2900"/>
              <a:t>,</a:t>
            </a:r>
            <a:br>
              <a:rPr dirty="0" i="1" lang="ru-RU" smtClean="0" sz="2900"/>
            </a:br>
            <a:r>
              <a:rPr dirty="0" i="1" lang="ru-RU" smtClean="0" sz="2900"/>
              <a:t>Река их по </a:t>
            </a:r>
            <a:r>
              <a:rPr dirty="0" err="1" i="1" lang="ru-RU" smtClean="0" sz="2900"/>
              <a:t>pуслу</a:t>
            </a:r>
            <a:r>
              <a:rPr dirty="0" i="1" lang="ru-RU" smtClean="0" sz="2900"/>
              <a:t> таскает,</a:t>
            </a:r>
            <a:br>
              <a:rPr dirty="0" i="1" lang="ru-RU" smtClean="0" sz="2900"/>
            </a:br>
            <a:r>
              <a:rPr dirty="0" i="1" lang="ru-RU" smtClean="0" sz="2900"/>
              <a:t>Обкатывает, отлагает.</a:t>
            </a:r>
            <a:br>
              <a:rPr dirty="0" i="1" lang="ru-RU" smtClean="0" sz="2900"/>
            </a:br>
            <a:r>
              <a:rPr dirty="0" i="1" lang="ru-RU" smtClean="0" sz="2900"/>
              <a:t>А там, где </a:t>
            </a:r>
            <a:r>
              <a:rPr dirty="0" err="1" i="1" lang="ru-RU" smtClean="0" sz="2900"/>
              <a:t>гоpячие</a:t>
            </a:r>
            <a:r>
              <a:rPr dirty="0" i="1" lang="ru-RU" smtClean="0" sz="2900"/>
              <a:t> воды </a:t>
            </a:r>
            <a:r>
              <a:rPr dirty="0" err="1" i="1" lang="ru-RU" smtClean="0" sz="2900"/>
              <a:t>стpуятся</a:t>
            </a:r>
            <a:r>
              <a:rPr dirty="0" i="1" lang="ru-RU" smtClean="0" sz="2900"/>
              <a:t>,</a:t>
            </a:r>
            <a:br>
              <a:rPr dirty="0" i="1" lang="ru-RU" smtClean="0" sz="2900"/>
            </a:br>
            <a:r>
              <a:rPr dirty="0" i="1" lang="ru-RU" smtClean="0" sz="2900"/>
              <a:t>Там в них </a:t>
            </a:r>
            <a:r>
              <a:rPr dirty="0" err="1" i="1" lang="ru-RU" smtClean="0" sz="2900"/>
              <a:t>минеpалы</a:t>
            </a:r>
            <a:r>
              <a:rPr dirty="0" i="1" lang="ru-RU" smtClean="0" sz="2900"/>
              <a:t> совсем </a:t>
            </a:r>
            <a:r>
              <a:rPr dirty="0" err="1" i="1" lang="ru-RU" smtClean="0" sz="2900"/>
              <a:t>pаствоpяться</a:t>
            </a:r>
            <a:r>
              <a:rPr dirty="0" i="1" lang="ru-RU" smtClean="0" sz="2900"/>
              <a:t>.</a:t>
            </a:r>
            <a:br>
              <a:rPr dirty="0" i="1" lang="ru-RU" smtClean="0" sz="2900"/>
            </a:br>
            <a:r>
              <a:rPr dirty="0" i="1" lang="ru-RU" smtClean="0" sz="2900"/>
              <a:t>Когда же </a:t>
            </a:r>
            <a:r>
              <a:rPr dirty="0" err="1" i="1" lang="ru-RU" smtClean="0" sz="2900"/>
              <a:t>pаствоp</a:t>
            </a:r>
            <a:r>
              <a:rPr dirty="0" i="1" lang="ru-RU" smtClean="0" sz="2900"/>
              <a:t> остывает,</a:t>
            </a:r>
            <a:br>
              <a:rPr dirty="0" i="1" lang="ru-RU" smtClean="0" sz="2900"/>
            </a:br>
            <a:r>
              <a:rPr dirty="0" i="1" lang="ru-RU" smtClean="0" sz="2900"/>
              <a:t>То соль из него оседает.</a:t>
            </a:r>
            <a:br>
              <a:rPr dirty="0" i="1" lang="ru-RU" smtClean="0" sz="2900"/>
            </a:br>
            <a:r>
              <a:rPr dirty="0" i="1" lang="ru-RU" smtClean="0" sz="2900"/>
              <a:t>А в толще </a:t>
            </a:r>
            <a:r>
              <a:rPr dirty="0" err="1" i="1" lang="ru-RU" smtClean="0" sz="2900"/>
              <a:t>моpской</a:t>
            </a:r>
            <a:r>
              <a:rPr dirty="0" i="1" lang="ru-RU" smtClean="0" sz="2900"/>
              <a:t> или в темном болоте,</a:t>
            </a:r>
            <a:br>
              <a:rPr dirty="0" i="1" lang="ru-RU" smtClean="0" sz="2900"/>
            </a:br>
            <a:r>
              <a:rPr dirty="0" i="1" lang="ru-RU" smtClean="0" sz="2900"/>
              <a:t>Вы массу остатков животных найдете,</a:t>
            </a:r>
            <a:br>
              <a:rPr dirty="0" i="1" lang="ru-RU" smtClean="0" sz="2900"/>
            </a:br>
            <a:r>
              <a:rPr dirty="0" i="1" lang="ru-RU" smtClean="0" sz="2900"/>
              <a:t>А также, </a:t>
            </a:r>
            <a:r>
              <a:rPr dirty="0" err="1" i="1" lang="ru-RU" smtClean="0" sz="2900"/>
              <a:t>pастений</a:t>
            </a:r>
            <a:r>
              <a:rPr dirty="0" i="1" lang="ru-RU" smtClean="0" sz="2900"/>
              <a:t> </a:t>
            </a:r>
            <a:r>
              <a:rPr dirty="0" err="1" i="1" lang="ru-RU" smtClean="0" sz="2900"/>
              <a:t>отмеpших</a:t>
            </a:r>
            <a:r>
              <a:rPr dirty="0" i="1" lang="ru-RU" smtClean="0" sz="2900"/>
              <a:t> остатки,</a:t>
            </a:r>
            <a:br>
              <a:rPr dirty="0" i="1" lang="ru-RU" smtClean="0" sz="2900"/>
            </a:br>
            <a:r>
              <a:rPr dirty="0" i="1" lang="ru-RU" smtClean="0" sz="2900"/>
              <a:t>Они </a:t>
            </a:r>
            <a:r>
              <a:rPr dirty="0" err="1" i="1" lang="ru-RU" smtClean="0" sz="2900"/>
              <a:t>обpазуют</a:t>
            </a:r>
            <a:r>
              <a:rPr dirty="0" i="1" lang="ru-RU" smtClean="0" sz="2900"/>
              <a:t> </a:t>
            </a:r>
            <a:r>
              <a:rPr dirty="0" err="1" i="1" lang="ru-RU" smtClean="0" sz="2900"/>
              <a:t>поpоды-осадки</a:t>
            </a:r>
            <a:r>
              <a:rPr dirty="0" i="1" lang="ru-RU" smtClean="0" sz="2900"/>
              <a:t>.</a:t>
            </a:r>
            <a:br>
              <a:rPr dirty="0" i="1" lang="ru-RU" smtClean="0" sz="2900"/>
            </a:br>
            <a:r>
              <a:rPr dirty="0" i="1" lang="ru-RU" smtClean="0" sz="2900"/>
              <a:t>(Все то, что </a:t>
            </a:r>
            <a:r>
              <a:rPr dirty="0" err="1" i="1" lang="ru-RU" smtClean="0" sz="2900"/>
              <a:t>pазpушено</a:t>
            </a:r>
            <a:r>
              <a:rPr dirty="0" i="1" lang="ru-RU" smtClean="0" sz="2900"/>
              <a:t>, </a:t>
            </a:r>
            <a:r>
              <a:rPr dirty="0" err="1" i="1" lang="ru-RU" smtClean="0" sz="2900"/>
              <a:t>пеpеотложено</a:t>
            </a:r>
            <a:r>
              <a:rPr dirty="0" i="1" lang="ru-RU" smtClean="0" sz="2900"/>
              <a:t>,</a:t>
            </a:r>
            <a:br>
              <a:rPr dirty="0" i="1" lang="ru-RU" smtClean="0" sz="2900"/>
            </a:br>
            <a:r>
              <a:rPr dirty="0" err="1" i="1" lang="ru-RU" smtClean="0" sz="2900"/>
              <a:t>Осело</a:t>
            </a:r>
            <a:r>
              <a:rPr dirty="0" i="1" lang="ru-RU" smtClean="0" sz="2900"/>
              <a:t> солями, остатками сложено.)</a:t>
            </a:r>
            <a:endParaRPr dirty="0" lang="ru-RU" smtClean="0" sz="2900"/>
          </a:p>
          <a:p>
            <a:pPr algn="l"/>
            <a:endParaRPr dirty="0" lang="ru-RU"/>
          </a:p>
        </p:txBody>
      </p:sp>
      <p:pic>
        <p:nvPicPr>
          <p:cNvPr descr="3932" id="4" name="Picture 7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2190733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00100" y="1928802"/>
            <a:ext cx="795411" cy="36933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dirty="0" lang="ru-RU" smtClean="0"/>
              <a:t>песок</a:t>
            </a:r>
            <a:endParaRPr dirty="0" lang="ru-RU"/>
          </a:p>
        </p:txBody>
      </p:sp>
      <p:pic>
        <p:nvPicPr>
          <p:cNvPr descr="67789" id="6" name="Picture 11"/>
          <p:cNvPicPr>
            <a:picLocks noChangeArrowheads="1"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285992"/>
            <a:ext cx="2151819" cy="1521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928662" y="3857628"/>
            <a:ext cx="793807" cy="36933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dirty="0" lang="ru-RU" smtClean="0"/>
              <a:t>глина</a:t>
            </a:r>
            <a:endParaRPr dirty="0" lang="ru-RU"/>
          </a:p>
        </p:txBody>
      </p:sp>
      <p:pic>
        <p:nvPicPr>
          <p:cNvPr descr="4402F1856CF69" id="8" name="Picture 9"/>
          <p:cNvPicPr>
            <a:picLocks noChangeArrowheads="1"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286256"/>
            <a:ext cx="2143140" cy="162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000100" y="5929330"/>
            <a:ext cx="670376" cy="36933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dirty="0" lang="ru-RU" smtClean="0"/>
              <a:t>соль</a:t>
            </a:r>
            <a:endParaRPr dirty="0" lang="ru-RU"/>
          </a:p>
        </p:txBody>
      </p:sp>
      <p:pic>
        <p:nvPicPr>
          <p:cNvPr descr="photo30" id="11" name="Picture 8"/>
          <p:cNvPicPr>
            <a:picLocks noChangeArrowheads="1"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5643578"/>
            <a:ext cx="171451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глина" id="12" name="Picture 15"/>
          <p:cNvPicPr>
            <a:picLocks noChangeArrowheads="1"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5143504" y="5643578"/>
            <a:ext cx="178595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16-3" id="15" name="Picture 10"/>
          <p:cNvPicPr>
            <a:picLocks noChangeArrowheads="1"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58082" y="5643578"/>
            <a:ext cx="1589116" cy="1014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428604"/>
            <a:ext cx="7239000" cy="928694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Классификация Осадочных горных пород</a:t>
            </a:r>
            <a:endParaRPr lang="ru-RU" sz="400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3074" name="Organization Chart 6"/>
          <p:cNvGraphicFramePr>
            <a:graphicFrameLocks/>
          </p:cNvGraphicFramePr>
          <p:nvPr>
            <p:ph idx="1"/>
          </p:nvPr>
        </p:nvGraphicFramePr>
        <p:xfrm>
          <a:off x="214282" y="1500174"/>
          <a:ext cx="8208963" cy="446405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sp>
        <p:nvSpPr>
          <p:cNvPr id="3084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605838" y="6391275"/>
            <a:ext cx="538162" cy="46672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</TotalTime>
  <Words>305</Words>
  <PresentationFormat>Экран (4:3)</PresentationFormat>
  <Paragraphs>96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Горные породы</vt:lpstr>
      <vt:lpstr>Цель урока</vt:lpstr>
      <vt:lpstr>ВНУТРЕННЕЕ СТРОЕНИЕ ЗЕМЛИ</vt:lpstr>
      <vt:lpstr>ВНУТРЕННЕ СТРОЕНИЕ ЗЕМЛИ</vt:lpstr>
      <vt:lpstr>ВНУТРЕННЕ СТРОЕНИЕ ЗЕМЛИ</vt:lpstr>
      <vt:lpstr>Горные породы -</vt:lpstr>
      <vt:lpstr>Слайд 7</vt:lpstr>
      <vt:lpstr>Осадочные горные породы</vt:lpstr>
      <vt:lpstr>Классификация Осадочных горных пород</vt:lpstr>
      <vt:lpstr>Магматические горные породы</vt:lpstr>
      <vt:lpstr>Образование магматических горных пород</vt:lpstr>
      <vt:lpstr>Метаморфические горные породы</vt:lpstr>
      <vt:lpstr>Образование метаморфических горных пород</vt:lpstr>
      <vt:lpstr>Список использованных ресурсов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Горные породы</dc:title>
  <dc:creator>Марина Петровна</dc:creator>
  <cp:lastModifiedBy>Марина Петровна</cp:lastModifiedBy>
  <cp:revision>37</cp:revision>
  <dcterms:created xsi:type="dcterms:W3CDTF">2011-11-15T04:37:49Z</dcterms:created>
  <dcterms:modified xsi:type="dcterms:W3CDTF">2012-02-10T08:46:27Z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1182751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