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  <p:sldId id="282" r:id="rId29"/>
    <p:sldId id="283" r:id="rId30"/>
    <p:sldId id="284" r:id="rId31"/>
    <p:sldId id="285" r:id="rId32"/>
    <p:sldId id="286" r:id="rId33"/>
    <p:sldId id="288" r:id="rId34"/>
    <p:sldId id="289" r:id="rId35"/>
  </p:sldIdLst>
  <p:sldSz cx="9144000" cy="6858000" type="screen4x3"/>
  <p:notesSz cx="6858000" cy="9144000"/>
  <p:custDataLst>
    <p:tags r:id="rId3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3417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2" autoAdjust="0"/>
    <p:restoredTop sz="94660"/>
  </p:normalViewPr>
  <p:slideViewPr>
    <p:cSldViewPr>
      <p:cViewPr varScale="1">
        <p:scale>
          <a:sx n="77" d="100"/>
          <a:sy n="77" d="100"/>
        </p:scale>
        <p:origin x="73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1607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07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9F74E08-CE37-4EE8-A890-C25656F5E5B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284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2BA2B0-DD93-4A4F-B3A0-D2116AC3DA1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41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7C192-EAE4-4796-A10B-DE5FAE2CCDF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398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6404A1-F442-4490-9E21-9A2D7A2797D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00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CDB9EA-40C7-464D-95EE-1E60B6872E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257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C7FBD-E82B-44F2-83A2-5314B546768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50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21CC1A-A220-4BB9-B18B-48A137ED0B3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61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57AD72-CF86-4EA5-8CC3-E1539D34B5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08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0C168A-D66A-4629-A7DE-3074CAFCEE7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380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546969-B74C-4E4D-9193-B846A9E15EA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151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413FC1-1DEF-45A6-87D7-3B7B04B5C3F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71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1C0C9E-0511-4626-98FF-DA1821CCB88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3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A5A1E5-DD2C-44D3-8E52-5CAA008B0023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597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97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97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97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  <p:sp>
            <p:nvSpPr>
              <p:cNvPr id="1597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1597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1597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</p:grpSp>
      <p:sp>
        <p:nvSpPr>
          <p:cNvPr id="1597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97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1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71_%D0%B3%D0%BE%D0%B4" TargetMode="External"/><Relationship Id="rId2" Type="http://schemas.openxmlformats.org/officeDocument/2006/relationships/image" Target="http://ru.wikipedia.org/wiki/%D0%98%D0%B2%D0%B0%D0%BD%D0%BE%D0%B2%D0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hyperlink" Target="http://ru.wikipedia.org/wiki/%D0%98%D0%B2%D0%B0%D0%BD%D0%BE%D0%B2%D0%BE" TargetMode="External"/><Relationship Id="rId3" Type="http://schemas.openxmlformats.org/officeDocument/2006/relationships/hyperlink" Target="http://ru.wikipedia.org/wiki/%D0%9F%D0%B5%D1%80%D0%B5%D1%81%D0%BB%D0%B0%D0%B2%D0%BB%D1%8C-%D0%97%D0%B0%D0%BB%D0%B5%D1%81%D1%81%D0%BA%D0%B8%D0%B9" TargetMode="External"/><Relationship Id="rId7" Type="http://schemas.openxmlformats.org/officeDocument/2006/relationships/hyperlink" Target="http://ru.wikipedia.org/wiki/%D0%92%D0%BB%D0%B0%D0%B4%D0%B8%D0%BC%D0%B8%D1%80_(%D0%B3%D0%BE%D1%80%D0%BE%D0%B4)" TargetMode="External"/><Relationship Id="rId12" Type="http://schemas.openxmlformats.org/officeDocument/2006/relationships/image" Target="../media/image37.png"/><Relationship Id="rId2" Type="http://schemas.openxmlformats.org/officeDocument/2006/relationships/image" Target="../media/image32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hyperlink" Target="http://ru.wikipedia.org/wiki/%D0%9A%D0%BE%D1%81%D1%82%D1%80%D0%BE%D0%BC%D0%B0" TargetMode="External"/><Relationship Id="rId5" Type="http://schemas.openxmlformats.org/officeDocument/2006/relationships/hyperlink" Target="http://ru.wikipedia.org/wiki/%D0%A0%D0%BE%D1%81%D1%82%D0%BE%D0%B2" TargetMode="External"/><Relationship Id="rId15" Type="http://schemas.openxmlformats.org/officeDocument/2006/relationships/hyperlink" Target="http://ru.wikipedia.org/wiki/%D0%A1%D1%83%D0%B7%D0%B4%D0%B0%D0%BB%D1%8C" TargetMode="External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hyperlink" Target="http://ru.wikipedia.org/wiki/%D0%AF%D1%80%D0%BE%D1%81%D0%BB%D0%B0%D0%B2%D0%BB%D1%8C" TargetMode="External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0" i="1" dirty="0" smtClean="0"/>
              <a:t/>
            </a:r>
            <a:br>
              <a:rPr lang="ru-RU" sz="5400" b="0" i="1" dirty="0" smtClean="0"/>
            </a:br>
            <a:r>
              <a:rPr lang="ru-RU" sz="5400" b="0" i="1" dirty="0" smtClean="0"/>
              <a:t>   </a:t>
            </a:r>
          </a:p>
        </p:txBody>
      </p:sp>
      <p:sp>
        <p:nvSpPr>
          <p:cNvPr id="3075" name="Прямоугольник 5"/>
          <p:cNvSpPr>
            <a:spLocks noChangeArrowheads="1"/>
          </p:cNvSpPr>
          <p:nvPr/>
        </p:nvSpPr>
        <p:spPr bwMode="auto">
          <a:xfrm>
            <a:off x="250825" y="285750"/>
            <a:ext cx="8893175" cy="658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1813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600" i="1">
                <a:latin typeface="Monotype Corsiva" panose="03010101010201010101" pitchFamily="66" charset="0"/>
              </a:rPr>
              <a:t> Конкурс</a:t>
            </a:r>
            <a:r>
              <a:rPr lang="en-US" sz="3600" i="1">
                <a:latin typeface="Monotype Corsiva" panose="03010101010201010101" pitchFamily="66" charset="0"/>
              </a:rPr>
              <a:t> </a:t>
            </a:r>
            <a:r>
              <a:rPr lang="ru-RU" sz="3600" i="1">
                <a:latin typeface="Monotype Corsiva" panose="03010101010201010101" pitchFamily="66" charset="0"/>
              </a:rPr>
              <a:t> презентаций-2014</a:t>
            </a:r>
          </a:p>
          <a:p>
            <a:pPr eaLnBrk="1" hangingPunct="1"/>
            <a:r>
              <a:rPr lang="ru-RU" sz="2200" b="1" i="1"/>
              <a:t> </a:t>
            </a:r>
            <a:endParaRPr lang="en-US" sz="2200" b="1" i="1"/>
          </a:p>
          <a:p>
            <a:pPr eaLnBrk="1" hangingPunct="1"/>
            <a:endParaRPr lang="en-US" sz="2200" b="1" i="1"/>
          </a:p>
          <a:p>
            <a:pPr eaLnBrk="1" hangingPunct="1"/>
            <a:endParaRPr lang="ru-RU" sz="2200" i="1"/>
          </a:p>
          <a:p>
            <a:pPr eaLnBrk="1" hangingPunct="1"/>
            <a:r>
              <a:rPr lang="ru-RU" sz="4400" i="1">
                <a:latin typeface="Monotype Corsiva" panose="03010101010201010101" pitchFamily="66" charset="0"/>
              </a:rPr>
              <a:t>«Виртуальная экскурсия по золотому</a:t>
            </a:r>
          </a:p>
          <a:p>
            <a:pPr eaLnBrk="1" hangingPunct="1"/>
            <a:r>
              <a:rPr lang="ru-RU" sz="4400" i="1">
                <a:latin typeface="Monotype Corsiva" panose="03010101010201010101" pitchFamily="66" charset="0"/>
              </a:rPr>
              <a:t>                  кольцу России.»</a:t>
            </a:r>
          </a:p>
          <a:p>
            <a:pPr eaLnBrk="1" hangingPunct="1"/>
            <a:endParaRPr lang="ru-RU" sz="4400" b="1" i="1">
              <a:latin typeface="Monotype Corsiva" panose="03010101010201010101" pitchFamily="66" charset="0"/>
            </a:endParaRPr>
          </a:p>
          <a:p>
            <a:pPr eaLnBrk="1" hangingPunct="1"/>
            <a:endParaRPr lang="ru-RU" sz="4400" b="1" i="1">
              <a:latin typeface="Monotype Corsiva" panose="03010101010201010101" pitchFamily="66" charset="0"/>
            </a:endParaRPr>
          </a:p>
          <a:p>
            <a:pPr eaLnBrk="1" hangingPunct="1"/>
            <a:r>
              <a:rPr lang="ru-RU" sz="2800" b="1" i="1">
                <a:latin typeface="Monotype Corsiva" panose="03010101010201010101" pitchFamily="66" charset="0"/>
              </a:rPr>
              <a:t>Маслиенко Лариса Анатольевна, </a:t>
            </a:r>
          </a:p>
          <a:p>
            <a:pPr eaLnBrk="1" hangingPunct="1"/>
            <a:r>
              <a:rPr lang="ru-RU" sz="2800" b="1" i="1">
                <a:latin typeface="Monotype Corsiva" panose="03010101010201010101" pitchFamily="66" charset="0"/>
              </a:rPr>
              <a:t>МБОУ СОШ№96  г.Барнаула</a:t>
            </a:r>
          </a:p>
          <a:p>
            <a:pPr eaLnBrk="1" hangingPunct="1"/>
            <a:endParaRPr lang="ru-RU" sz="2200" b="1" i="1"/>
          </a:p>
          <a:p>
            <a:pPr eaLnBrk="1" hangingPunct="1"/>
            <a:endParaRPr lang="ru-RU" sz="2200" b="1"/>
          </a:p>
          <a:p>
            <a:pPr eaLnBrk="1" hangingPunct="1"/>
            <a:endParaRPr lang="ru-RU" sz="2200"/>
          </a:p>
          <a:p>
            <a:pPr eaLnBrk="1" hangingPunct="1"/>
            <a:r>
              <a:rPr lang="ru-RU" sz="220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Федоровский монастырь </a:t>
            </a:r>
          </a:p>
        </p:txBody>
      </p:sp>
      <p:pic>
        <p:nvPicPr>
          <p:cNvPr id="167940" name="Picture 4" descr="Img_53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143000"/>
            <a:ext cx="6243637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1" name="Rectangle 5"/>
          <p:cNvSpPr>
            <a:spLocks noChangeArrowheads="1"/>
          </p:cNvSpPr>
          <p:nvPr/>
        </p:nvSpPr>
        <p:spPr bwMode="auto">
          <a:xfrm>
            <a:off x="6500813" y="825500"/>
            <a:ext cx="2643187" cy="669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chemeClr val="hlink"/>
                </a:solidFill>
              </a:rPr>
              <a:t>Самый отдаленный из монастырей Переславля. Основан в память о битве тверичей с москвичами. Здесь находятся святыни монастыря — иконы Федоровской и Боголюбской богоматери. </a:t>
            </a:r>
          </a:p>
          <a:p>
            <a:pPr eaLnBrk="1" hangingPunct="1"/>
            <a:endParaRPr lang="ru-RU" sz="2300">
              <a:solidFill>
                <a:schemeClr val="hlink"/>
              </a:solidFill>
            </a:endParaRPr>
          </a:p>
          <a:p>
            <a:pPr eaLnBrk="1" hangingPunct="1"/>
            <a:endParaRPr lang="ru-RU" sz="2300">
              <a:solidFill>
                <a:schemeClr val="hlink"/>
              </a:solidFill>
            </a:endParaRPr>
          </a:p>
          <a:p>
            <a:pPr eaLnBrk="1" hangingPunct="1"/>
            <a:endParaRPr lang="ru-RU" sz="2300">
              <a:solidFill>
                <a:schemeClr val="hlink"/>
              </a:solidFill>
            </a:endParaRPr>
          </a:p>
        </p:txBody>
      </p:sp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6227763" y="2584450"/>
            <a:ext cx="291623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sz="2300">
              <a:solidFill>
                <a:schemeClr val="hlink"/>
              </a:solidFill>
            </a:endParaRPr>
          </a:p>
        </p:txBody>
      </p:sp>
      <p:sp>
        <p:nvSpPr>
          <p:cNvPr id="167943" name="Rectangle 7"/>
          <p:cNvSpPr>
            <a:spLocks noChangeArrowheads="1"/>
          </p:cNvSpPr>
          <p:nvPr/>
        </p:nvSpPr>
        <p:spPr bwMode="auto">
          <a:xfrm>
            <a:off x="6227763" y="4035425"/>
            <a:ext cx="2592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/>
      <p:bldP spid="167941" grpId="0"/>
      <p:bldP spid="167942" grpId="0"/>
      <p:bldP spid="1679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6896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3316" name="Picture 6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7" name="AutoShape 7"/>
          <p:cNvSpPr>
            <a:spLocks noChangeArrowheads="1"/>
          </p:cNvSpPr>
          <p:nvPr/>
        </p:nvSpPr>
        <p:spPr bwMode="auto">
          <a:xfrm>
            <a:off x="2484438" y="3860800"/>
            <a:ext cx="574675" cy="360363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1.32948E-6 L 0.06303 -0.1785 " pathEditMode="relative" ptsTypes="AA">
                                      <p:cBhvr>
                                        <p:cTn id="6" dur="20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0063" y="-2143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Ростов Великий </a:t>
            </a:r>
          </a:p>
        </p:txBody>
      </p:sp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0" y="571500"/>
            <a:ext cx="91440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300">
                <a:solidFill>
                  <a:schemeClr val="hlink"/>
                </a:solidFill>
              </a:rPr>
              <a:t>Известен с 862 года. Накануне татаро-монгольского нашествия  был одним из самых больших русских городов. Здесь шло каменное строительство, велось летописание, переписывались книги, проводились ежегодные ярмарки.</a:t>
            </a:r>
          </a:p>
        </p:txBody>
      </p:sp>
      <p:pic>
        <p:nvPicPr>
          <p:cNvPr id="1699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8131" r="4961" b="17455"/>
          <a:stretch>
            <a:fillRect/>
          </a:stretch>
        </p:blipFill>
        <p:spPr bwMode="auto">
          <a:xfrm>
            <a:off x="642938" y="2060575"/>
            <a:ext cx="788987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99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6" grpId="0"/>
      <p:bldP spid="1699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2" name="Picture 4" descr="zv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65175"/>
            <a:ext cx="6697663" cy="579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013" name="Text Box 5"/>
          <p:cNvSpPr txBox="1">
            <a:spLocks noChangeArrowheads="1"/>
          </p:cNvSpPr>
          <p:nvPr/>
        </p:nvSpPr>
        <p:spPr bwMode="auto">
          <a:xfrm>
            <a:off x="1928813" y="214313"/>
            <a:ext cx="5184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>
                <a:solidFill>
                  <a:schemeClr val="hlink"/>
                </a:solidFill>
              </a:rPr>
              <a:t>Ростовская звонница</a:t>
            </a: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6946900" y="312738"/>
            <a:ext cx="21971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500">
                <a:solidFill>
                  <a:schemeClr val="hlink"/>
                </a:solidFill>
              </a:rPr>
              <a:t>Является достоянием мировой культуры . Состоит из 13 колоколов, которые имеют своё особое звучание.</a:t>
            </a:r>
          </a:p>
          <a:p>
            <a:pPr eaLnBrk="1" hangingPunct="1"/>
            <a:r>
              <a:rPr lang="ru-RU" sz="2500">
                <a:solidFill>
                  <a:schemeClr val="hlink"/>
                </a:solidFill>
              </a:rPr>
              <a:t>Самый большой колокол  весит 32 тонны.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3" grpId="0"/>
      <p:bldP spid="1710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6" name="Picture 4" descr="08ni3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23900"/>
            <a:ext cx="4891087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037" name="Text Box 5"/>
          <p:cNvSpPr txBox="1">
            <a:spLocks noChangeArrowheads="1"/>
          </p:cNvSpPr>
          <p:nvPr/>
        </p:nvSpPr>
        <p:spPr bwMode="auto">
          <a:xfrm>
            <a:off x="468313" y="0"/>
            <a:ext cx="73850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>
                <a:solidFill>
                  <a:schemeClr val="hlink"/>
                </a:solidFill>
              </a:rPr>
              <a:t>Спасо-яковлевский монастырь</a:t>
            </a:r>
          </a:p>
        </p:txBody>
      </p:sp>
      <p:sp>
        <p:nvSpPr>
          <p:cNvPr id="172038" name="Rectangle 6"/>
          <p:cNvSpPr>
            <a:spLocks noChangeArrowheads="1"/>
          </p:cNvSpPr>
          <p:nvPr/>
        </p:nvSpPr>
        <p:spPr bwMode="auto">
          <a:xfrm>
            <a:off x="4500563" y="4322763"/>
            <a:ext cx="4114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.</a:t>
            </a:r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5038725" y="549275"/>
            <a:ext cx="4105275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hlink"/>
                </a:solidFill>
              </a:rPr>
              <a:t>Располагается  на западной окраине города, на берегу озера  Неро. Панорама монастыря с сочетанием различных по стилю архитектурных форм производит впечатление сказочного чудо-города прекрасно вписанного в приозёрный ландшафт.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17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7" grpId="0"/>
      <p:bldP spid="172038" grpId="0"/>
      <p:bldP spid="1720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7412" name="Picture 5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2" name="AutoShape 6"/>
          <p:cNvSpPr>
            <a:spLocks noChangeArrowheads="1"/>
          </p:cNvSpPr>
          <p:nvPr/>
        </p:nvSpPr>
        <p:spPr bwMode="auto">
          <a:xfrm>
            <a:off x="3203575" y="2492375"/>
            <a:ext cx="574675" cy="360363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4798E-6 L 0.07101 -0.1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7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Ярославль </a:t>
            </a: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0" y="928688"/>
            <a:ext cx="91440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chemeClr val="hlink"/>
                </a:solidFill>
              </a:rPr>
              <a:t>Город древнее Москвы и носит имя Ярослава Мудрого . По преданию князь  зарубил в овраге медведя, которому поклонялось местное языческое население и поставил на этом месте первый деревянный город, а медведь с секирой стал гербом города. </a:t>
            </a:r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45" b="3088"/>
          <a:stretch>
            <a:fillRect/>
          </a:stretch>
        </p:blipFill>
        <p:spPr bwMode="auto">
          <a:xfrm>
            <a:off x="2786063" y="2357438"/>
            <a:ext cx="6143625" cy="430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00438"/>
            <a:ext cx="2028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8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819150"/>
            <a:ext cx="5000625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2357438" y="0"/>
            <a:ext cx="5111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>
                <a:solidFill>
                  <a:schemeClr val="hlink"/>
                </a:solidFill>
              </a:rPr>
              <a:t>Спасский монастырь</a:t>
            </a:r>
          </a:p>
        </p:txBody>
      </p:sp>
      <p:sp>
        <p:nvSpPr>
          <p:cNvPr id="175111" name="Rectangle 7"/>
          <p:cNvSpPr>
            <a:spLocks noChangeArrowheads="1"/>
          </p:cNvSpPr>
          <p:nvPr/>
        </p:nvSpPr>
        <p:spPr bwMode="auto">
          <a:xfrm>
            <a:off x="5715000" y="1143000"/>
            <a:ext cx="324485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chemeClr val="hlink"/>
                </a:solidFill>
              </a:rPr>
              <a:t>В ансамбле монастыря выделяются: ограда и башни, Святые ворота, Спасо-Преображенский собор, церковь Ярославских Чудотворцев, трапезная и настоятельские покои, звонница, ризница, корпус  монашеских келий.</a:t>
            </a:r>
            <a:r>
              <a:rPr lang="ru-RU" sz="2300"/>
              <a:t> </a:t>
            </a:r>
          </a:p>
          <a:p>
            <a:pPr eaLnBrk="1" hangingPunct="1"/>
            <a:endParaRPr lang="ru-RU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9" grpId="0"/>
      <p:bldP spid="1751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2" name="Рисунок 5"/>
          <p:cNvPicPr>
            <a:picLocks noChangeAspect="1" noChangeArrowheads="1"/>
          </p:cNvPicPr>
          <p:nvPr/>
        </p:nvPicPr>
        <p:blipFill>
          <a:blip r:embed="rId2" cstate="print"/>
          <a:srcRect l="3148"/>
          <a:stretch>
            <a:fillRect/>
          </a:stretch>
        </p:blipFill>
        <p:spPr bwMode="auto">
          <a:xfrm>
            <a:off x="179512" y="980728"/>
            <a:ext cx="6646738" cy="5715000"/>
          </a:xfrm>
          <a:prstGeom prst="round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1908175" y="188913"/>
            <a:ext cx="5976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>
                <a:solidFill>
                  <a:schemeClr val="hlink"/>
                </a:solidFill>
              </a:rPr>
              <a:t>Толгоский монастырь</a:t>
            </a:r>
          </a:p>
        </p:txBody>
      </p:sp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6875463" y="977900"/>
            <a:ext cx="2268537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500">
                <a:solidFill>
                  <a:schemeClr val="hlink"/>
                </a:solidFill>
              </a:rPr>
              <a:t>Этот мужской монастырь был основан в начале XIV в.  епископом </a:t>
            </a:r>
            <a:r>
              <a:rPr lang="ru-RU" sz="2800">
                <a:solidFill>
                  <a:schemeClr val="hlink"/>
                </a:solidFill>
              </a:rPr>
              <a:t>Прохором.</a:t>
            </a:r>
            <a:r>
              <a:rPr lang="ru-RU" sz="2800"/>
              <a:t> </a:t>
            </a:r>
          </a:p>
        </p:txBody>
      </p:sp>
      <p:sp>
        <p:nvSpPr>
          <p:cNvPr id="176136" name="Rectangle 8"/>
          <p:cNvSpPr>
            <a:spLocks noChangeArrowheads="1"/>
          </p:cNvSpPr>
          <p:nvPr/>
        </p:nvSpPr>
        <p:spPr bwMode="auto">
          <a:xfrm>
            <a:off x="6732588" y="3454400"/>
            <a:ext cx="2411412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600">
                <a:solidFill>
                  <a:schemeClr val="hlink"/>
                </a:solidFill>
              </a:rPr>
              <a:t>Сейчас это женский монастырь,</a:t>
            </a:r>
            <a:r>
              <a:rPr lang="ru-RU" sz="2600"/>
              <a:t> </a:t>
            </a:r>
            <a:r>
              <a:rPr lang="ru-RU" sz="2600">
                <a:solidFill>
                  <a:schemeClr val="hlink"/>
                </a:solidFill>
              </a:rPr>
              <a:t>в нём живёт более ста сестёр.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3" grpId="0"/>
      <p:bldP spid="176135" grpId="0"/>
      <p:bldP spid="1761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1508" name="Picture 4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7" name="AutoShape 5"/>
          <p:cNvSpPr>
            <a:spLocks noChangeArrowheads="1"/>
          </p:cNvSpPr>
          <p:nvPr/>
        </p:nvSpPr>
        <p:spPr bwMode="auto">
          <a:xfrm>
            <a:off x="3779838" y="1412875"/>
            <a:ext cx="574675" cy="360363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676 C 0.02292 0.003 0.04618 -0.03075 0.06979 -0.0511 C 0.09323 -0.07122 0.11893 -0.08278 0.14132 -0.08416 C 0.16389 -0.08532 0.19427 -0.06567 0.20486 -0.0598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-6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620713"/>
            <a:ext cx="8713787" cy="5840412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en-US" sz="3600" dirty="0" smtClean="0"/>
              <a:t>   </a:t>
            </a:r>
            <a:r>
              <a:rPr lang="ru-RU" sz="3600" dirty="0" smtClean="0"/>
              <a:t>Туристические маршруты «Золотого кольца» проходят по древним русским городам, где сохранились уникальные памятники истории и культуры России, которые являются центром народных ремёсел. В Золотое кольцо входят восемь основных городов — Сергиев Посад, Переславль-Залесский, Ростов, Ярославль, Кострома, Иваново, Суздаль и Владимир. 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0" name="Rectangle 4"/>
          <p:cNvSpPr>
            <a:spLocks noChangeArrowheads="1"/>
          </p:cNvSpPr>
          <p:nvPr/>
        </p:nvSpPr>
        <p:spPr bwMode="auto">
          <a:xfrm>
            <a:off x="3143250" y="0"/>
            <a:ext cx="31670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>
                <a:solidFill>
                  <a:schemeClr val="hlink"/>
                </a:solidFill>
              </a:rPr>
              <a:t>Кострома</a:t>
            </a:r>
            <a:r>
              <a:rPr lang="ru-RU"/>
              <a:t> </a:t>
            </a:r>
          </a:p>
        </p:txBody>
      </p:sp>
      <p:pic>
        <p:nvPicPr>
          <p:cNvPr id="17818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8525"/>
            <a:ext cx="91440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183" name="Rectangle 7"/>
          <p:cNvSpPr>
            <a:spLocks noChangeArrowheads="1"/>
          </p:cNvSpPr>
          <p:nvPr/>
        </p:nvSpPr>
        <p:spPr bwMode="auto">
          <a:xfrm>
            <a:off x="214313" y="4351338"/>
            <a:ext cx="8643937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600">
                <a:solidFill>
                  <a:schemeClr val="hlink"/>
                </a:solidFill>
              </a:rPr>
              <a:t>Была основана в 1152 г. Юрием Долгоруким. Из  предания в непроходимых лесах скрывались разбойники, от которых «и совсем проезду не было». Юрий Долгорукий расправился с разбойниками. А на выжженной земле появился город Кострома.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7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  <p:bldP spid="1781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solidFill>
                  <a:schemeClr val="hlink"/>
                </a:solidFill>
              </a:rPr>
              <a:t>Ипатьевский</a:t>
            </a:r>
            <a:r>
              <a:rPr lang="ru-RU" dirty="0" smtClean="0">
                <a:solidFill>
                  <a:schemeClr val="hlink"/>
                </a:solidFill>
              </a:rPr>
              <a:t> монастырь.</a:t>
            </a:r>
            <a:r>
              <a:rPr lang="ru-RU" dirty="0" smtClean="0"/>
              <a:t> </a:t>
            </a:r>
          </a:p>
        </p:txBody>
      </p:sp>
      <p:pic>
        <p:nvPicPr>
          <p:cNvPr id="179204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85813"/>
            <a:ext cx="5159375" cy="610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5786438" y="1000125"/>
            <a:ext cx="31686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chemeClr val="hlink"/>
                </a:solidFill>
              </a:rPr>
              <a:t>Территория монастыря состоит из двух частей: Старого и Нового города. Оба участка обнесены высокими каменными стенами. Старый город имеет форму неправильного пятиугольника. В центре монастыря  находится пятиглавый Троицкий собор и звонница.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  <p:bldP spid="1792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8" name="Rectangle 4"/>
          <p:cNvSpPr>
            <a:spLocks noChangeArrowheads="1"/>
          </p:cNvSpPr>
          <p:nvPr/>
        </p:nvSpPr>
        <p:spPr bwMode="auto">
          <a:xfrm>
            <a:off x="0" y="409575"/>
            <a:ext cx="51212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chemeClr val="hlink"/>
                </a:solidFill>
              </a:rPr>
              <a:t>В 1773г. во время пожара сгорели все деревянные постройки. Екатерина </a:t>
            </a:r>
            <a:r>
              <a:rPr lang="en-US" sz="2300">
                <a:solidFill>
                  <a:schemeClr val="hlink"/>
                </a:solidFill>
              </a:rPr>
              <a:t>II </a:t>
            </a:r>
            <a:r>
              <a:rPr lang="ru-RU" sz="2300">
                <a:solidFill>
                  <a:schemeClr val="hlink"/>
                </a:solidFill>
              </a:rPr>
              <a:t>пожелала видеть Кострому, как свой развернутый веер. </a:t>
            </a:r>
          </a:p>
        </p:txBody>
      </p:sp>
      <p:pic>
        <p:nvPicPr>
          <p:cNvPr id="1802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428625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2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0313"/>
            <a:ext cx="7113588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231" name="Rectangle 7"/>
          <p:cNvSpPr>
            <a:spLocks noChangeArrowheads="1"/>
          </p:cNvSpPr>
          <p:nvPr/>
        </p:nvSpPr>
        <p:spPr bwMode="auto">
          <a:xfrm>
            <a:off x="6621463" y="5429250"/>
            <a:ext cx="25225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600" b="1">
                <a:solidFill>
                  <a:schemeClr val="hlink"/>
                </a:solidFill>
              </a:rPr>
              <a:t>Торговые ряды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  <p:bldP spid="1802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253" name="AutoShape 5"/>
          <p:cNvSpPr>
            <a:spLocks noChangeArrowheads="1"/>
          </p:cNvSpPr>
          <p:nvPr/>
        </p:nvSpPr>
        <p:spPr bwMode="auto">
          <a:xfrm>
            <a:off x="5651500" y="1052513"/>
            <a:ext cx="574675" cy="360362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58 0.00532 L 0.01597 0.28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14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Иваново</a:t>
            </a:r>
          </a:p>
        </p:txBody>
      </p:sp>
      <p:sp>
        <p:nvSpPr>
          <p:cNvPr id="182276" name="Rectangle 4"/>
          <p:cNvSpPr>
            <a:spLocks noChangeArrowheads="1"/>
          </p:cNvSpPr>
          <p:nvPr/>
        </p:nvSpPr>
        <p:spPr bwMode="auto">
          <a:xfrm>
            <a:off x="0" y="714375"/>
            <a:ext cx="9144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rgbClr val="FFCC00"/>
                </a:solidFill>
              </a:rPr>
              <a:t>Иваново было основано </a:t>
            </a:r>
            <a:r>
              <a:rPr lang="ru-RU" sz="2300">
                <a:solidFill>
                  <a:schemeClr val="hlink"/>
                </a:solidFill>
              </a:rPr>
              <a:t>в </a:t>
            </a:r>
            <a:r>
              <a:rPr lang="ru-RU" sz="2300">
                <a:solidFill>
                  <a:schemeClr val="hlink"/>
                </a:solidFill>
                <a:hlinkClick r:id="rId3" tooltip="1871 год"/>
              </a:rPr>
              <a:t>1871 году</a:t>
            </a:r>
            <a:r>
              <a:rPr lang="ru-RU" sz="2300">
                <a:solidFill>
                  <a:schemeClr val="hlink"/>
                </a:solidFill>
              </a:rPr>
              <a:t> </a:t>
            </a:r>
            <a:r>
              <a:rPr lang="ru-RU" sz="2300">
                <a:solidFill>
                  <a:srgbClr val="FFCC00"/>
                </a:solidFill>
              </a:rPr>
              <a:t>при слиянии  села Иваново</a:t>
            </a:r>
            <a:r>
              <a:rPr lang="ru-RU" sz="2400"/>
              <a:t> </a:t>
            </a:r>
            <a:r>
              <a:rPr lang="ru-RU" sz="2300">
                <a:solidFill>
                  <a:schemeClr val="hlink"/>
                </a:solidFill>
              </a:rPr>
              <a:t>и Вознесенского посада. Город известен  промышленностью, образовательными учреждениями и революционной историей. </a:t>
            </a:r>
          </a:p>
        </p:txBody>
      </p:sp>
      <p:pic>
        <p:nvPicPr>
          <p:cNvPr id="182277" name="Picture 5" descr="ivanov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7375"/>
            <a:ext cx="91440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/>
      <p:bldP spid="1822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0" name="Рисунок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765175"/>
            <a:ext cx="3028950" cy="208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1" name="Рисунок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765175"/>
            <a:ext cx="275272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2" name="Рисунок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933825"/>
            <a:ext cx="2505075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3" name="Рисунок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005263"/>
            <a:ext cx="26511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1116013" y="2997200"/>
            <a:ext cx="4425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Щудровская палатка</a:t>
            </a:r>
            <a:r>
              <a:rPr lang="ru-RU"/>
              <a:t>                                </a:t>
            </a:r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5435600" y="3284538"/>
            <a:ext cx="2349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Женский монастырь</a:t>
            </a:r>
          </a:p>
        </p:txBody>
      </p:sp>
      <p:sp>
        <p:nvSpPr>
          <p:cNvPr id="27656" name="Rectangle 10"/>
          <p:cNvSpPr>
            <a:spLocks noChangeArrowheads="1"/>
          </p:cNvSpPr>
          <p:nvPr/>
        </p:nvSpPr>
        <p:spPr bwMode="auto">
          <a:xfrm>
            <a:off x="539750" y="5811838"/>
            <a:ext cx="4100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Деревянная церковь Успения Пресвятой богородицы</a:t>
            </a:r>
          </a:p>
        </p:txBody>
      </p:sp>
      <p:sp>
        <p:nvSpPr>
          <p:cNvPr id="27657" name="Rectangle 11"/>
          <p:cNvSpPr>
            <a:spLocks noChangeArrowheads="1"/>
          </p:cNvSpPr>
          <p:nvPr/>
        </p:nvSpPr>
        <p:spPr bwMode="auto">
          <a:xfrm>
            <a:off x="5724525" y="5734050"/>
            <a:ext cx="62134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Дом-корабль </a:t>
            </a:r>
            <a:r>
              <a:rPr lang="ru-RU" sz="4800"/>
              <a:t>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8676" name="Picture 4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49" name="AutoShape 5"/>
          <p:cNvSpPr>
            <a:spLocks noChangeArrowheads="1"/>
          </p:cNvSpPr>
          <p:nvPr/>
        </p:nvSpPr>
        <p:spPr bwMode="auto">
          <a:xfrm>
            <a:off x="5724525" y="2997200"/>
            <a:ext cx="574675" cy="360363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04046E-6 L -0.11025 0.21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107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>
              <a:solidFill>
                <a:schemeClr val="hlink"/>
              </a:solidFill>
            </a:endParaRPr>
          </a:p>
        </p:txBody>
      </p:sp>
      <p:sp>
        <p:nvSpPr>
          <p:cNvPr id="184324" name="Rectangle 4"/>
          <p:cNvSpPr>
            <a:spLocks noChangeArrowheads="1"/>
          </p:cNvSpPr>
          <p:nvPr/>
        </p:nvSpPr>
        <p:spPr bwMode="auto">
          <a:xfrm>
            <a:off x="0" y="4652963"/>
            <a:ext cx="86788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500">
                <a:solidFill>
                  <a:schemeClr val="hlink"/>
                </a:solidFill>
              </a:rPr>
              <a:t>У города - счастливая и заметная в истории страны судьба. Его не раз разрушали, он страдал от пожаров и эпидемий, но возрождался к жизни. Не было в России ни одного крупного исторического события, в котором не участвовал бы Суздаль или его граждане</a:t>
            </a:r>
            <a:r>
              <a:rPr lang="ru-RU">
                <a:solidFill>
                  <a:schemeClr val="hlink"/>
                </a:solidFill>
              </a:rPr>
              <a:t>. </a:t>
            </a:r>
          </a:p>
        </p:txBody>
      </p:sp>
      <p:pic>
        <p:nvPicPr>
          <p:cNvPr id="184325" name="Picture 5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323528" y="188640"/>
            <a:ext cx="6072188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26" name="Rectangle 6"/>
          <p:cNvSpPr>
            <a:spLocks noChangeArrowheads="1"/>
          </p:cNvSpPr>
          <p:nvPr/>
        </p:nvSpPr>
        <p:spPr bwMode="auto">
          <a:xfrm>
            <a:off x="6516688" y="693738"/>
            <a:ext cx="28082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hlink"/>
                </a:solidFill>
              </a:rPr>
              <a:t>Символом   города является   </a:t>
            </a:r>
            <a:br>
              <a:rPr lang="ru-RU" sz="2800">
                <a:solidFill>
                  <a:schemeClr val="hlink"/>
                </a:solidFill>
              </a:rPr>
            </a:br>
            <a:r>
              <a:rPr lang="ru-RU" sz="2800">
                <a:solidFill>
                  <a:schemeClr val="hlink"/>
                </a:solidFill>
              </a:rPr>
              <a:t>Спасо-Евфимиевский монастырь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/>
      <p:bldP spid="184324" grpId="0"/>
      <p:bldP spid="1843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3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Суздальский кремль </a:t>
            </a:r>
          </a:p>
        </p:txBody>
      </p:sp>
      <p:pic>
        <p:nvPicPr>
          <p:cNvPr id="186374" name="Рисунок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143000"/>
            <a:ext cx="6145212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375" name="Rectangle 7"/>
          <p:cNvSpPr>
            <a:spLocks noChangeArrowheads="1"/>
          </p:cNvSpPr>
          <p:nvPr/>
        </p:nvSpPr>
        <p:spPr bwMode="auto">
          <a:xfrm>
            <a:off x="6500813" y="1143000"/>
            <a:ext cx="2643187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300">
                <a:solidFill>
                  <a:schemeClr val="hlink"/>
                </a:solidFill>
              </a:rPr>
              <a:t>Расположен  в излучине реки Каменка. Он сохранил земляные валы и рвы древней крепости, несколько церквей и ансамбль архирейского двора с Рождественским собором</a:t>
            </a:r>
            <a:r>
              <a:rPr lang="ru-RU">
                <a:solidFill>
                  <a:schemeClr val="hlink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/>
      <p:bldP spid="18637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1428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hlink"/>
                </a:solidFill>
              </a:rPr>
              <a:t>Собор Рождества Богородицы</a:t>
            </a:r>
            <a:r>
              <a:rPr lang="ru-RU" sz="4000" dirty="0" smtClean="0"/>
              <a:t> </a:t>
            </a:r>
          </a:p>
        </p:txBody>
      </p:sp>
      <p:pic>
        <p:nvPicPr>
          <p:cNvPr id="187396" name="Рисунок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389188"/>
            <a:ext cx="7000875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611188" y="12668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. </a:t>
            </a:r>
          </a:p>
        </p:txBody>
      </p:sp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0" y="785813"/>
            <a:ext cx="885825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300">
                <a:solidFill>
                  <a:schemeClr val="hlink"/>
                </a:solidFill>
              </a:rPr>
              <a:t>Древняя часть богато декорирована резьбой из гладкотесаного белого камня. Фасады украшают фигуры львов, женские маски, затейливые орнаменты. Напротив южного фасада собора в 1635 году была построена колокольня.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72610210_mapring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AutoShape 11"/>
          <p:cNvSpPr>
            <a:spLocks noChangeArrowheads="1"/>
          </p:cNvSpPr>
          <p:nvPr/>
        </p:nvSpPr>
        <p:spPr bwMode="auto">
          <a:xfrm>
            <a:off x="539750" y="5805488"/>
            <a:ext cx="647700" cy="360362"/>
          </a:xfrm>
          <a:prstGeom prst="rightArrow">
            <a:avLst>
              <a:gd name="adj1" fmla="val 50000"/>
              <a:gd name="adj2" fmla="val 4493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5124" name="Picture 12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3" name="AutoShape 13"/>
          <p:cNvSpPr>
            <a:spLocks noChangeArrowheads="1"/>
          </p:cNvSpPr>
          <p:nvPr/>
        </p:nvSpPr>
        <p:spPr bwMode="auto">
          <a:xfrm>
            <a:off x="539750" y="5805488"/>
            <a:ext cx="431800" cy="287337"/>
          </a:xfrm>
          <a:prstGeom prst="rightArrow">
            <a:avLst>
              <a:gd name="adj1" fmla="val 50000"/>
              <a:gd name="adj2" fmla="val 3756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5.37572E-6 L 0.08663 -0.16787 " pathEditMode="relative" ptsTypes="AA">
                                      <p:cBhvr>
                                        <p:cTn id="6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2772" name="Picture 4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8421" name="AutoShape 5"/>
          <p:cNvSpPr>
            <a:spLocks noChangeArrowheads="1"/>
          </p:cNvSpPr>
          <p:nvPr/>
        </p:nvSpPr>
        <p:spPr bwMode="auto">
          <a:xfrm>
            <a:off x="4716463" y="4437063"/>
            <a:ext cx="574675" cy="360362"/>
          </a:xfrm>
          <a:prstGeom prst="rightArrow">
            <a:avLst>
              <a:gd name="adj1" fmla="val 50000"/>
              <a:gd name="adj2" fmla="val 3986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78035E-8 L -0.00781 0.089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44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2857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Владимир </a:t>
            </a:r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0" y="571500"/>
            <a:ext cx="91440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300">
                <a:solidFill>
                  <a:schemeClr val="hlink"/>
                </a:solidFill>
              </a:rPr>
              <a:t>Его называют воротами Золотого кольца России.</a:t>
            </a:r>
          </a:p>
          <a:p>
            <a:pPr algn="ctr" eaLnBrk="1" hangingPunct="1"/>
            <a:r>
              <a:rPr lang="ru-RU" sz="2300">
                <a:solidFill>
                  <a:schemeClr val="hlink"/>
                </a:solidFill>
              </a:rPr>
              <a:t>В 1108 г. князь Владимир Мономах построил крепость, защищенную с юга крутыми берегами реки Клязьмы, с севера - речкой Лыбедью, с востока и запада - глубокими оврагами. Новая крепость была названа в честь основателя - Владимир. </a:t>
            </a:r>
          </a:p>
        </p:txBody>
      </p:sp>
      <p:pic>
        <p:nvPicPr>
          <p:cNvPr id="189446" name="Picture 6" descr="gorod-vladim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563813"/>
            <a:ext cx="8323263" cy="409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/>
      <p:bldP spid="1894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0" y="168275"/>
            <a:ext cx="91440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500">
                <a:solidFill>
                  <a:schemeClr val="hlink"/>
                </a:solidFill>
              </a:rPr>
              <a:t>Золотые ворота - редчайший памятник военно-оборонительной архитектуры. От древнего здания сохранились лишь две мощные белокаменные стены.</a:t>
            </a:r>
          </a:p>
        </p:txBody>
      </p:sp>
      <p:pic>
        <p:nvPicPr>
          <p:cNvPr id="1904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44600"/>
            <a:ext cx="5819775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470" name="Rectangle 6"/>
          <p:cNvSpPr>
            <a:spLocks noChangeArrowheads="1"/>
          </p:cNvSpPr>
          <p:nvPr/>
        </p:nvSpPr>
        <p:spPr bwMode="auto">
          <a:xfrm>
            <a:off x="6215063" y="1492250"/>
            <a:ext cx="2928937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500">
                <a:solidFill>
                  <a:schemeClr val="hlink"/>
                </a:solidFill>
              </a:rPr>
              <a:t>Сегодня в здании Золотых ворот расположена одна из экспозиций Владимиро-Суздальского историко-архитектурного и художественного музея-заповедника.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8" grpId="0"/>
      <p:bldP spid="1904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Дмитриевский собор</a:t>
            </a:r>
          </a:p>
        </p:txBody>
      </p:sp>
      <p:pic>
        <p:nvPicPr>
          <p:cNvPr id="192516" name="Picture 4" descr="d00063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60413"/>
            <a:ext cx="5286375" cy="585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7" name="Rectangle 5"/>
          <p:cNvSpPr>
            <a:spLocks noChangeArrowheads="1"/>
          </p:cNvSpPr>
          <p:nvPr/>
        </p:nvSpPr>
        <p:spPr bwMode="auto">
          <a:xfrm flipH="1">
            <a:off x="5786438" y="549275"/>
            <a:ext cx="3357562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600">
                <a:solidFill>
                  <a:schemeClr val="hlink"/>
                </a:solidFill>
              </a:rPr>
              <a:t>Он украшен резьбой и скульптурой, основная тема которых — прославление мудрой власти. </a:t>
            </a:r>
          </a:p>
          <a:p>
            <a:pPr eaLnBrk="1" hangingPunct="1"/>
            <a:r>
              <a:rPr lang="ru-RU" sz="2600">
                <a:solidFill>
                  <a:schemeClr val="hlink"/>
                </a:solidFill>
              </a:rPr>
              <a:t>Изображено множество символических фигур, преобладают львы и грифоны. Работали русские и византийские мастера.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5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557338"/>
            <a:ext cx="9144000" cy="35274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FFC000"/>
                </a:solidFill>
              </a:rPr>
              <a:t/>
            </a:r>
            <a:br>
              <a:rPr lang="ru-RU" sz="2800" dirty="0" smtClean="0">
                <a:solidFill>
                  <a:srgbClr val="FFC000"/>
                </a:solidFill>
              </a:rPr>
            </a:br>
            <a:r>
              <a:rPr lang="ru-RU" sz="3200" dirty="0" smtClean="0">
                <a:solidFill>
                  <a:srgbClr val="FFC000"/>
                </a:solidFill>
              </a:rPr>
              <a:t>Золотое Кольцо России </a:t>
            </a:r>
            <a:r>
              <a:rPr lang="ru-RU" sz="3200" dirty="0" err="1" smtClean="0">
                <a:solidFill>
                  <a:srgbClr val="FFC000"/>
                </a:solidFill>
              </a:rPr>
              <a:t>неустаревающий</a:t>
            </a:r>
            <a:r>
              <a:rPr lang="ru-RU" sz="3200" dirty="0" smtClean="0">
                <a:solidFill>
                  <a:srgbClr val="FFC000"/>
                </a:solidFill>
              </a:rPr>
              <a:t>, всегда актуальный маршрут, который рассказывает о истории российского государства, показывает уникальные памятники истории и архитектуры. Золотое Кольцо—хранилище культурного наследия России, которое нужно сохранить. 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endParaRPr lang="ru-RU" sz="3200" dirty="0" smtClean="0">
              <a:solidFill>
                <a:schemeClr val="hlink"/>
              </a:solidFill>
            </a:endParaRPr>
          </a:p>
        </p:txBody>
      </p:sp>
      <p:pic>
        <p:nvPicPr>
          <p:cNvPr id="36867" name="Picture 3" descr="D:\Мои документы\90px-Coat_of_Arms_of_Sergiev_Posad_(Moscow_oblast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229225"/>
            <a:ext cx="8572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 descr="Coat of Arms of Pereslavl-Zalessky (Yaroslavl oblast).png">
            <a:hlinkClick r:id="rId3" tooltip="Переславль-Залесский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157788"/>
            <a:ext cx="928687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 descr="Coat of Arms of Rostov (Yaroslavl oblast).png">
            <a:hlinkClick r:id="rId5" tooltip="Ростов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157788"/>
            <a:ext cx="8969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9" descr="Coat of Arms of Vladimir (1781).png">
            <a:hlinkClick r:id="rId7" tooltip="Владимир (город)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229225"/>
            <a:ext cx="928687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11" descr="Coat of Arms of Yaroslavl (1995).png">
            <a:hlinkClick r:id="rId9" tooltip="Ярославль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785812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7" name="Picture 13" descr="Coat of Arms of Kostroma.png">
            <a:hlinkClick r:id="rId11" tooltip="Кострома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57188"/>
            <a:ext cx="787400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15" descr="Coat of Arms of Ivanovo (Ivanovo oblast).png">
            <a:hlinkClick r:id="rId13" tooltip="Иваново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6250"/>
            <a:ext cx="80962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Picture 17" descr="Coat of Arms of Suzdal.gif">
            <a:hlinkClick r:id="rId15" tooltip="Суздаль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4813"/>
            <a:ext cx="785813" cy="10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2" name="Picture 6"/>
          <p:cNvPicPr>
            <a:picLocks noChangeAspect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35175"/>
            <a:ext cx="6337300" cy="4822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571625" y="214313"/>
            <a:ext cx="5616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i="1">
                <a:solidFill>
                  <a:srgbClr val="C33417"/>
                </a:solidFill>
              </a:rPr>
              <a:t>     </a:t>
            </a:r>
            <a:r>
              <a:rPr lang="ru-RU" sz="3600" b="1" i="1">
                <a:solidFill>
                  <a:schemeClr val="hlink"/>
                </a:solidFill>
              </a:rPr>
              <a:t>СЕРГИЕВ ПОСАД</a:t>
            </a:r>
            <a:endParaRPr lang="ru-RU" sz="3600" i="1">
              <a:solidFill>
                <a:schemeClr val="hlink"/>
              </a:solidFill>
            </a:endParaRPr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-252413" y="765175"/>
            <a:ext cx="9648826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i="1">
                <a:solidFill>
                  <a:schemeClr val="hlink"/>
                </a:solidFill>
              </a:rPr>
              <a:t>Назван в честь Преподобного Сергия Радонежского, основавшего Троицкий монастырь. В монастыре получил крещение Иван Грозный.</a:t>
            </a: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6227763" y="2060575"/>
            <a:ext cx="3111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 b="1" i="1">
                <a:solidFill>
                  <a:srgbClr val="FFC000"/>
                </a:solidFill>
              </a:rPr>
              <a:t>Ансамбль монастыря </a:t>
            </a:r>
            <a:r>
              <a:rPr lang="ru-RU" sz="2400" b="1">
                <a:solidFill>
                  <a:srgbClr val="FFC000"/>
                </a:solidFill>
              </a:rPr>
              <a:t>сложен  из кирпича и представляет собой классический пример псковского зодчества, </a:t>
            </a:r>
            <a:r>
              <a:rPr lang="ru-RU" sz="2400" b="1" i="1">
                <a:solidFill>
                  <a:srgbClr val="FFC000"/>
                </a:solidFill>
              </a:rPr>
              <a:t>включает более 50 различных зданий.</a:t>
            </a:r>
            <a:endParaRPr lang="ru-RU" sz="2400" b="1" i="1">
              <a:solidFill>
                <a:srgbClr val="C3341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autoUpdateAnimBg="0"/>
      <p:bldP spid="60424" grpId="0" autoUpdateAnimBg="0"/>
      <p:bldP spid="6042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Троице-Сергиева Лавра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23850" y="836613"/>
            <a:ext cx="9720263" cy="17287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2300" b="1" i="1" dirty="0" smtClean="0">
                <a:solidFill>
                  <a:schemeClr val="hlink"/>
                </a:solidFill>
              </a:rPr>
              <a:t>      </a:t>
            </a:r>
            <a:r>
              <a:rPr lang="ru-RU" sz="2800" b="1" i="1" dirty="0" smtClean="0">
                <a:solidFill>
                  <a:schemeClr val="hlink"/>
                </a:solidFill>
              </a:rPr>
              <a:t>С 1919 по 1946 г. монастырь был закрыт. Сегодня Лавра -действующий мужской монастырь, духовный центр православной России. На территории монастыря находятся Духовные академия и семинария и музей-заповедник.</a:t>
            </a:r>
          </a:p>
        </p:txBody>
      </p:sp>
      <p:pic>
        <p:nvPicPr>
          <p:cNvPr id="1628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390775"/>
            <a:ext cx="705802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/>
      <p:bldP spid="1628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4" name="Picture 4" descr="306_003134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30273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5" name="Picture 5" descr="247349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562350"/>
            <a:ext cx="4956175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46" name="Picture 6" descr="dJ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60350"/>
            <a:ext cx="28797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3851275" y="620713"/>
            <a:ext cx="165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Ильинская церковь</a:t>
            </a:r>
          </a:p>
        </p:txBody>
      </p:sp>
      <p:sp>
        <p:nvSpPr>
          <p:cNvPr id="8198" name="AutoShape 9"/>
          <p:cNvSpPr>
            <a:spLocks noChangeArrowheads="1"/>
          </p:cNvSpPr>
          <p:nvPr/>
        </p:nvSpPr>
        <p:spPr bwMode="auto">
          <a:xfrm>
            <a:off x="3779838" y="260350"/>
            <a:ext cx="2016125" cy="1368425"/>
          </a:xfrm>
          <a:prstGeom prst="rightArrow">
            <a:avLst>
              <a:gd name="adj1" fmla="val 50000"/>
              <a:gd name="adj2" fmla="val 3683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3779838" y="2349500"/>
            <a:ext cx="1944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Вознесенская церковь </a:t>
            </a:r>
          </a:p>
        </p:txBody>
      </p:sp>
      <p:sp>
        <p:nvSpPr>
          <p:cNvPr id="8200" name="AutoShape 12"/>
          <p:cNvSpPr>
            <a:spLocks noChangeArrowheads="1"/>
          </p:cNvSpPr>
          <p:nvPr/>
        </p:nvSpPr>
        <p:spPr bwMode="auto">
          <a:xfrm>
            <a:off x="3419475" y="2060575"/>
            <a:ext cx="2232025" cy="1223963"/>
          </a:xfrm>
          <a:prstGeom prst="leftArrow">
            <a:avLst>
              <a:gd name="adj1" fmla="val 50000"/>
              <a:gd name="adj2" fmla="val 4559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8201" name="Rectangle 13"/>
          <p:cNvSpPr>
            <a:spLocks noChangeArrowheads="1"/>
          </p:cNvSpPr>
          <p:nvPr/>
        </p:nvSpPr>
        <p:spPr bwMode="auto">
          <a:xfrm>
            <a:off x="900113" y="5734050"/>
            <a:ext cx="2201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>
                <a:solidFill>
                  <a:schemeClr val="hlink"/>
                </a:solidFill>
              </a:rPr>
              <a:t>Успенская церковь</a:t>
            </a:r>
          </a:p>
        </p:txBody>
      </p:sp>
      <p:sp>
        <p:nvSpPr>
          <p:cNvPr id="8202" name="AutoShape 14"/>
          <p:cNvSpPr>
            <a:spLocks noChangeArrowheads="1"/>
          </p:cNvSpPr>
          <p:nvPr/>
        </p:nvSpPr>
        <p:spPr bwMode="auto">
          <a:xfrm>
            <a:off x="539750" y="5300663"/>
            <a:ext cx="3095625" cy="1223962"/>
          </a:xfrm>
          <a:prstGeom prst="rightArrow">
            <a:avLst>
              <a:gd name="adj1" fmla="val 50000"/>
              <a:gd name="adj2" fmla="val 6323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9220" name="Picture 5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AutoShape 6"/>
          <p:cNvSpPr>
            <a:spLocks noChangeArrowheads="1"/>
          </p:cNvSpPr>
          <p:nvPr/>
        </p:nvSpPr>
        <p:spPr bwMode="auto">
          <a:xfrm>
            <a:off x="1187450" y="4652963"/>
            <a:ext cx="647700" cy="360362"/>
          </a:xfrm>
          <a:prstGeom prst="rightArrow">
            <a:avLst>
              <a:gd name="adj1" fmla="val 50000"/>
              <a:gd name="adj2" fmla="val 4493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9222" name="Picture 7" descr="72610210_mapr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72" name="AutoShape 8"/>
          <p:cNvSpPr>
            <a:spLocks noChangeArrowheads="1"/>
          </p:cNvSpPr>
          <p:nvPr/>
        </p:nvSpPr>
        <p:spPr bwMode="auto">
          <a:xfrm>
            <a:off x="1331913" y="4652963"/>
            <a:ext cx="431800" cy="287337"/>
          </a:xfrm>
          <a:prstGeom prst="rightArrow">
            <a:avLst>
              <a:gd name="adj1" fmla="val 50000"/>
              <a:gd name="adj2" fmla="val 37569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37572E-6 L 0.13386 -0.12579 " pathEditMode="relative" ptsTypes="AA">
                                      <p:cBhvr>
                                        <p:cTn id="6" dur="20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4293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Переславль-Залесский</a:t>
            </a:r>
            <a:r>
              <a:rPr lang="ru-RU" dirty="0" smtClean="0"/>
              <a:t> </a:t>
            </a:r>
          </a:p>
        </p:txBody>
      </p:sp>
      <p:pic>
        <p:nvPicPr>
          <p:cNvPr id="16589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3175" y="1268413"/>
            <a:ext cx="6600825" cy="5000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179388" y="1041400"/>
            <a:ext cx="316865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chemeClr val="hlink"/>
                </a:solidFill>
              </a:rPr>
              <a:t>Основал город в 1152 г. на пересечении торговых путей князь Юрий Долгорукий. Название города переводится с древнерусского    как «перенявший славу». </a:t>
            </a:r>
          </a:p>
          <a:p>
            <a:pPr eaLnBrk="1" hangingPunct="1"/>
            <a:r>
              <a:rPr lang="ru-RU" sz="2400">
                <a:solidFill>
                  <a:schemeClr val="hlink"/>
                </a:solidFill>
              </a:rPr>
              <a:t>Самым известным переславским князем был Александр Невский.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0" grpId="0"/>
      <p:bldP spid="1658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err="1" smtClean="0">
                <a:solidFill>
                  <a:schemeClr val="hlink"/>
                </a:solidFill>
              </a:rPr>
              <a:t>Спасо-Преображенский</a:t>
            </a:r>
            <a:r>
              <a:rPr lang="ru-RU" sz="4000" dirty="0" smtClean="0">
                <a:solidFill>
                  <a:schemeClr val="hlink"/>
                </a:solidFill>
              </a:rPr>
              <a:t> собор </a:t>
            </a:r>
          </a:p>
        </p:txBody>
      </p:sp>
      <p:pic>
        <p:nvPicPr>
          <p:cNvPr id="166916" name="Рисунок 3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000125"/>
            <a:ext cx="6083300" cy="5313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918" name="Rectangle 6"/>
          <p:cNvSpPr>
            <a:spLocks noChangeArrowheads="1"/>
          </p:cNvSpPr>
          <p:nvPr/>
        </p:nvSpPr>
        <p:spPr bwMode="auto">
          <a:xfrm>
            <a:off x="6443663" y="773113"/>
            <a:ext cx="2881312" cy="563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2400">
                <a:solidFill>
                  <a:schemeClr val="hlink"/>
                </a:solidFill>
              </a:rPr>
              <a:t>Здесь был рукоположен в игумены Сергий Радонежский, принимал крещение Александр Невский.</a:t>
            </a:r>
          </a:p>
          <a:p>
            <a:pPr eaLnBrk="1" hangingPunct="1"/>
            <a:r>
              <a:rPr lang="ru-RU" sz="2400">
                <a:solidFill>
                  <a:schemeClr val="hlink"/>
                </a:solidFill>
              </a:rPr>
              <a:t>Храм несколько раз был сожжен и разграблен, но  все таки дошел до нас почти в полной сохранности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4" grpId="0"/>
      <p:bldP spid="1669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ccc6c1b1581f53c88cc2cc16254684bf53a80c5"/>
</p:tagLst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</TotalTime>
  <Words>793</Words>
  <Application>Microsoft Office PowerPoint</Application>
  <PresentationFormat>Экран (4:3)</PresentationFormat>
  <Paragraphs>76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Garamond</vt:lpstr>
      <vt:lpstr>Wingdings</vt:lpstr>
      <vt:lpstr>Calibri</vt:lpstr>
      <vt:lpstr>Monotype Corsiva</vt:lpstr>
      <vt:lpstr>Течение</vt:lpstr>
      <vt:lpstr>    </vt:lpstr>
      <vt:lpstr>Презентация PowerPoint</vt:lpstr>
      <vt:lpstr>Презентация PowerPoint</vt:lpstr>
      <vt:lpstr>Презентация PowerPoint</vt:lpstr>
      <vt:lpstr>Троице-Сергиева Лавра</vt:lpstr>
      <vt:lpstr>Презентация PowerPoint</vt:lpstr>
      <vt:lpstr>Презентация PowerPoint</vt:lpstr>
      <vt:lpstr>Переславль-Залесский </vt:lpstr>
      <vt:lpstr>Спасо-Преображенский собор </vt:lpstr>
      <vt:lpstr>Федоровский монастырь </vt:lpstr>
      <vt:lpstr>Презентация PowerPoint</vt:lpstr>
      <vt:lpstr>Ростов Великий </vt:lpstr>
      <vt:lpstr>Презентация PowerPoint</vt:lpstr>
      <vt:lpstr>Презентация PowerPoint</vt:lpstr>
      <vt:lpstr>Презентация PowerPoint</vt:lpstr>
      <vt:lpstr>Ярославль </vt:lpstr>
      <vt:lpstr>Презентация PowerPoint</vt:lpstr>
      <vt:lpstr>Презентация PowerPoint</vt:lpstr>
      <vt:lpstr>Презентация PowerPoint</vt:lpstr>
      <vt:lpstr>Презентация PowerPoint</vt:lpstr>
      <vt:lpstr>Ипатьевский монастырь. </vt:lpstr>
      <vt:lpstr>Презентация PowerPoint</vt:lpstr>
      <vt:lpstr>Презентация PowerPoint</vt:lpstr>
      <vt:lpstr>Иваново</vt:lpstr>
      <vt:lpstr>Презентация PowerPoint</vt:lpstr>
      <vt:lpstr>Презентация PowerPoint</vt:lpstr>
      <vt:lpstr>Презентация PowerPoint</vt:lpstr>
      <vt:lpstr>Суздальский кремль </vt:lpstr>
      <vt:lpstr>Собор Рождества Богородицы </vt:lpstr>
      <vt:lpstr>Презентация PowerPoint</vt:lpstr>
      <vt:lpstr>Владимир </vt:lpstr>
      <vt:lpstr>Презентация PowerPoint</vt:lpstr>
      <vt:lpstr>Дмитриевский собор</vt:lpstr>
      <vt:lpstr> Золотое Кольцо России неустаревающий, всегда актуальный маршрут, который рассказывает о истории российского государства, показывает уникальные памятники истории и архитектуры. Золотое Кольцо—хранилище культурного наследия России, которое нужно сохранить.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по золотому кольцу России</dc:title>
  <dc:creator>Андрей</dc:creator>
  <cp:lastModifiedBy>Олег Грибан</cp:lastModifiedBy>
  <cp:revision>30</cp:revision>
  <dcterms:created xsi:type="dcterms:W3CDTF">2012-03-20T14:43:54Z</dcterms:created>
  <dcterms:modified xsi:type="dcterms:W3CDTF">2014-05-18T06:00:28Z</dcterms:modified>
</cp:coreProperties>
</file>