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60" r:id="rId6"/>
    <p:sldId id="261" r:id="rId7"/>
    <p:sldId id="262" r:id="rId8"/>
    <p:sldId id="259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27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425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38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965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0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506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043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179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31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015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06560-785B-4A14-A449-4595498E1C53}" type="datetimeFigureOut">
              <a:rPr lang="ru-RU" smtClean="0"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D04C3-6466-4A50-AFCB-42BB324AF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00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school.edu.ru/dok_edu.as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7648" y="0"/>
            <a:ext cx="9144000" cy="1507269"/>
          </a:xfrm>
        </p:spPr>
        <p:txBody>
          <a:bodyPr>
            <a:normAutofit/>
          </a:bodyPr>
          <a:lstStyle/>
          <a:p>
            <a:r>
              <a:rPr lang="ru-RU" sz="4000" dirty="0"/>
              <a:t>Выбор профессии на уроках географии.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97862" y="5202238"/>
            <a:ext cx="9144000" cy="1655762"/>
          </a:xfrm>
        </p:spPr>
        <p:txBody>
          <a:bodyPr>
            <a:normAutofit/>
          </a:bodyPr>
          <a:lstStyle/>
          <a:p>
            <a:r>
              <a:rPr lang="ru-RU" dirty="0" smtClean="0"/>
              <a:t>Бахтарова Алевтина Михайловна, учитель  географии</a:t>
            </a:r>
          </a:p>
          <a:p>
            <a:r>
              <a:rPr lang="ru-RU" dirty="0" smtClean="0"/>
              <a:t>МБОУ «Средняя общеобразовательная школа №1» </a:t>
            </a:r>
            <a:r>
              <a:rPr lang="ru-RU" dirty="0" err="1" smtClean="0"/>
              <a:t>Энгельсского</a:t>
            </a:r>
            <a:r>
              <a:rPr lang="ru-RU" dirty="0" smtClean="0"/>
              <a:t> муниципального района Саратовской области.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5452" b="12164"/>
          <a:stretch/>
        </p:blipFill>
        <p:spPr>
          <a:xfrm>
            <a:off x="141027" y="644452"/>
            <a:ext cx="9753600" cy="458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345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1583" y="240313"/>
            <a:ext cx="10515600" cy="1325563"/>
          </a:xfrm>
        </p:spPr>
        <p:txBody>
          <a:bodyPr/>
          <a:lstStyle/>
          <a:p>
            <a:r>
              <a:rPr lang="ru-RU" b="1" dirty="0" err="1"/>
              <a:t>Биогеограф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850966" y="944225"/>
            <a:ext cx="5181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u="sng" dirty="0" smtClean="0"/>
              <a:t>Биогеография</a:t>
            </a:r>
            <a:r>
              <a:rPr lang="ru-RU" dirty="0" smtClean="0"/>
              <a:t> </a:t>
            </a:r>
            <a:r>
              <a:rPr lang="ru-RU" dirty="0"/>
              <a:t>–это наука о географическом распространении и размещении на Земле организмов и их сообществ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7010400" y="2347094"/>
            <a:ext cx="5181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 err="1"/>
              <a:t>Биогеограф</a:t>
            </a:r>
            <a:r>
              <a:rPr lang="ru-RU" dirty="0"/>
              <a:t> изучает закономерности географического распространения и распределения животных, растений и микроорганизмов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Предметами изучения биогеографии являются как распространение биоценозов, то есть географически обусловленных совокупностей живых организмов, так и характер фауны и флоры отдельных территорий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557" t="9318" r="6535" b="8958"/>
          <a:stretch/>
        </p:blipFill>
        <p:spPr>
          <a:xfrm>
            <a:off x="0" y="2187527"/>
            <a:ext cx="6850966" cy="467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17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8325" y="-83379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Эколог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0" y="271463"/>
            <a:ext cx="6216650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Эколог (инженер-эколог)  - специалист, занимающийся  анализом ситуации и разработке мер для уменьшения существующего и возможного вреда природе. Эколог выявляет причины катаклизмов природы и разрабатывает возможности снижения воздействия людского фактора на окружающую </a:t>
            </a:r>
            <a:r>
              <a:rPr lang="ru-RU" sz="2400" dirty="0" smtClean="0"/>
              <a:t>среду.</a:t>
            </a:r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0" y="3286125"/>
            <a:ext cx="5181600" cy="30781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650" y="1597026"/>
            <a:ext cx="5704764" cy="424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710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188" y="0"/>
            <a:ext cx="10515600" cy="1325563"/>
          </a:xfrm>
        </p:spPr>
        <p:txBody>
          <a:bodyPr/>
          <a:lstStyle/>
          <a:p>
            <a:r>
              <a:rPr lang="ru-RU" b="1" dirty="0"/>
              <a:t>Гляциолог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570260" y="269780"/>
            <a:ext cx="559444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i="1" dirty="0"/>
              <a:t>Гляциолог</a:t>
            </a:r>
            <a:r>
              <a:rPr lang="ru-RU" sz="2000" dirty="0"/>
              <a:t> – учёный, специалист по </a:t>
            </a:r>
            <a:r>
              <a:rPr lang="ru-RU" sz="2000" dirty="0" smtClean="0"/>
              <a:t>льдам. </a:t>
            </a:r>
          </a:p>
          <a:p>
            <a:pPr marL="0" indent="0">
              <a:buNone/>
            </a:pPr>
            <a:r>
              <a:rPr lang="ru-RU" sz="2000" dirty="0" smtClean="0"/>
              <a:t>Поведение </a:t>
            </a:r>
            <a:r>
              <a:rPr lang="ru-RU" sz="2000" dirty="0"/>
              <a:t>некоторых ледников (их резкие </a:t>
            </a:r>
            <a:r>
              <a:rPr lang="ru-RU" sz="2000" dirty="0" err="1"/>
              <a:t>наступания</a:t>
            </a:r>
            <a:r>
              <a:rPr lang="ru-RU" sz="2000" dirty="0"/>
              <a:t> и таяние) нельзя объяснить одним лишь изменением климата. Эти ледники гляциологи называют </a:t>
            </a:r>
            <a:r>
              <a:rPr lang="ru-RU" sz="2000" u="sng" dirty="0"/>
              <a:t>паводковыми</a:t>
            </a:r>
            <a:r>
              <a:rPr lang="ru-RU" sz="2000" dirty="0"/>
              <a:t> </a:t>
            </a:r>
            <a:r>
              <a:rPr lang="ru-RU" sz="2000" dirty="0" smtClean="0"/>
              <a:t>или </a:t>
            </a:r>
            <a:r>
              <a:rPr lang="ru-RU" sz="2000" u="sng" dirty="0" smtClean="0"/>
              <a:t>пульсирующими</a:t>
            </a:r>
            <a:r>
              <a:rPr lang="ru-RU" sz="2000" dirty="0" smtClean="0"/>
              <a:t>. </a:t>
            </a:r>
            <a:r>
              <a:rPr lang="ru-RU" sz="2000" dirty="0"/>
              <a:t>Их ритмичный, пульсирующий характер движения, связанный с увеличением скорости в десятки и сотни раз, объясняется внутренними динамическими причинами.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567" r="20209"/>
          <a:stretch/>
        </p:blipFill>
        <p:spPr>
          <a:xfrm>
            <a:off x="287740" y="1109663"/>
            <a:ext cx="5732060" cy="5067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3586" t="22716" r="11258" b="14756"/>
          <a:stretch/>
        </p:blipFill>
        <p:spPr>
          <a:xfrm>
            <a:off x="6309816" y="2918796"/>
            <a:ext cx="5759355" cy="3698544"/>
          </a:xfrm>
          <a:prstGeom prst="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38655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902" y="-45658"/>
            <a:ext cx="6912140" cy="902671"/>
          </a:xfrm>
        </p:spPr>
        <p:txBody>
          <a:bodyPr/>
          <a:lstStyle/>
          <a:p>
            <a:pPr algn="ctr"/>
            <a:r>
              <a:rPr lang="ru-RU" dirty="0" smtClean="0"/>
              <a:t>Метеоролог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5499688" y="4405123"/>
            <a:ext cx="6420656" cy="2316398"/>
          </a:xfrm>
        </p:spPr>
        <p:txBody>
          <a:bodyPr>
            <a:normAutofit fontScale="25000" lnSpcReduction="20000"/>
          </a:bodyPr>
          <a:lstStyle/>
          <a:p>
            <a:r>
              <a:rPr lang="ru-RU" sz="6800" b="0" i="1" dirty="0"/>
              <a:t>Синоптик</a:t>
            </a:r>
            <a:r>
              <a:rPr lang="ru-RU" sz="6800" b="0" dirty="0"/>
              <a:t>  это метеоролог, специализирующийся на анализе атмосферных процессов и предсказаниях будущего состояния погоды. Если метеорологи занимаются наблюдением и первичным анализом, то основная задача синоптиков  – составление прогнозов. Важнейшим элементом работы синоптика является синоптическая карта (в настоящее время, в основном, в электронном виде), то есть географическая карта, на которой отражено состояние погоды на сравнительно большой территории, что позволяет обозревать погоду одновременно на большом пространстве.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706" y="857013"/>
            <a:ext cx="6176892" cy="38523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700" dirty="0" smtClean="0"/>
              <a:t>Метеорологи наблюдают за природными явлениями, анализируют их и составляют прогнозы. За разные уровни обработки информации отвечают разные специалисты: метеоролог и метеоролог-синоптик. </a:t>
            </a:r>
            <a:r>
              <a:rPr lang="ru-RU" sz="1700" i="1" dirty="0" smtClean="0"/>
              <a:t>Метеоролог </a:t>
            </a:r>
            <a:r>
              <a:rPr lang="ru-RU" sz="1700" dirty="0" smtClean="0"/>
              <a:t>занимается наблюдениями за погодой, собирая данные приборов. Проводит первичный анализ полученных данных. Наблюдения за погодой проводятся на метеостанциях, которые могут находиться как в черте города, так и на очень большой удалённость от жилья.  Дальнейшим анализом атмосферных явлений и составлением прогнозов занимаются синоптики. </a:t>
            </a:r>
            <a:endParaRPr lang="ru-RU" sz="1700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6181598" y="71496"/>
            <a:ext cx="5183188" cy="36845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4175" y="255351"/>
            <a:ext cx="5916169" cy="4286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4496"/>
          <a:stretch/>
        </p:blipFill>
        <p:spPr>
          <a:xfrm>
            <a:off x="76708" y="3292047"/>
            <a:ext cx="5174271" cy="342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7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128" y="563972"/>
            <a:ext cx="10515600" cy="1325563"/>
          </a:xfrm>
        </p:spPr>
        <p:txBody>
          <a:bodyPr/>
          <a:lstStyle/>
          <a:p>
            <a:r>
              <a:rPr lang="ru-RU" b="1" dirty="0" err="1"/>
              <a:t>Ландшафтовед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844227" y="5069071"/>
            <a:ext cx="61912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Изучает </a:t>
            </a:r>
            <a:r>
              <a:rPr lang="ru-RU" dirty="0"/>
              <a:t>строение, происхождение, функционирование и трансформацию земных ландшафтов.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4227" y="248942"/>
            <a:ext cx="6191250" cy="464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r="418"/>
          <a:stretch/>
        </p:blipFill>
        <p:spPr>
          <a:xfrm rot="21371890">
            <a:off x="25350" y="2245693"/>
            <a:ext cx="5691116" cy="404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5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830" y="-232012"/>
            <a:ext cx="11818961" cy="1204437"/>
          </a:xfrm>
        </p:spPr>
        <p:txBody>
          <a:bodyPr/>
          <a:lstStyle/>
          <a:p>
            <a:r>
              <a:rPr lang="ru-RU" b="1" dirty="0" smtClean="0"/>
              <a:t>Спелеолог - </a:t>
            </a:r>
            <a:r>
              <a:rPr lang="ru-RU" sz="3200" b="1" dirty="0"/>
              <a:t>геолог, специализирующийся на изучении пещер.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019800" y="5160002"/>
            <a:ext cx="61676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i="1" dirty="0"/>
              <a:t>«Мы, спелеологи, открываем новые пещеры, делаем известным и доступным для людей прекрасный подземный мир</a:t>
            </a:r>
            <a:r>
              <a:rPr lang="ru-RU" sz="2000" i="1" dirty="0" smtClean="0"/>
              <a:t>.  </a:t>
            </a:r>
            <a:r>
              <a:rPr lang="ru-RU" sz="2000" i="1" dirty="0"/>
              <a:t>И именно мы отвечаем за его судьбу, за охрану пещер</a:t>
            </a:r>
            <a:r>
              <a:rPr lang="ru-RU" sz="2000" i="1" dirty="0" smtClean="0"/>
              <a:t>» </a:t>
            </a:r>
            <a:r>
              <a:rPr lang="ru-RU" sz="2000" dirty="0" smtClean="0"/>
              <a:t> </a:t>
            </a:r>
            <a:r>
              <a:rPr lang="ru-RU" sz="2000" dirty="0"/>
              <a:t>Дж. </a:t>
            </a:r>
            <a:r>
              <a:rPr lang="ru-RU" sz="2000" dirty="0" err="1"/>
              <a:t>Шелтенс</a:t>
            </a:r>
            <a:r>
              <a:rPr lang="ru-RU" sz="2000" dirty="0"/>
              <a:t>, Президент NSS — Национального спелеологического общества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791"/>
          <a:stretch/>
        </p:blipFill>
        <p:spPr>
          <a:xfrm>
            <a:off x="6203618" y="580895"/>
            <a:ext cx="5881332" cy="444817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4126" t="5086" r="24363" b="15481"/>
          <a:stretch/>
        </p:blipFill>
        <p:spPr>
          <a:xfrm>
            <a:off x="233151" y="972425"/>
            <a:ext cx="5786649" cy="5613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539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39"/>
            <a:ext cx="3794917" cy="1325563"/>
          </a:xfrm>
        </p:spPr>
        <p:txBody>
          <a:bodyPr/>
          <a:lstStyle/>
          <a:p>
            <a:r>
              <a:rPr lang="ru-RU" dirty="0"/>
              <a:t> </a:t>
            </a:r>
            <a:r>
              <a:rPr lang="ru-RU" b="1" dirty="0"/>
              <a:t>Океанолог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16366" y="4848676"/>
            <a:ext cx="687919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 smtClean="0"/>
              <a:t>Океанологи изучают </a:t>
            </a:r>
            <a:r>
              <a:rPr lang="ru-RU" sz="2500" dirty="0"/>
              <a:t>физические, химические и биологические процессы, протекающие в океане в целом, в его отдельных регионах (региональная океанология), в окраинных и внутренних морях.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5914" t="83" r="26463" b="165"/>
          <a:stretch/>
        </p:blipFill>
        <p:spPr>
          <a:xfrm>
            <a:off x="7274257" y="232012"/>
            <a:ext cx="4646046" cy="6332561"/>
          </a:xfrm>
          <a:prstGeom prst="rect">
            <a:avLst/>
          </a:prstGeom>
          <a:scene3d>
            <a:camera prst="obliqueTopRight"/>
            <a:lightRig rig="threePt" dir="t"/>
          </a:scene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5260" t="25948" r="17206" b="18437"/>
          <a:stretch/>
        </p:blipFill>
        <p:spPr>
          <a:xfrm>
            <a:off x="232732" y="1009935"/>
            <a:ext cx="6646458" cy="357571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7377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949" y="64875"/>
            <a:ext cx="10515600" cy="1325563"/>
          </a:xfrm>
        </p:spPr>
        <p:txBody>
          <a:bodyPr/>
          <a:lstStyle/>
          <a:p>
            <a:r>
              <a:rPr lang="ru-RU" b="1" dirty="0"/>
              <a:t>Гидролог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677" y="1144779"/>
            <a:ext cx="5583072" cy="4585648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172200" y="365126"/>
            <a:ext cx="6019800" cy="64928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Чем </a:t>
            </a:r>
            <a:r>
              <a:rPr lang="ru-RU" dirty="0" smtClean="0"/>
              <a:t>занимается:</a:t>
            </a:r>
          </a:p>
          <a:p>
            <a:pPr marL="0" indent="0">
              <a:buNone/>
            </a:pPr>
            <a:r>
              <a:rPr lang="ru-RU" dirty="0" smtClean="0"/>
              <a:t>- исследует </a:t>
            </a:r>
            <a:r>
              <a:rPr lang="ru-RU" dirty="0"/>
              <a:t>круговорот воды в природе, влияние на него деятельности человека и управление режимом водных объектов и водным режимом отдельных территорий</a:t>
            </a:r>
          </a:p>
          <a:p>
            <a:pPr marL="0" indent="0">
              <a:buNone/>
            </a:pPr>
            <a:r>
              <a:rPr lang="ru-RU" dirty="0" smtClean="0"/>
              <a:t>- проводит </a:t>
            </a:r>
            <a:r>
              <a:rPr lang="ru-RU" dirty="0"/>
              <a:t>анализ гидрологических элементов для отдельных территорий и Земли в целом</a:t>
            </a:r>
          </a:p>
          <a:p>
            <a:pPr marL="0" indent="0">
              <a:buNone/>
            </a:pPr>
            <a:r>
              <a:rPr lang="ru-RU" dirty="0" smtClean="0"/>
              <a:t>- даёт </a:t>
            </a:r>
            <a:r>
              <a:rPr lang="ru-RU" dirty="0"/>
              <a:t>оценку и прогноз состояния и рационального использования водных ресурсов; пользуется методами, применяемыми в географии, физике и других науках.</a:t>
            </a:r>
          </a:p>
        </p:txBody>
      </p:sp>
    </p:spTree>
    <p:extLst>
      <p:ext uri="{BB962C8B-B14F-4D97-AF65-F5344CB8AC3E}">
        <p14:creationId xmlns:p14="http://schemas.microsoft.com/office/powerpoint/2010/main" val="319368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281" y="165326"/>
            <a:ext cx="10515600" cy="1325563"/>
          </a:xfrm>
        </p:spPr>
        <p:txBody>
          <a:bodyPr/>
          <a:lstStyle/>
          <a:p>
            <a:r>
              <a:rPr lang="ru-RU" b="1" dirty="0"/>
              <a:t>Почвовед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974006" y="4486877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Почвоведение-наука о почве, законах её образования и сохранения плодородия.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974006" y="449677"/>
            <a:ext cx="4702105" cy="32625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30587" t="38946" r="27549" b="12546"/>
          <a:stretch/>
        </p:blipFill>
        <p:spPr>
          <a:xfrm>
            <a:off x="109182" y="1610436"/>
            <a:ext cx="6764054" cy="479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9457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8178"/>
            <a:ext cx="10515600" cy="1325563"/>
          </a:xfrm>
        </p:spPr>
        <p:txBody>
          <a:bodyPr/>
          <a:lstStyle/>
          <a:p>
            <a:r>
              <a:rPr lang="ru-RU" dirty="0"/>
              <a:t>Список используемой литературы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560" y="1080037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1.Государственные образовательные стандарты. </a:t>
            </a:r>
            <a:r>
              <a:rPr lang="en-US" sz="2400" dirty="0"/>
              <a:t>HYPERLINK «http://www.school.edu.ru/dok_edu.asp» </a:t>
            </a:r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www.school.edu.ru/dok_edu.asp</a:t>
            </a:r>
            <a:endParaRPr lang="ru-RU" sz="2400" dirty="0"/>
          </a:p>
          <a:p>
            <a:r>
              <a:rPr lang="ru-RU" sz="2400" dirty="0"/>
              <a:t>2.Программы начального и основного общего образования. Технология. – М.: </a:t>
            </a:r>
            <a:r>
              <a:rPr lang="ru-RU" sz="2400" dirty="0" err="1"/>
              <a:t>ВентанаГраф</a:t>
            </a:r>
            <a:r>
              <a:rPr lang="ru-RU" sz="2400" dirty="0"/>
              <a:t>, </a:t>
            </a:r>
            <a:r>
              <a:rPr lang="ru-RU" sz="2400" dirty="0" smtClean="0"/>
              <a:t>2012. </a:t>
            </a:r>
            <a:r>
              <a:rPr lang="ru-RU" sz="2400" dirty="0"/>
              <a:t>– С. 183. </a:t>
            </a:r>
          </a:p>
          <a:p>
            <a:r>
              <a:rPr lang="ru-RU" sz="2400" dirty="0"/>
              <a:t>3</a:t>
            </a:r>
            <a:r>
              <a:rPr lang="ru-RU" sz="2400" dirty="0" smtClean="0"/>
              <a:t>.Аверичев </a:t>
            </a:r>
            <a:r>
              <a:rPr lang="ru-RU" sz="2400" dirty="0"/>
              <a:t>Ю.П. Ориентация школьной молодёжи на рабочие </a:t>
            </a:r>
            <a:r>
              <a:rPr lang="ru-RU" sz="2400" dirty="0" smtClean="0"/>
              <a:t>профессии</a:t>
            </a:r>
            <a:r>
              <a:rPr lang="ru-RU" sz="2400" dirty="0"/>
              <a:t>//</a:t>
            </a:r>
            <a:r>
              <a:rPr lang="ru-RU" sz="2400" dirty="0" err="1"/>
              <a:t>Сов.педагогика</a:t>
            </a:r>
            <a:r>
              <a:rPr lang="ru-RU" sz="2400" dirty="0"/>
              <a:t>, </a:t>
            </a:r>
            <a:r>
              <a:rPr lang="ru-RU" sz="2400" dirty="0" smtClean="0"/>
              <a:t>2010,</a:t>
            </a:r>
            <a:r>
              <a:rPr lang="ru-RU" sz="2400" dirty="0"/>
              <a:t>№ 2.-С.25-30.</a:t>
            </a:r>
          </a:p>
          <a:p>
            <a:r>
              <a:rPr lang="ru-RU" sz="2400" dirty="0" smtClean="0"/>
              <a:t>4.Апостолов </a:t>
            </a:r>
            <a:r>
              <a:rPr lang="ru-RU" sz="2400" dirty="0"/>
              <a:t>С.П. Рынок: молодёжная политика и профориентация учащейся молодежи/</a:t>
            </a:r>
            <a:r>
              <a:rPr lang="ru-RU" sz="2400" dirty="0" err="1"/>
              <a:t>ЛИк.и</a:t>
            </a:r>
            <a:r>
              <a:rPr lang="ru-RU" sz="2400" dirty="0"/>
              <a:t> </a:t>
            </a:r>
            <a:r>
              <a:rPr lang="ru-RU" sz="2400" dirty="0" smtClean="0"/>
              <a:t>пр-во,2012,</a:t>
            </a:r>
            <a:r>
              <a:rPr lang="ru-RU" sz="2400" dirty="0"/>
              <a:t>№ 3.-С.73-76. </a:t>
            </a:r>
          </a:p>
          <a:p>
            <a:r>
              <a:rPr lang="ru-RU" sz="2400" dirty="0" smtClean="0"/>
              <a:t>5.Бабосов </a:t>
            </a:r>
            <a:r>
              <a:rPr lang="ru-RU" sz="2400" dirty="0"/>
              <a:t>Е.М. Профессиональная ориентация в школе.-</a:t>
            </a:r>
            <a:r>
              <a:rPr lang="ru-RU" sz="2400" dirty="0" err="1"/>
              <a:t>Мн</a:t>
            </a:r>
            <a:r>
              <a:rPr lang="ru-RU" sz="2400" dirty="0"/>
              <a:t>.:</a:t>
            </a:r>
            <a:r>
              <a:rPr lang="ru-RU" sz="2400" dirty="0" err="1"/>
              <a:t>Нар.асвета</a:t>
            </a:r>
            <a:r>
              <a:rPr lang="ru-RU" sz="2400" dirty="0"/>
              <a:t>, </a:t>
            </a:r>
            <a:r>
              <a:rPr lang="ru-RU" sz="2400" dirty="0" smtClean="0"/>
              <a:t>2011.-</a:t>
            </a:r>
            <a:r>
              <a:rPr lang="ru-RU" sz="2400" dirty="0"/>
              <a:t>158с.</a:t>
            </a:r>
          </a:p>
          <a:p>
            <a:r>
              <a:rPr lang="ru-RU" sz="2400" dirty="0" smtClean="0"/>
              <a:t>6.Климов </a:t>
            </a:r>
            <a:r>
              <a:rPr lang="ru-RU" sz="2400" dirty="0"/>
              <a:t>Е.А. Школа и выбор </a:t>
            </a:r>
            <a:r>
              <a:rPr lang="ru-RU" sz="2400" dirty="0" err="1"/>
              <a:t>профессии.-М.:Педагогика</a:t>
            </a:r>
            <a:r>
              <a:rPr lang="ru-RU" sz="2400" dirty="0"/>
              <a:t>, </a:t>
            </a:r>
            <a:r>
              <a:rPr lang="ru-RU" sz="2400" dirty="0" smtClean="0"/>
              <a:t>2005.-</a:t>
            </a:r>
            <a:r>
              <a:rPr lang="ru-RU" sz="2400" dirty="0"/>
              <a:t>241с. </a:t>
            </a:r>
          </a:p>
          <a:p>
            <a:r>
              <a:rPr lang="ru-RU" sz="2400" dirty="0" smtClean="0"/>
              <a:t>7.Мальковская </a:t>
            </a:r>
            <a:r>
              <a:rPr lang="ru-RU" sz="2400" dirty="0"/>
              <a:t>Т.Н. Социальная активность старшеклассников.М.:</a:t>
            </a:r>
            <a:r>
              <a:rPr lang="ru-RU" sz="2400" dirty="0" err="1"/>
              <a:t>Педа-гогика</a:t>
            </a:r>
            <a:r>
              <a:rPr lang="ru-RU" sz="2400" dirty="0"/>
              <a:t>, </a:t>
            </a:r>
            <a:r>
              <a:rPr lang="ru-RU" sz="2400" dirty="0" smtClean="0"/>
              <a:t>2008.- </a:t>
            </a:r>
            <a:r>
              <a:rPr lang="ru-RU" sz="2400" dirty="0"/>
              <a:t>184с.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5163" y="5134268"/>
            <a:ext cx="14192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41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340" y="267287"/>
            <a:ext cx="6124257" cy="6260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География – одна из интереснейших наук в школьном образовании. Современная география превратилась во множество отдельных дисциплин, каждая из которых изучает свою часть географической оболочки.</a:t>
            </a:r>
            <a:r>
              <a:rPr lang="ru-RU" dirty="0"/>
              <a:t> Две ветви единой </a:t>
            </a:r>
            <a:r>
              <a:rPr lang="ru-RU" dirty="0" smtClean="0"/>
              <a:t>географии,  физическая и общественная, состоят </a:t>
            </a:r>
            <a:r>
              <a:rPr lang="ru-RU" dirty="0"/>
              <a:t>из множества более узких дисциплин, каждой из которых соответствует та или иная географическая специальность – всего их порядка 50. </a:t>
            </a:r>
            <a:r>
              <a:rPr lang="ru-RU" dirty="0" smtClean="0"/>
              <a:t>Посмотрите эту презентацию и, может быть, одна из этих профессий заинтересует Вас и станет любимым делом Вашей жизни!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445" t="11394" r="52199" b="8222"/>
          <a:stretch/>
        </p:blipFill>
        <p:spPr>
          <a:xfrm>
            <a:off x="6358597" y="457200"/>
            <a:ext cx="5641144" cy="588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8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6" y="102778"/>
            <a:ext cx="11068333" cy="1325563"/>
          </a:xfrm>
        </p:spPr>
        <p:txBody>
          <a:bodyPr>
            <a:normAutofit fontScale="90000"/>
          </a:bodyPr>
          <a:lstStyle/>
          <a:p>
            <a:pPr lvl="0"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Основное содержание курса географии и знакомство с профессиями.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7560029"/>
              </p:ext>
            </p:extLst>
          </p:nvPr>
        </p:nvGraphicFramePr>
        <p:xfrm>
          <a:off x="0" y="1428340"/>
          <a:ext cx="12192000" cy="5465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5362"/>
                <a:gridCol w="6096638"/>
              </a:tblGrid>
              <a:tr h="60627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География Земли.</a:t>
                      </a:r>
                      <a:br>
                        <a:rPr lang="ru-RU" sz="1800" dirty="0">
                          <a:effectLst/>
                        </a:rPr>
                      </a:br>
                      <a:r>
                        <a:rPr lang="ru-RU" sz="1800" dirty="0">
                          <a:effectLst/>
                        </a:rPr>
                        <a:t>Источники географической информации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Географ, геофизик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45084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Развитие географических знаний о Земле.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Геодезист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45084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Глобус, план местности, географическая карта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Топограф, картограф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45084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Окружающая среда, природа Земли и человек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Эколог, </a:t>
                      </a:r>
                      <a:r>
                        <a:rPr lang="ru-RU" sz="1600" dirty="0" err="1">
                          <a:effectLst/>
                        </a:rPr>
                        <a:t>ландшафтовед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356223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Земная кора и литосфера, рельеф Земли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Геолог, вулканолог, сейсмолог, минеролог, палеонтолог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26944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Атмосфера, погода и климат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Метеоролог, климатолог, синоптик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45084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Гидросфера, океаны, воды суши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Океанограф, гидролог, лимнолог, гляциолог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45084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Биосфера Земли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Фенолог, зоолог, геоботаник, гид-путешественник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26944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Почва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Почвовед, мелиоратор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26944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Население Земли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Демограф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538880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Хозяйственная деятельность</a:t>
                      </a: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Отрасли промышленности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Инженер- отраслевик, лесовод, лесничий, егерь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45084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Агропромышленный комплекс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Агроном, фермер, ветеринар, комбайнер, скотовод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  <a:tr h="45084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Сфера услуг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Врач, учитель, продавец, водитель, бухгалтер, кассир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972" marR="5497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3787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346" y="0"/>
            <a:ext cx="10515600" cy="750627"/>
          </a:xfrm>
        </p:spPr>
        <p:txBody>
          <a:bodyPr/>
          <a:lstStyle/>
          <a:p>
            <a:pPr algn="ctr"/>
            <a:r>
              <a:rPr lang="ru-RU" dirty="0" smtClean="0"/>
              <a:t>Геоморфолог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0" y="923752"/>
            <a:ext cx="608690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u="sng" dirty="0" smtClean="0"/>
              <a:t>Геоморфология</a:t>
            </a:r>
            <a:r>
              <a:rPr lang="ru-RU" sz="2500" dirty="0" smtClean="0"/>
              <a:t> - наука </a:t>
            </a:r>
            <a:r>
              <a:rPr lang="ru-RU" sz="2500" dirty="0"/>
              <a:t>о рельефе, его внешнем облике, происхождении, истории развития, современной динамике и закономерностях географического распространения. </a:t>
            </a:r>
            <a:endParaRPr lang="ru-RU" sz="2500" dirty="0" smtClean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86902" y="4556054"/>
            <a:ext cx="5900382" cy="33374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/>
              <a:t>Геоморфологи пытаются понять историю и динамику изменения рельефа, и предсказывают будущие изменения, проводя полевые измерения, физические эксперименты и математическое моделирование. </a:t>
            </a:r>
          </a:p>
          <a:p>
            <a:endParaRPr lang="ru-RU" sz="2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201" y="559559"/>
            <a:ext cx="5231216" cy="331840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26201" y="3877961"/>
            <a:ext cx="5231216" cy="5595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12 баллов - изменение рельефа местности вплоть до неузнаваемости.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01" y="2745726"/>
            <a:ext cx="57531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2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9763" y="-150125"/>
            <a:ext cx="4821012" cy="1187356"/>
          </a:xfrm>
        </p:spPr>
        <p:txBody>
          <a:bodyPr/>
          <a:lstStyle/>
          <a:p>
            <a:r>
              <a:rPr lang="ru-RU" b="1" dirty="0"/>
              <a:t>Топограф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6" r="979"/>
          <a:stretch/>
        </p:blipFill>
        <p:spPr bwMode="auto">
          <a:xfrm>
            <a:off x="6500883" y="109182"/>
            <a:ext cx="5521657" cy="4060209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500883" y="4468049"/>
            <a:ext cx="569111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 smtClean="0"/>
              <a:t>Топограф изучает </a:t>
            </a:r>
            <a:r>
              <a:rPr lang="ru-RU" sz="2500" dirty="0"/>
              <a:t>методы изображения географических и геометрических элементов местности на основе съёмочных работ (наземных, с воздуха или из космоса) и создания на их основе топографических карт и планов.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718"/>
            <a:ext cx="620077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94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779" y="199577"/>
            <a:ext cx="10515600" cy="726696"/>
          </a:xfrm>
        </p:spPr>
        <p:txBody>
          <a:bodyPr/>
          <a:lstStyle/>
          <a:p>
            <a:r>
              <a:rPr lang="ru-RU" b="1" dirty="0"/>
              <a:t>Геолог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813644" y="375410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Геолог -это специалист, занимающийся выявлением и оценкой месторождений полезных ископаемых, а также изучением других особенностей земных недр.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0736"/>
          <a:stretch/>
        </p:blipFill>
        <p:spPr>
          <a:xfrm>
            <a:off x="7598959" y="2813051"/>
            <a:ext cx="3958420" cy="3800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512" y="1091822"/>
            <a:ext cx="6381750" cy="4421875"/>
          </a:xfrm>
          <a:prstGeom prst="rect">
            <a:avLst/>
          </a:prstGeom>
          <a:ln>
            <a:solidFill>
              <a:schemeClr val="accent1"/>
            </a:solidFill>
          </a:ln>
          <a:effectLst>
            <a:reflection blurRad="6350" stA="50000" endA="275" endPos="40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61768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735" y="55627"/>
            <a:ext cx="10515600" cy="66956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Вулканолог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728991" y="64340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Современная вулканология призвана изучать вулканы не только с целью прогнозирования их извержений, но и использования энергии вулканического тепла для нужд народного хозяйства.</a:t>
            </a:r>
          </a:p>
          <a:p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4064" y="2472292"/>
            <a:ext cx="5833348" cy="410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0" y="4171692"/>
            <a:ext cx="62503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/>
              <a:t>Вулканолог — специалист по вулканологии, занимающийся изучением вулканов. </a:t>
            </a:r>
            <a:r>
              <a:rPr lang="ru-RU" sz="2500" u="sng" dirty="0"/>
              <a:t>Вулканология</a:t>
            </a:r>
            <a:r>
              <a:rPr lang="ru-RU" sz="2500" dirty="0"/>
              <a:t> - наука о причинах образования вулканов, их развитии, строении, составе продуктов извержений и закономерностях размещения на поверхности Земли.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88" y="681065"/>
            <a:ext cx="52387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80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1962" y="64621"/>
            <a:ext cx="10515600" cy="746223"/>
          </a:xfrm>
        </p:spPr>
        <p:txBody>
          <a:bodyPr/>
          <a:lstStyle/>
          <a:p>
            <a:r>
              <a:rPr lang="ru-RU" b="1" dirty="0"/>
              <a:t>Сейсмолог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98474" y="5300345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500" dirty="0" smtClean="0"/>
              <a:t>Сейсмолог изучает </a:t>
            </a:r>
            <a:r>
              <a:rPr lang="ru-RU" sz="2500" dirty="0"/>
              <a:t>причины, подготовку и процесс землетрясений, a также последствия, c ними связанные.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546167" y="522154"/>
            <a:ext cx="5181600" cy="2571151"/>
          </a:xfrm>
        </p:spPr>
        <p:txBody>
          <a:bodyPr>
            <a:normAutofit/>
          </a:bodyPr>
          <a:lstStyle/>
          <a:p>
            <a:r>
              <a:rPr lang="ru-RU" sz="2500" dirty="0"/>
              <a:t>Только с помощью сейсмологии удалось составить картину глубинного строения земного шара (кора, мантия, внешнее и внутреннее ядро).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606" y="2940148"/>
            <a:ext cx="6096000" cy="35821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76" y="951729"/>
            <a:ext cx="5359791" cy="428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02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7016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Палеонтолог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0" y="961756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Палеонтолог – это ученый, изучающий ископаемые остатки вымерших организмов: животных, растений, </a:t>
            </a:r>
            <a:r>
              <a:rPr lang="ru-RU" dirty="0" smtClean="0"/>
              <a:t>бактерий.</a:t>
            </a:r>
            <a:endParaRPr lang="ru-RU" dirty="0"/>
          </a:p>
        </p:txBody>
      </p:sp>
      <p:sp>
        <p:nvSpPr>
          <p:cNvPr id="9" name="Объект 4"/>
          <p:cNvSpPr>
            <a:spLocks noGrp="1"/>
          </p:cNvSpPr>
          <p:nvPr>
            <p:ph sz="half" idx="1"/>
          </p:nvPr>
        </p:nvSpPr>
        <p:spPr>
          <a:xfrm>
            <a:off x="5815819" y="4328844"/>
            <a:ext cx="6376181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Человек </a:t>
            </a:r>
            <a:r>
              <a:rPr lang="ru-RU" sz="2000" dirty="0"/>
              <a:t>живет недостаточно долго, чтобы непосредственно наблюдать процесс эволюции. Поэтому для понимания того, как происходит эволюция и каковы её причины, приходится восстанавливать ее по кусочкам, откапывая их из недр земли.</a:t>
            </a:r>
          </a:p>
          <a:p>
            <a:pPr marL="0" indent="0">
              <a:buNone/>
            </a:pPr>
            <a:r>
              <a:rPr lang="ru-RU" sz="2000" dirty="0"/>
              <a:t> Палеонтолог пытается выстроить целостную картину мира прошлого. Он собирает своего рода </a:t>
            </a:r>
            <a:r>
              <a:rPr lang="ru-RU" sz="2000" dirty="0" err="1"/>
              <a:t>пазлы</a:t>
            </a:r>
            <a:r>
              <a:rPr lang="ru-RU" sz="2000" dirty="0"/>
              <a:t>, где каждый ископаемый элемент занимает своё место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634676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1072</Words>
  <Application>Microsoft Office PowerPoint</Application>
  <PresentationFormat>Широкоэкранный</PresentationFormat>
  <Paragraphs>85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Выбор профессии на уроках географии. </vt:lpstr>
      <vt:lpstr>Презентация PowerPoint</vt:lpstr>
      <vt:lpstr>Основное содержание курса географии и знакомство с профессиями.</vt:lpstr>
      <vt:lpstr>Геоморфолог</vt:lpstr>
      <vt:lpstr>Топограф</vt:lpstr>
      <vt:lpstr>Геолог</vt:lpstr>
      <vt:lpstr>Вулканолог</vt:lpstr>
      <vt:lpstr>Сейсмолог</vt:lpstr>
      <vt:lpstr>Палеонтолог</vt:lpstr>
      <vt:lpstr>Биогеограф</vt:lpstr>
      <vt:lpstr>Эколог</vt:lpstr>
      <vt:lpstr>Гляциолог</vt:lpstr>
      <vt:lpstr>Метеоролог</vt:lpstr>
      <vt:lpstr>Ландшафтовед</vt:lpstr>
      <vt:lpstr>Спелеолог - геолог, специализирующийся на изучении пещер.</vt:lpstr>
      <vt:lpstr> Океанолог</vt:lpstr>
      <vt:lpstr>Гидролог</vt:lpstr>
      <vt:lpstr>Почвовед</vt:lpstr>
      <vt:lpstr>Список используемой литературы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СергейВасильевич</dc:creator>
  <cp:lastModifiedBy>СергейВасильевич</cp:lastModifiedBy>
  <cp:revision>43</cp:revision>
  <dcterms:created xsi:type="dcterms:W3CDTF">2015-02-02T11:49:46Z</dcterms:created>
  <dcterms:modified xsi:type="dcterms:W3CDTF">2015-02-03T00:55:30Z</dcterms:modified>
</cp:coreProperties>
</file>