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9E12A-D8E9-4F06-BD78-8841EE4B85FE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A283D-401A-41DF-8C5C-8527C42572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9E12A-D8E9-4F06-BD78-8841EE4B85FE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A283D-401A-41DF-8C5C-8527C42572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9E12A-D8E9-4F06-BD78-8841EE4B85FE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A283D-401A-41DF-8C5C-8527C42572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9E12A-D8E9-4F06-BD78-8841EE4B85FE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A283D-401A-41DF-8C5C-8527C42572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9E12A-D8E9-4F06-BD78-8841EE4B85FE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A283D-401A-41DF-8C5C-8527C42572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9E12A-D8E9-4F06-BD78-8841EE4B85FE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A283D-401A-41DF-8C5C-8527C42572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9E12A-D8E9-4F06-BD78-8841EE4B85FE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A283D-401A-41DF-8C5C-8527C42572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9E12A-D8E9-4F06-BD78-8841EE4B85FE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A283D-401A-41DF-8C5C-8527C42572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9E12A-D8E9-4F06-BD78-8841EE4B85FE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A283D-401A-41DF-8C5C-8527C42572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9E12A-D8E9-4F06-BD78-8841EE4B85FE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A283D-401A-41DF-8C5C-8527C42572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9E12A-D8E9-4F06-BD78-8841EE4B85FE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A283D-401A-41DF-8C5C-8527C42572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89E12A-D8E9-4F06-BD78-8841EE4B85FE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9A283D-401A-41DF-8C5C-8527C42572A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E%D0%BA%D0%B5%D0%B0%D0%BD%D0%B8%D1%8F" TargetMode="External"/><Relationship Id="rId13" Type="http://schemas.openxmlformats.org/officeDocument/2006/relationships/hyperlink" Target="http://ru.wikipedia.org/wiki/%D0%9E%D1%81%D1%82-%D0%98%D0%BD%D0%B4%D0%B8%D1%8F" TargetMode="External"/><Relationship Id="rId3" Type="http://schemas.openxmlformats.org/officeDocument/2006/relationships/hyperlink" Target="http://ru.wikipedia.org/wiki/XV_%D0%B2%D0%B5%D0%BA" TargetMode="External"/><Relationship Id="rId7" Type="http://schemas.openxmlformats.org/officeDocument/2006/relationships/hyperlink" Target="http://ru.wikipedia.org/wiki/%D0%90%D0%B7%D0%B8%D1%8F" TargetMode="External"/><Relationship Id="rId12" Type="http://schemas.openxmlformats.org/officeDocument/2006/relationships/hyperlink" Target="http://ru.wikipedia.org/wiki/%D0%A2%D0%BE%D1%80%D0%B3%D0%BE%D0%B2%D1%8B%D0%B9_%D0%BF%D1%83%D1%82%D1%8C" TargetMode="External"/><Relationship Id="rId2" Type="http://schemas.openxmlformats.org/officeDocument/2006/relationships/image" Target="../media/image2.jpeg"/><Relationship Id="rId16" Type="http://schemas.openxmlformats.org/officeDocument/2006/relationships/hyperlink" Target="http://ru.wikipedia.org/wiki/%D0%9F%D1%80%D1%8F%D0%BD%D0%BE%D1%81%D1%82%D0%B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0%D0%BC%D0%B5%D1%80%D0%B8%D0%BA%D0%B0" TargetMode="External"/><Relationship Id="rId11" Type="http://schemas.openxmlformats.org/officeDocument/2006/relationships/hyperlink" Target="http://ru.wikipedia.org/wiki/%D0%98%D1%81%D0%BF%D0%B0%D0%BD%D0%B8%D1%8F" TargetMode="External"/><Relationship Id="rId5" Type="http://schemas.openxmlformats.org/officeDocument/2006/relationships/hyperlink" Target="http://ru.wikipedia.org/wiki/%D0%90%D1%84%D1%80%D0%B8%D0%BA%D0%B0" TargetMode="External"/><Relationship Id="rId15" Type="http://schemas.openxmlformats.org/officeDocument/2006/relationships/hyperlink" Target="http://ru.wikipedia.org/wiki/%D0%A1%D0%B5%D1%80%D0%B5%D0%B1%D1%80%D0%BE" TargetMode="External"/><Relationship Id="rId10" Type="http://schemas.openxmlformats.org/officeDocument/2006/relationships/hyperlink" Target="http://ru.wikipedia.org/wiki/%D0%9F%D0%BE%D1%80%D1%82%D1%83%D0%B3%D0%B0%D0%BB%D0%B8%D1%8F" TargetMode="External"/><Relationship Id="rId4" Type="http://schemas.openxmlformats.org/officeDocument/2006/relationships/hyperlink" Target="http://ru.wikipedia.org/wiki/XVII_%D0%B2%D0%B5%D0%BA" TargetMode="External"/><Relationship Id="rId9" Type="http://schemas.openxmlformats.org/officeDocument/2006/relationships/hyperlink" Target="http://ru.wikipedia.org/wiki/%D0%95%D0%B2%D1%80%D0%BE%D0%BF%D0%B0" TargetMode="External"/><Relationship Id="rId14" Type="http://schemas.openxmlformats.org/officeDocument/2006/relationships/hyperlink" Target="http://ru.wikipedia.org/wiki/%D0%97%D0%BE%D0%BB%D0%BE%D1%82%D0%BE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29058" y="1214422"/>
            <a:ext cx="4572032" cy="242889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Book Antiqua" pitchFamily="18" charset="0"/>
              </a:rPr>
              <a:t>Великие географические открытия </a:t>
            </a:r>
            <a:endParaRPr lang="ru-RU" dirty="0">
              <a:latin typeface="Book Antiqua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29190" y="0"/>
            <a:ext cx="4214810" cy="685800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Book Antiqua" pitchFamily="18" charset="0"/>
              </a:rPr>
              <a:t>Колумб был уверен ,что открыл путь в </a:t>
            </a:r>
            <a:r>
              <a:rPr lang="ru-RU" dirty="0" err="1" smtClean="0">
                <a:latin typeface="Book Antiqua" pitchFamily="18" charset="0"/>
              </a:rPr>
              <a:t>Индию.Только</a:t>
            </a:r>
            <a:r>
              <a:rPr lang="ru-RU" dirty="0" smtClean="0">
                <a:latin typeface="Book Antiqua" pitchFamily="18" charset="0"/>
              </a:rPr>
              <a:t> экспедиция </a:t>
            </a:r>
            <a:r>
              <a:rPr lang="ru-RU" dirty="0" err="1" smtClean="0">
                <a:latin typeface="Book Antiqua" pitchFamily="18" charset="0"/>
              </a:rPr>
              <a:t>Америго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Веспуччи</a:t>
            </a:r>
            <a:r>
              <a:rPr lang="ru-RU" dirty="0" smtClean="0">
                <a:latin typeface="Book Antiqua" pitchFamily="18" charset="0"/>
              </a:rPr>
              <a:t> доказала, что это – новый материк .Он получил название-Америка.</a:t>
            </a:r>
            <a:endParaRPr lang="ru-RU" dirty="0">
              <a:latin typeface="Book Antiqua" pitchFamily="18" charset="0"/>
            </a:endParaRPr>
          </a:p>
        </p:txBody>
      </p:sp>
      <p:pic>
        <p:nvPicPr>
          <p:cNvPr id="4" name="Рисунок 3" descr="13444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5286381" cy="68580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</p:spPr>
        <p:txBody>
          <a:bodyPr/>
          <a:lstStyle/>
          <a:p>
            <a:r>
              <a:rPr lang="ru-RU" dirty="0">
                <a:latin typeface="Book Antiqua" pitchFamily="18" charset="0"/>
              </a:rPr>
              <a:t>Открытие Тихого океана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64357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err="1">
                <a:latin typeface="Book Antiqua" pitchFamily="18" charset="0"/>
              </a:rPr>
              <a:t>Васко</a:t>
            </a:r>
            <a:r>
              <a:rPr lang="ru-RU" dirty="0">
                <a:latin typeface="Book Antiqua" pitchFamily="18" charset="0"/>
              </a:rPr>
              <a:t> </a:t>
            </a:r>
            <a:r>
              <a:rPr lang="ru-RU" dirty="0" err="1">
                <a:latin typeface="Book Antiqua" pitchFamily="18" charset="0"/>
              </a:rPr>
              <a:t>Нуньес</a:t>
            </a:r>
            <a:r>
              <a:rPr lang="ru-RU" dirty="0">
                <a:latin typeface="Book Antiqua" pitchFamily="18" charset="0"/>
              </a:rPr>
              <a:t> де Бальбоа обнаружил, что за американским континентом простирается море. </a:t>
            </a:r>
            <a:r>
              <a:rPr lang="ru-RU" dirty="0" err="1">
                <a:latin typeface="Book Antiqua" pitchFamily="18" charset="0"/>
              </a:rPr>
              <a:t>Фернан</a:t>
            </a:r>
            <a:r>
              <a:rPr lang="ru-RU" dirty="0">
                <a:latin typeface="Book Antiqua" pitchFamily="18" charset="0"/>
              </a:rPr>
              <a:t> Магеллан решил до него </a:t>
            </a:r>
            <a:r>
              <a:rPr lang="ru-RU" dirty="0" err="1">
                <a:latin typeface="Book Antiqua" pitchFamily="18" charset="0"/>
              </a:rPr>
              <a:t>добраться.В</a:t>
            </a:r>
            <a:r>
              <a:rPr lang="ru-RU" dirty="0">
                <a:latin typeface="Book Antiqua" pitchFamily="18" charset="0"/>
              </a:rPr>
              <a:t> сентябре 1519 года во главе флотилии из пяти небольших кораблей Магеллан вышел из порта города Севилья и взял курс на Бразилию. Проплыв на юг вдоль берегов Южной Америки, Магеллан нашёл узкий и извилистый пролив, по которому его корабли вышли в океан. Этот пролив позже назвали </a:t>
            </a:r>
            <a:r>
              <a:rPr lang="ru-RU" dirty="0" err="1">
                <a:latin typeface="Book Antiqua" pitchFamily="18" charset="0"/>
              </a:rPr>
              <a:t>Магелановым</a:t>
            </a:r>
            <a:r>
              <a:rPr lang="ru-RU" dirty="0">
                <a:latin typeface="Book Antiqua" pitchFamily="18" charset="0"/>
              </a:rPr>
              <a:t>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5016"/>
            <a:ext cx="8943948" cy="1142984"/>
          </a:xfrm>
        </p:spPr>
        <p:txBody>
          <a:bodyPr/>
          <a:lstStyle/>
          <a:p>
            <a:r>
              <a:rPr lang="ru-RU" dirty="0" err="1" smtClean="0">
                <a:latin typeface="Book Antiqua" pitchFamily="18" charset="0"/>
              </a:rPr>
              <a:t>Васко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Нуньес</a:t>
            </a:r>
            <a:r>
              <a:rPr lang="ru-RU" dirty="0" smtClean="0">
                <a:latin typeface="Book Antiqua" pitchFamily="18" charset="0"/>
              </a:rPr>
              <a:t> де Бальбоа</a:t>
            </a:r>
            <a:endParaRPr lang="ru-RU" dirty="0"/>
          </a:p>
        </p:txBody>
      </p:sp>
      <p:pic>
        <p:nvPicPr>
          <p:cNvPr id="4" name="Содержимое 3" descr="retratoidealdevasconezdnd8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428860" y="0"/>
            <a:ext cx="4266779" cy="5632148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3000"/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</p:spPr>
        <p:txBody>
          <a:bodyPr/>
          <a:lstStyle/>
          <a:p>
            <a:r>
              <a:rPr lang="ru-RU" dirty="0" smtClean="0">
                <a:latin typeface="Book Antiqua" pitchFamily="18" charset="0"/>
              </a:rPr>
              <a:t>Открытие Антарктиды</a:t>
            </a:r>
            <a:endParaRPr lang="ru-RU" dirty="0"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64357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>
                <a:latin typeface="Book Antiqua" pitchFamily="18" charset="0"/>
              </a:rPr>
              <a:t>О присутствии в районе Южного полюса материка, догадывались ещё в древности. Его искали и </a:t>
            </a:r>
            <a:r>
              <a:rPr lang="ru-RU" dirty="0" err="1">
                <a:latin typeface="Book Antiqua" pitchFamily="18" charset="0"/>
              </a:rPr>
              <a:t>Абел</a:t>
            </a:r>
            <a:r>
              <a:rPr lang="ru-RU" dirty="0">
                <a:latin typeface="Book Antiqua" pitchFamily="18" charset="0"/>
              </a:rPr>
              <a:t> Тасман и Джеймс Кук. Нашли русские моряки – </a:t>
            </a:r>
            <a:r>
              <a:rPr lang="ru-RU" dirty="0" err="1">
                <a:latin typeface="Book Antiqua" pitchFamily="18" charset="0"/>
              </a:rPr>
              <a:t>Фадей</a:t>
            </a:r>
            <a:r>
              <a:rPr lang="ru-RU" dirty="0">
                <a:latin typeface="Book Antiqua" pitchFamily="18" charset="0"/>
              </a:rPr>
              <a:t> </a:t>
            </a:r>
            <a:r>
              <a:rPr lang="ru-RU" dirty="0" err="1">
                <a:latin typeface="Book Antiqua" pitchFamily="18" charset="0"/>
              </a:rPr>
              <a:t>Фадеевич</a:t>
            </a:r>
            <a:r>
              <a:rPr lang="ru-RU" dirty="0">
                <a:latin typeface="Book Antiqua" pitchFamily="18" charset="0"/>
              </a:rPr>
              <a:t> Беллинсгаузен и Михаил Петрович </a:t>
            </a:r>
            <a:r>
              <a:rPr lang="ru-RU" dirty="0" err="1">
                <a:latin typeface="Book Antiqua" pitchFamily="18" charset="0"/>
              </a:rPr>
              <a:t>Лазарев.В</a:t>
            </a:r>
            <a:r>
              <a:rPr lang="ru-RU" dirty="0">
                <a:latin typeface="Book Antiqua" pitchFamily="18" charset="0"/>
              </a:rPr>
              <a:t> 1819 году экспедиция под их командованием на двух шлюпках – «Восток» и «Мирный» - отправились из </a:t>
            </a:r>
            <a:r>
              <a:rPr lang="ru-RU" dirty="0" err="1">
                <a:latin typeface="Book Antiqua" pitchFamily="18" charset="0"/>
              </a:rPr>
              <a:t>Кронштадта.Цель</a:t>
            </a:r>
            <a:r>
              <a:rPr lang="ru-RU" dirty="0">
                <a:latin typeface="Book Antiqua" pitchFamily="18" charset="0"/>
              </a:rPr>
              <a:t> экспедиции –была достигнута. Мореплаватели увидели гористый берег. Так был открыт новый материк, покрытый вечными </a:t>
            </a:r>
            <a:r>
              <a:rPr lang="ru-RU" dirty="0" err="1">
                <a:latin typeface="Book Antiqua" pitchFamily="18" charset="0"/>
              </a:rPr>
              <a:t>льдами.Впервые</a:t>
            </a:r>
            <a:r>
              <a:rPr lang="ru-RU" dirty="0">
                <a:latin typeface="Book Antiqua" pitchFamily="18" charset="0"/>
              </a:rPr>
              <a:t> человек ступил на землю Антарктиды только в 1895 </a:t>
            </a:r>
            <a:r>
              <a:rPr lang="ru-RU" dirty="0" err="1">
                <a:latin typeface="Book Antiqua" pitchFamily="18" charset="0"/>
              </a:rPr>
              <a:t>году.В</a:t>
            </a:r>
            <a:r>
              <a:rPr lang="ru-RU" dirty="0">
                <a:latin typeface="Book Antiqua" pitchFamily="18" charset="0"/>
              </a:rPr>
              <a:t> наше время находятся научно – исследовательские станции 24 государств.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4000"/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Book Antiqua" pitchFamily="18" charset="0"/>
              </a:rPr>
              <a:t>Открытие Северного полюса</a:t>
            </a:r>
            <a:r>
              <a:rPr lang="ru-RU" dirty="0"/>
              <a:t> 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64357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Book Antiqua" pitchFamily="18" charset="0"/>
              </a:rPr>
              <a:t>Норвежский </a:t>
            </a:r>
            <a:r>
              <a:rPr lang="ru-RU" sz="3600" dirty="0">
                <a:latin typeface="Book Antiqua" pitchFamily="18" charset="0"/>
              </a:rPr>
              <a:t>исследователь Фритьоф Нансен в 1893 году на корабле «</a:t>
            </a:r>
            <a:r>
              <a:rPr lang="ru-RU" sz="3600" dirty="0" err="1">
                <a:latin typeface="Book Antiqua" pitchFamily="18" charset="0"/>
              </a:rPr>
              <a:t>Фрам</a:t>
            </a:r>
            <a:r>
              <a:rPr lang="ru-RU" sz="3600" dirty="0">
                <a:latin typeface="Book Antiqua" pitchFamily="18" charset="0"/>
              </a:rPr>
              <a:t>». За 500 километров до полюса корабль застрял во льдах, путешественник вернулся обратно </a:t>
            </a:r>
            <a:r>
              <a:rPr lang="ru-RU" sz="3600" dirty="0" err="1">
                <a:latin typeface="Book Antiqua" pitchFamily="18" charset="0"/>
              </a:rPr>
              <a:t>пешком.Американец</a:t>
            </a:r>
            <a:r>
              <a:rPr lang="ru-RU" sz="3600" dirty="0">
                <a:latin typeface="Book Antiqua" pitchFamily="18" charset="0"/>
              </a:rPr>
              <a:t> Роберт Эдвин </a:t>
            </a:r>
            <a:r>
              <a:rPr lang="ru-RU" sz="3600" dirty="0" err="1">
                <a:latin typeface="Book Antiqua" pitchFamily="18" charset="0"/>
              </a:rPr>
              <a:t>Пири</a:t>
            </a:r>
            <a:r>
              <a:rPr lang="ru-RU" sz="3600" dirty="0">
                <a:latin typeface="Book Antiqua" pitchFamily="18" charset="0"/>
              </a:rPr>
              <a:t> добрался до полюса на оленьих упряжках 7 сентября 1908 года. Водрузил Американский флаг.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715000"/>
            <a:ext cx="8229600" cy="1143000"/>
          </a:xfrm>
        </p:spPr>
        <p:txBody>
          <a:bodyPr/>
          <a:lstStyle/>
          <a:p>
            <a:r>
              <a:rPr lang="ru-RU" dirty="0" smtClean="0"/>
              <a:t>Корабль «</a:t>
            </a:r>
            <a:r>
              <a:rPr lang="ru-RU" dirty="0" err="1" smtClean="0"/>
              <a:t>Фрам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" name="Содержимое 3" descr="Fram_in_ice_1896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5687122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7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Book Antiqua" pitchFamily="18" charset="0"/>
              </a:rPr>
              <a:t>Географические открытия </a:t>
            </a:r>
            <a:r>
              <a:rPr lang="ru-RU" dirty="0">
                <a:latin typeface="Book Antiqua" pitchFamily="18" charset="0"/>
              </a:rPr>
              <a:t>древности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9144000" cy="53578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Book Antiqua" pitchFamily="18" charset="0"/>
              </a:rPr>
              <a:t>Люди </a:t>
            </a:r>
            <a:r>
              <a:rPr lang="ru-RU" b="1" dirty="0">
                <a:latin typeface="Book Antiqua" pitchFamily="18" charset="0"/>
              </a:rPr>
              <a:t>путешествовали всегда. Много-много тысяч лет назад древние охотники пускались в путь, чтобы найти охотничьи угодья. Древние скотоводы вместе со своими стадами отправлялись в многодневные походы на поиски свежих пастбищ. Люди осваивали новые земли, пересекали пустыни и перебирались через горы, на лёгких лодочках переплывали моря и даже океаны.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6000"/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</p:spPr>
        <p:txBody>
          <a:bodyPr/>
          <a:lstStyle/>
          <a:p>
            <a:r>
              <a:rPr lang="ru-RU" dirty="0">
                <a:latin typeface="Book Antiqua" pitchFamily="18" charset="0"/>
              </a:rPr>
              <a:t>Открытие </a:t>
            </a:r>
            <a:r>
              <a:rPr lang="ru-RU" dirty="0" smtClean="0">
                <a:latin typeface="Book Antiqua" pitchFamily="18" charset="0"/>
              </a:rPr>
              <a:t>Южного </a:t>
            </a:r>
            <a:r>
              <a:rPr lang="ru-RU" dirty="0">
                <a:latin typeface="Book Antiqua" pitchFamily="18" charset="0"/>
              </a:rPr>
              <a:t>полюса 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5572140"/>
          </a:xfrm>
        </p:spPr>
        <p:txBody>
          <a:bodyPr/>
          <a:lstStyle/>
          <a:p>
            <a:pPr>
              <a:buNone/>
            </a:pPr>
            <a:r>
              <a:rPr lang="ru-RU" dirty="0">
                <a:latin typeface="Book Antiqua" pitchFamily="18" charset="0"/>
              </a:rPr>
              <a:t>Норвежец </a:t>
            </a:r>
            <a:r>
              <a:rPr lang="ru-RU" dirty="0" err="1">
                <a:latin typeface="Book Antiqua" pitchFamily="18" charset="0"/>
              </a:rPr>
              <a:t>Руаль</a:t>
            </a:r>
            <a:r>
              <a:rPr lang="ru-RU" dirty="0">
                <a:latin typeface="Book Antiqua" pitchFamily="18" charset="0"/>
              </a:rPr>
              <a:t> Амундсен на эскимосских ездовых собаках и лёгких санях в меховой одежде отправился в 1911 году к Южному полюсу и достиг его 14 </a:t>
            </a:r>
            <a:r>
              <a:rPr lang="ru-RU" dirty="0" err="1">
                <a:latin typeface="Book Antiqua" pitchFamily="18" charset="0"/>
              </a:rPr>
              <a:t>декабря.Английский</a:t>
            </a:r>
            <a:r>
              <a:rPr lang="ru-RU" dirty="0">
                <a:latin typeface="Book Antiqua" pitchFamily="18" charset="0"/>
              </a:rPr>
              <a:t> офицер Роберт </a:t>
            </a:r>
            <a:r>
              <a:rPr lang="ru-RU" dirty="0" err="1">
                <a:latin typeface="Book Antiqua" pitchFamily="18" charset="0"/>
              </a:rPr>
              <a:t>Фолкон</a:t>
            </a:r>
            <a:r>
              <a:rPr lang="ru-RU" dirty="0">
                <a:latin typeface="Book Antiqua" pitchFamily="18" charset="0"/>
              </a:rPr>
              <a:t> Скотт на маленьких лошадках-пони в шерстяной и брезентовой одежде тоже отправился к Южному полюсу и пришёл на месяц </a:t>
            </a:r>
            <a:r>
              <a:rPr lang="ru-RU" dirty="0" err="1">
                <a:latin typeface="Book Antiqua" pitchFamily="18" charset="0"/>
              </a:rPr>
              <a:t>позже.На</a:t>
            </a:r>
            <a:r>
              <a:rPr lang="ru-RU" dirty="0">
                <a:latin typeface="Book Antiqua" pitchFamily="18" charset="0"/>
              </a:rPr>
              <a:t> обратном пути англичане погибли.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b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4942" y="0"/>
            <a:ext cx="3929058" cy="6858000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rgbClr val="CC9900"/>
                </a:solidFill>
                <a:latin typeface="Century Gothic" pitchFamily="34" charset="0"/>
              </a:rPr>
              <a:t>Самые первые карты выглядели как рисунки. Так, древний путешественник пять тысяч лет назад изобразил на серебряной вазе две реки, текущие с гор в озеро, горы, покрытые лесом, а по берегам рек —разных животных, которые там обитали.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318864" cy="6500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Великие географические открытия — период в истории человечества, начавшийся в 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hlinkClick r:id="rId3" tooltip="XV век"/>
              </a:rPr>
              <a:t>XV веке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 и продолжавшийся до 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hlinkClick r:id="rId4" tooltip="XVII век"/>
              </a:rPr>
              <a:t>XVII века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в ходе которого европейцы открывали новые земли и морские маршруты в </a:t>
            </a:r>
            <a:r>
              <a:rPr lang="ru-RU" dirty="0" err="1">
                <a:solidFill>
                  <a:schemeClr val="tx1">
                    <a:lumMod val="95000"/>
                    <a:lumOff val="5000"/>
                  </a:schemeClr>
                </a:solidFill>
                <a:hlinkClick r:id="rId5" tooltip="Африка"/>
              </a:rPr>
              <a:t>Африку</a:t>
            </a:r>
            <a:r>
              <a:rPr lang="ru-RU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,</a:t>
            </a:r>
            <a:r>
              <a:rPr lang="ru-RU" dirty="0" err="1">
                <a:solidFill>
                  <a:schemeClr val="tx1">
                    <a:lumMod val="95000"/>
                    <a:lumOff val="5000"/>
                  </a:schemeClr>
                </a:solidFill>
                <a:hlinkClick r:id="rId6" tooltip="Америка"/>
              </a:rPr>
              <a:t>Америку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, 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hlinkClick r:id="rId7" tooltip="Азия"/>
              </a:rPr>
              <a:t>Азию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 и 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hlinkClick r:id="rId8" tooltip="Океания"/>
              </a:rPr>
              <a:t>Океанию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 в поисках новых торговых партнёров и источников товаров, пользовавшихся большим спросом в 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hlinkClick r:id="rId9" tooltip="Европа"/>
              </a:rPr>
              <a:t>Европе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Историки обычно соотносят «Великие географические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открытия» с первопроходческими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дальними морскими </a:t>
            </a:r>
            <a:r>
              <a:rPr lang="ru-RU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путешествиями</a:t>
            </a:r>
            <a:r>
              <a:rPr lang="ru-RU" dirty="0" err="1">
                <a:solidFill>
                  <a:schemeClr val="tx1">
                    <a:lumMod val="95000"/>
                    <a:lumOff val="5000"/>
                  </a:schemeClr>
                </a:solidFill>
                <a:hlinkClick r:id="rId10" tooltip="Португалия"/>
              </a:rPr>
              <a:t>португальских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 и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11" tooltip="Испания"/>
              </a:rPr>
              <a:t>испанских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путешественников  в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поисках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альтернативных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hlinkClick r:id="rId12" tooltip="Торговый путь"/>
              </a:rPr>
              <a:t>торговых путей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 в «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hlinkClick r:id="rId13" tooltip="Ост-Индия"/>
              </a:rPr>
              <a:t>Индии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» за </a:t>
            </a:r>
            <a:r>
              <a:rPr lang="ru-RU" dirty="0" err="1">
                <a:solidFill>
                  <a:schemeClr val="tx1">
                    <a:lumMod val="95000"/>
                    <a:lumOff val="5000"/>
                  </a:schemeClr>
                </a:solidFill>
                <a:hlinkClick r:id="rId14" tooltip="Золото"/>
              </a:rPr>
              <a:t>золотом</a:t>
            </a:r>
            <a:r>
              <a:rPr lang="ru-RU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,</a:t>
            </a:r>
            <a:r>
              <a:rPr lang="ru-RU" dirty="0" err="1">
                <a:solidFill>
                  <a:schemeClr val="tx1">
                    <a:lumMod val="95000"/>
                    <a:lumOff val="5000"/>
                  </a:schemeClr>
                </a:solidFill>
                <a:hlinkClick r:id="rId15" tooltip="Серебро"/>
              </a:rPr>
              <a:t>серебром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 и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16" tooltip="Пряности"/>
              </a:rPr>
              <a:t>пряностями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28736"/>
          </a:xfrm>
        </p:spPr>
        <p:txBody>
          <a:bodyPr/>
          <a:lstStyle/>
          <a:p>
            <a:r>
              <a:rPr lang="ru-RU" dirty="0" smtClean="0">
                <a:latin typeface="Book Antiqua" pitchFamily="18" charset="0"/>
              </a:rPr>
              <a:t>Поиск морских путей в Индию  </a:t>
            </a:r>
            <a:endParaRPr lang="ru-RU" dirty="0"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9144000" cy="550070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>
                <a:latin typeface="Book Antiqua" pitchFamily="18" charset="0"/>
              </a:rPr>
              <a:t>Одной из сильнейших морских держав 15 в. была Португалия, контролировавшая морские пути из Средиземного в Балтийское море. Португальцы захватили Марокко и стали искать пути на юг. Они скупали у местных жителей за бесценок товары, а их самих продавали в рабство</a:t>
            </a:r>
            <a:r>
              <a:rPr lang="ru-RU" sz="3600" dirty="0" smtClean="0">
                <a:latin typeface="Book Antiqua" pitchFamily="18" charset="0"/>
              </a:rPr>
              <a:t>.</a:t>
            </a:r>
            <a:r>
              <a:rPr lang="ru-RU" sz="3600" dirty="0"/>
              <a:t> </a:t>
            </a:r>
            <a:endParaRPr lang="ru-RU" sz="3600" dirty="0">
              <a:latin typeface="Book Antiqua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Book Antiqua" pitchFamily="18" charset="0"/>
              </a:rPr>
              <a:t>Продвигаясь на юг экспедиция </a:t>
            </a:r>
            <a:r>
              <a:rPr lang="ru-RU" sz="4000" dirty="0" err="1" smtClean="0">
                <a:latin typeface="Book Antiqua" pitchFamily="18" charset="0"/>
              </a:rPr>
              <a:t>Бартоломеу</a:t>
            </a:r>
            <a:r>
              <a:rPr lang="ru-RU" sz="4000" dirty="0" smtClean="0">
                <a:latin typeface="Book Antiqua" pitchFamily="18" charset="0"/>
              </a:rPr>
              <a:t> </a:t>
            </a:r>
            <a:r>
              <a:rPr lang="ru-RU" sz="4000" dirty="0" err="1" smtClean="0">
                <a:latin typeface="Book Antiqua" pitchFamily="18" charset="0"/>
              </a:rPr>
              <a:t>Диаша</a:t>
            </a:r>
            <a:r>
              <a:rPr lang="ru-RU" sz="4000" dirty="0" smtClean="0">
                <a:latin typeface="Book Antiqua" pitchFamily="18" charset="0"/>
              </a:rPr>
              <a:t>, достигла южной точки Африки, которая была названа мысом Доброй Надежды. Вскоре экспедиция португальского короля под руководством </a:t>
            </a:r>
            <a:r>
              <a:rPr lang="ru-RU" sz="4000" dirty="0" err="1" smtClean="0">
                <a:latin typeface="Book Antiqua" pitchFamily="18" charset="0"/>
              </a:rPr>
              <a:t>Васко</a:t>
            </a:r>
            <a:r>
              <a:rPr lang="ru-RU" sz="4000" dirty="0" smtClean="0">
                <a:latin typeface="Book Antiqua" pitchFamily="18" charset="0"/>
              </a:rPr>
              <a:t> да Гама обогнула Африку и в 1498 году достигла индийского города Калькутта</a:t>
            </a:r>
          </a:p>
          <a:p>
            <a:pPr>
              <a:buNone/>
            </a:pPr>
            <a:endParaRPr lang="ru-RU" sz="4000" dirty="0">
              <a:latin typeface="Book Antiqua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700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gama-sam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"/>
            <a:ext cx="4857752" cy="5866847"/>
          </a:xfrm>
        </p:spPr>
      </p:pic>
      <p:pic>
        <p:nvPicPr>
          <p:cNvPr id="7" name="Рисунок 6" descr="diash-portre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0026" y="-2"/>
            <a:ext cx="4303975" cy="578645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857752" y="5929330"/>
            <a:ext cx="4286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err="1" smtClean="0">
                <a:latin typeface="Book Antiqua" pitchFamily="18" charset="0"/>
              </a:rPr>
              <a:t>Бартоломеу</a:t>
            </a:r>
            <a:r>
              <a:rPr lang="ru-RU" sz="3600" dirty="0" smtClean="0">
                <a:latin typeface="Book Antiqua" pitchFamily="18" charset="0"/>
              </a:rPr>
              <a:t> </a:t>
            </a:r>
            <a:r>
              <a:rPr lang="ru-RU" sz="3600" dirty="0" err="1" smtClean="0">
                <a:latin typeface="Book Antiqua" pitchFamily="18" charset="0"/>
              </a:rPr>
              <a:t>Диаш</a:t>
            </a:r>
            <a:r>
              <a:rPr lang="ru-RU" sz="3600" dirty="0" smtClean="0">
                <a:latin typeface="Book Antiqua" pitchFamily="18" charset="0"/>
              </a:rPr>
              <a:t> </a:t>
            </a:r>
            <a:endParaRPr lang="ru-RU" sz="3600" dirty="0">
              <a:latin typeface="Book Antiqu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5929330"/>
            <a:ext cx="4429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err="1" smtClean="0">
                <a:latin typeface="Book Antiqua" pitchFamily="18" charset="0"/>
              </a:rPr>
              <a:t>Васко</a:t>
            </a:r>
            <a:r>
              <a:rPr lang="ru-RU" sz="3600" dirty="0" smtClean="0">
                <a:latin typeface="Book Antiqua" pitchFamily="18" charset="0"/>
              </a:rPr>
              <a:t> Да Гама</a:t>
            </a:r>
            <a:endParaRPr lang="ru-RU" sz="3600" dirty="0">
              <a:latin typeface="Book Antiqua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/>
          <a:lstStyle/>
          <a:p>
            <a:r>
              <a:rPr lang="ru-RU" dirty="0">
                <a:latin typeface="Book Antiqua" pitchFamily="18" charset="0"/>
              </a:rPr>
              <a:t>Открытие Америки Колумбом</a:t>
            </a:r>
            <a:r>
              <a:rPr lang="ru-RU" dirty="0"/>
              <a:t> 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9144000" cy="61436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>
                <a:latin typeface="Book Antiqua" pitchFamily="18" charset="0"/>
              </a:rPr>
              <a:t> </a:t>
            </a:r>
            <a:r>
              <a:rPr lang="ru-RU" sz="2800" dirty="0">
                <a:latin typeface="Book Antiqua" pitchFamily="18" charset="0"/>
              </a:rPr>
              <a:t>Путь в Индию искали и испанцы. Они считали, что Земля-шар, и поэтому надеялись отыскать Индию на Западе. В 1484 г выходец из Генуи Колумб обратился с таким предложением к королеве Испании Изабелле. В 1492 г. на 3 кораблях он отправился на запад. Через 70 дней один из матросов заметил Землю</a:t>
            </a:r>
            <a:r>
              <a:rPr lang="ru-RU" sz="2800" dirty="0" smtClean="0">
                <a:latin typeface="Book Antiqua" pitchFamily="18" charset="0"/>
              </a:rPr>
              <a:t>.</a:t>
            </a:r>
            <a:r>
              <a:rPr lang="ru-RU" sz="2800" dirty="0">
                <a:latin typeface="Book Antiqua" pitchFamily="18" charset="0"/>
              </a:rPr>
              <a:t> Колумб решил, что это один из китайских островов. Он назвал его Сан-Сальвадор. Вскоре он открыл Кубу и Гаити. Их жители легко отдавали испанцам драгоценности. Колумб вернулся на одном корабле, но привез столько сокровищ, что монархи согласились снарядить новые экспедиции (еще 3 ),но золота он так и не нашел.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5000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Book Antiqua" pitchFamily="18" charset="0"/>
              </a:rPr>
              <a:t>Христофор Колумб </a:t>
            </a:r>
            <a:endParaRPr lang="ru-RU" dirty="0">
              <a:latin typeface="Book Antiqua" pitchFamily="18" charset="0"/>
            </a:endParaRPr>
          </a:p>
        </p:txBody>
      </p:sp>
      <p:pic>
        <p:nvPicPr>
          <p:cNvPr id="4" name="Содержимое 3" descr="2250460-hristofor-kolumb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357290" y="142852"/>
            <a:ext cx="7048549" cy="5286412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509</Words>
  <Application>Microsoft Office PowerPoint</Application>
  <PresentationFormat>Экран (4:3)</PresentationFormat>
  <Paragraphs>24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Великие географические открытия </vt:lpstr>
      <vt:lpstr>Географические открытия древности</vt:lpstr>
      <vt:lpstr>Самые первые карты выглядели как рисунки. Так, древний путешественник пять тысяч лет назад изобразил на серебряной вазе две реки, текущие с гор в озеро, горы, покрытые лесом, а по берегам рек —разных животных, которые там обитали.</vt:lpstr>
      <vt:lpstr>Слайд 4</vt:lpstr>
      <vt:lpstr>Поиск морских путей в Индию  </vt:lpstr>
      <vt:lpstr>Слайд 6</vt:lpstr>
      <vt:lpstr>Слайд 7</vt:lpstr>
      <vt:lpstr>Открытие Америки Колумбом </vt:lpstr>
      <vt:lpstr>Христофор Колумб </vt:lpstr>
      <vt:lpstr>Слайд 10</vt:lpstr>
      <vt:lpstr>Слайд 11</vt:lpstr>
      <vt:lpstr>Открытие Тихого океана</vt:lpstr>
      <vt:lpstr>Слайд 13</vt:lpstr>
      <vt:lpstr>Васко Нуньес де Бальбоа</vt:lpstr>
      <vt:lpstr>Открытие Антарктиды</vt:lpstr>
      <vt:lpstr>Слайд 16</vt:lpstr>
      <vt:lpstr>Открытие Северного полюса </vt:lpstr>
      <vt:lpstr>Слайд 18</vt:lpstr>
      <vt:lpstr>Корабль «Фрам»</vt:lpstr>
      <vt:lpstr>Открытие Южного полюса </vt:lpstr>
      <vt:lpstr>Слайд 21</vt:lpstr>
      <vt:lpstr>Слайд 22</vt:lpstr>
      <vt:lpstr>Слайд 23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www.PHILka.RU</dc:creator>
  <cp:lastModifiedBy>www.PHILka.RU</cp:lastModifiedBy>
  <cp:revision>10</cp:revision>
  <dcterms:created xsi:type="dcterms:W3CDTF">2014-03-13T14:01:53Z</dcterms:created>
  <dcterms:modified xsi:type="dcterms:W3CDTF">2014-03-13T15:36:04Z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1119594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