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8" r:id="rId4"/>
    <p:sldId id="261" r:id="rId5"/>
    <p:sldId id="291" r:id="rId6"/>
    <p:sldId id="290" r:id="rId7"/>
    <p:sldId id="292" r:id="rId8"/>
    <p:sldId id="293" r:id="rId9"/>
    <p:sldId id="258" r:id="rId10"/>
    <p:sldId id="294" r:id="rId11"/>
    <p:sldId id="27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9966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0" autoAdjust="0"/>
    <p:restoredTop sz="94660"/>
  </p:normalViewPr>
  <p:slideViewPr>
    <p:cSldViewPr>
      <p:cViewPr varScale="1">
        <p:scale>
          <a:sx n="70" d="100"/>
          <a:sy n="70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Запасы </a:t>
            </a:r>
            <a:r>
              <a:rPr lang="ru-RU" dirty="0" smtClean="0"/>
              <a:t>воды</a:t>
            </a:r>
            <a:endParaRPr lang="ru-RU" dirty="0"/>
          </a:p>
        </c:rich>
      </c:tx>
      <c:layout>
        <c:manualLayout>
          <c:xMode val="edge"/>
          <c:yMode val="edge"/>
          <c:x val="0.2343120188079898"/>
          <c:y val="6.018800457807971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9"/>
          </c:dPt>
          <c:dPt>
            <c:idx val="1"/>
            <c:bubble3D val="0"/>
            <c:explosion val="17"/>
          </c:dPt>
          <c:dLbls>
            <c:delete val="1"/>
          </c:dLbls>
          <c:cat>
            <c:strRef>
              <c:f>Лист1!$A$2:$A$3</c:f>
              <c:strCache>
                <c:ptCount val="2"/>
                <c:pt idx="0">
                  <c:v>морская вода</c:v>
                </c:pt>
                <c:pt idx="1">
                  <c:v>пресная вода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0.96500000000000019</c:v>
                </c:pt>
                <c:pt idx="1">
                  <c:v>3.5000000000000017E-2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gradFill rotWithShape="1">
      <a:gsLst>
        <a:gs pos="0">
          <a:schemeClr val="accent2">
            <a:tint val="50000"/>
            <a:satMod val="300000"/>
          </a:schemeClr>
        </a:gs>
        <a:gs pos="35000">
          <a:schemeClr val="accent2">
            <a:tint val="37000"/>
            <a:satMod val="300000"/>
          </a:schemeClr>
        </a:gs>
        <a:gs pos="100000">
          <a:schemeClr val="accent2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2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7831" name="Freeform 7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2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7833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15B9D32-F71E-49B2-8FA0-FC7B88FB4F4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66BEC-85CB-455D-9D8F-2BA63D0C41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2741C-EF07-4AAA-AD91-1C9565FC9E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48C16-5524-4E4A-B596-68E00D121D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56A6-0671-4484-8CC6-409D77DCDE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0862-02D2-4221-A9EC-FBD2F6DD99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C3FBC-86B8-4FC1-93B9-C044175CD9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2CF73-2039-468F-96ED-A5730BDF3B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9CF48-4AC7-45FD-B0AA-1B64DEB5A2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D91C6-BB90-4099-B696-68160E1B73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7ADE9-7A97-47DE-A31D-1409EB6AFB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68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68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E0B7F6C-4068-482E-97E4-727B0C0835F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Bar dir="vert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14356"/>
            <a:ext cx="9144000" cy="242889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57150">
                  <a:solidFill>
                    <a:schemeClr val="accent4">
                      <a:lumMod val="1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чём заключается роль Мирового океана в биосфере планеты и в жизни человека.</a:t>
            </a:r>
            <a:endParaRPr lang="ru-RU" sz="4000" b="1" cap="all" dirty="0">
              <a:ln w="57150">
                <a:solidFill>
                  <a:schemeClr val="accent4">
                    <a:lumMod val="1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15008" y="5286388"/>
            <a:ext cx="3209917" cy="1357322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sz="1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Презентацию подготовила </a:t>
            </a:r>
          </a:p>
          <a:p>
            <a:pPr algn="r">
              <a:lnSpc>
                <a:spcPct val="80000"/>
              </a:lnSpc>
            </a:pPr>
            <a:r>
              <a:rPr lang="ru-RU" sz="1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Артамонова Алена</a:t>
            </a:r>
          </a:p>
          <a:p>
            <a:pPr algn="r">
              <a:lnSpc>
                <a:spcPct val="80000"/>
              </a:lnSpc>
            </a:pPr>
            <a:r>
              <a:rPr lang="ru-RU" sz="1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Ученица 10 класса</a:t>
            </a:r>
          </a:p>
          <a:p>
            <a:pPr algn="r">
              <a:lnSpc>
                <a:spcPct val="80000"/>
              </a:lnSpc>
            </a:pPr>
            <a:r>
              <a:rPr lang="ru-RU" sz="1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/>
                  </a:outerShdw>
                </a:effectLst>
              </a:rPr>
              <a:t>МОУ-СОШ с. Семеновка</a:t>
            </a:r>
            <a:endParaRPr lang="ru-RU" sz="1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ikiki_beach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357166"/>
            <a:ext cx="7286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Океан – целитель, дающий лекарства и принимающий на свои берега миллионы отдыхающих.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2089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929066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мы уже убедились, значение Мирового океана огромно.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поэтому воды Мирового океана нужно беречь от загрязненья, рационально использовать ресурсы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океана. Океан – это не только кладовая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ресурсов, но и живописная природа,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которая   вдохновляла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поэтов и художников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творение своих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шедевров.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0052" name="Picture 4" descr="2_78 ка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0" y="500042"/>
            <a:ext cx="807246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spcBef>
                <a:spcPct val="50000"/>
              </a:spcBef>
            </a:pPr>
            <a:r>
              <a:rPr lang="ru-RU" sz="3600" b="1" u="sng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Вода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– одно из самых удивительных веществ на Земле, драгоценная жидкость, дар природы нашей планете. В таком количестве, как на Земле, её нет нигде в Солнечной системе.</a:t>
            </a:r>
          </a:p>
          <a:p>
            <a:pPr>
              <a:spcBef>
                <a:spcPct val="50000"/>
              </a:spcBef>
            </a:pP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0" y="404813"/>
            <a:ext cx="684053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>
              <a:spcBef>
                <a:spcPct val="50000"/>
              </a:spcBef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Океан занимает почти ¾ поверхности нашей планеты. Запасы морской воды поистине колоссальны и составляют 1370 млн. км³, или 96,5% всего объёма гидросферы.</a:t>
            </a:r>
          </a:p>
          <a:p>
            <a:pPr>
              <a:spcBef>
                <a:spcPct val="50000"/>
              </a:spcBef>
            </a:pPr>
            <a:endParaRPr lang="ru-RU" sz="32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Океан… Трудно представить, как велико его значение в биосфере планеты и жизни человека.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357950" y="0"/>
          <a:ext cx="2786050" cy="2532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357166"/>
            <a:ext cx="8229600" cy="264320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Роль Мирового океана в биосфере планеты.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143380"/>
            <a:ext cx="77867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Океан – колыбель жизни на Земле.</a:t>
            </a:r>
          </a:p>
          <a:p>
            <a:endParaRPr lang="ru-RU" sz="2800" dirty="0" smtClean="0">
              <a:effectLst/>
            </a:endParaRPr>
          </a:p>
          <a:p>
            <a:r>
              <a:rPr lang="ru-RU" sz="2800" dirty="0" smtClean="0">
                <a:effectLst/>
              </a:rPr>
              <a:t>Именно в океане, примерно, 2 миллиарда лет назад зародилась жизни, и только позже живые организмы сушу</a:t>
            </a:r>
            <a:endParaRPr lang="ru-RU" sz="2800" dirty="0">
              <a:effectLst/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cb4ed669b6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785926"/>
            <a:ext cx="69294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1">
                      <a:lumMod val="9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Океан полон жизни и тайн, поражающих воображение. Многие из них не раскрыты до сих пор. При исследовании морских глубин и сейчас еще находят организмы, неизвестные науке. Жизнь в океане всепроникающа. Даже на дне Марианского желоба, на глубине 11 тыс. м. В Мировом океане обитает огромное количество живых организмов – от одноклеточных микроскопических растений и животных до морских гигантов</a:t>
            </a:r>
            <a:endParaRPr lang="ru-RU" sz="2400" b="1" dirty="0">
              <a:ln>
                <a:solidFill>
                  <a:schemeClr val="tx1">
                    <a:lumMod val="95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Мировой океан среда обитания живых организмов.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C94609F1560CFC0D963F4686765.jpg"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8929718" cy="132343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4000">
                <a:ln cmpd="sng" w="17780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algn="tl" blurRad="55000" dir="5400000" dist="50800">
                    <a:srgbClr val="000000">
                      <a:alpha val="33000"/>
                    </a:srgbClr>
                  </a:outerShdw>
                </a:effectLst>
              </a:rPr>
              <a:t>Роль Мирового океана в жизни человека огромна.</a:t>
            </a:r>
            <a:endParaRPr b="1" dirty="0" lang="ru-RU" sz="4000">
              <a:ln cmpd="sng" w="17780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algn="tl" blurRad="55000" dir="5400000" dist="50800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428736"/>
            <a:ext cx="4929222" cy="23083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240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Океан издавна является кормильцем человека. В нём ведут промысел млекопитающих (тюлений, моржей), лов рыбы, беспозвоночных животных, собирают водоросли.</a:t>
            </a:r>
            <a:endParaRPr dirty="0" lang="ru-RU" sz="240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descr="9353.jpg" id="5" name="Рисунок 4"/>
          <p:cNvPicPr>
            <a:picLocks noChangeAspect="1"/>
          </p:cNvPicPr>
          <p:nvPr/>
        </p:nvPicPr>
        <p:blipFill>
          <a:blip r:embed="rId3"/>
          <a:srcRect b="89"/>
          <a:stretch>
            <a:fillRect/>
          </a:stretch>
        </p:blipFill>
        <p:spPr>
          <a:xfrm>
            <a:off x="0" y="3274931"/>
            <a:ext cx="5095884" cy="3583069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descr="Vietnam_seafood.jpg"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3214686"/>
            <a:ext cx="4143372" cy="364331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descr="seafood1.jpg"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0" y="571480"/>
            <a:ext cx="4286250" cy="3000375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randomBar dir="vert"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9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5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500" fill="hold" id="14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5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500" id="16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7E34F51FDBA2A657D4C2AA40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Океан – источник минеральных ресурсов.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57298"/>
            <a:ext cx="56435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Минеральные ресурсы дна Океана. Среди ресурсов континентального шельфа наибольшее значение имеют нефть и природный газ; на них приходится не менее 1/3 общемировых запасов, твёрдые ископаемые шельфа. 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 главное богатство глубоководного ложа Океана – железомарганцевые конкреции.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 descr="Oil_platform_in_the_North_S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87672" y="0"/>
            <a:ext cx="3756328" cy="25003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oilrig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90861"/>
            <a:ext cx="4500562" cy="296713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OTEC-pla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2936823"/>
            <a:ext cx="3415135" cy="392117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5643570" y="264318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Добыча нефти</a:t>
            </a:r>
            <a:endParaRPr lang="ru-RU" b="1" i="1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8" y="648866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Добыча нефти</a:t>
            </a:r>
            <a:endParaRPr lang="ru-RU" b="1" i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64886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Добыча газа</a:t>
            </a:r>
            <a:endParaRPr lang="ru-RU" b="1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9DC85C532FA6B82BCCF8D9790545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571480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Океан – Источник энергии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49292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50" dirty="0" smtClean="0">
                <a:ln w="13500">
                  <a:solidFill>
                    <a:schemeClr val="bg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Энергетические ресурсы Океана, заключаются в суточных приливно-отливных движениях, в энергии морских волн и температурного градиента. Потенциал их огромен</a:t>
            </a:r>
            <a:r>
              <a:rPr lang="ru-RU" sz="2000" b="1" spc="50" dirty="0" smtClean="0">
                <a:ln w="13500">
                  <a:solidFill>
                    <a:schemeClr val="bg2">
                      <a:lumMod val="500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endParaRPr lang="ru-RU" sz="2000" b="1" spc="50" dirty="0">
              <a:ln w="13500">
                <a:solidFill>
                  <a:schemeClr val="bg2">
                    <a:lumMod val="50000"/>
                    <a:alpha val="65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Рисунок 4" descr="090407_rfoster_mp_env_power_tidal_severntidal_fenc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686" y="0"/>
            <a:ext cx="4024314" cy="301823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Рисунок 5" descr="coet_aeri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786190"/>
            <a:ext cx="4223387" cy="307181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new-close-up-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4811" y="3000372"/>
            <a:ext cx="3571900" cy="223243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8" name="Рисунок 7" descr="ocean-treader_2_hiepg_69_cGy4h_3749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066" y="4126863"/>
            <a:ext cx="4381504" cy="273113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5000628" y="3143248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Приливная электростанция</a:t>
            </a:r>
            <a:endParaRPr lang="ru-RU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628652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Преобразование  энергии морских волн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8308" name="Picture 4" descr="cruiz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500034" y="285728"/>
            <a:ext cx="46720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 – самая просторная в мире дорога, связывающая материки. Издавна по океану прокладывались торговые пути.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519</TotalTime>
  <Words>411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Океан</vt:lpstr>
      <vt:lpstr>В чём заключается роль Мирового океана в биосфере планеты и в жизни человека.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Туристическая фирма «Атлантида» предлагает Вам путешествие по Атлантическому океану.</dc:title>
  <dc:creator>Игорь</dc:creator>
  <cp:lastModifiedBy>Алена</cp:lastModifiedBy>
  <cp:revision>40</cp:revision>
  <cp:lastPrinted>1601-01-01T00:00:00Z</cp:lastPrinted>
  <dcterms:created xsi:type="dcterms:W3CDTF">2007-10-30T12:27:59Z</dcterms:created>
  <dcterms:modified xsi:type="dcterms:W3CDTF">2012-01-28T13:31:38Z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1358058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  <property fmtid="{D5CDD505-2E9C-101B-9397-08002B2CF9AE}" name="Version" pid="5">
    <vt:i4>6</vt:i4>
  </property>
</Properties>
</file>