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+xml" PartName="/ppt/slides/slide47.xml"/>
  <Override ContentType="application/vnd.openxmlformats-officedocument.presentationml.slide+xml" PartName="/ppt/slides/slide56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+xml" PartName="/ppt/slides/slide5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presentationml.slide+xml" PartName="/ppt/slides/slide5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50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Default ContentType="application/vnd.openxmlformats-officedocument.spreadsheetml.sheet" Extension="xlsx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4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+xml" PartName="/ppt/slides/slide57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+xml" PartName="/ppt/slides/slide53.xml"/>
  <Override ContentType="application/vnd.openxmlformats-officedocument.presentationml.slideLayout+xml" PartName="/ppt/slideLayouts/slideLayout3.xml"/>
  <Default ContentType="image/jpeg" Extension="jpeg"/>
  <Default ContentType="image/x-emf" Extension="emf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slideLayout+xml" PartName="/ppt/slideLayouts/slideLayout10.xml"/>
  <Default ContentType="application/vnd.openxmlformats-officedocument.vmlDrawing" Extension="vml"/>
  <Default ContentType="image/gif" Extension="gif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56" r:id="rId2"/>
    <p:sldId id="294" r:id="rId3"/>
    <p:sldId id="257" r:id="rId4"/>
    <p:sldId id="258" r:id="rId5"/>
    <p:sldId id="259" r:id="rId6"/>
    <p:sldId id="260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261" r:id="rId15"/>
    <p:sldId id="263" r:id="rId16"/>
    <p:sldId id="314" r:id="rId17"/>
    <p:sldId id="264" r:id="rId18"/>
    <p:sldId id="265" r:id="rId19"/>
    <p:sldId id="315" r:id="rId20"/>
    <p:sldId id="316" r:id="rId21"/>
    <p:sldId id="313" r:id="rId22"/>
    <p:sldId id="317" r:id="rId23"/>
    <p:sldId id="319" r:id="rId24"/>
    <p:sldId id="306" r:id="rId25"/>
    <p:sldId id="266" r:id="rId26"/>
    <p:sldId id="267" r:id="rId27"/>
    <p:sldId id="268" r:id="rId28"/>
    <p:sldId id="269" r:id="rId29"/>
    <p:sldId id="270" r:id="rId30"/>
    <p:sldId id="307" r:id="rId31"/>
    <p:sldId id="309" r:id="rId32"/>
    <p:sldId id="271" r:id="rId33"/>
    <p:sldId id="272" r:id="rId34"/>
    <p:sldId id="273" r:id="rId35"/>
    <p:sldId id="274" r:id="rId36"/>
    <p:sldId id="310" r:id="rId37"/>
    <p:sldId id="311" r:id="rId38"/>
    <p:sldId id="312" r:id="rId39"/>
    <p:sldId id="277" r:id="rId40"/>
    <p:sldId id="278" r:id="rId41"/>
    <p:sldId id="297" r:id="rId42"/>
    <p:sldId id="279" r:id="rId43"/>
    <p:sldId id="280" r:id="rId44"/>
    <p:sldId id="281" r:id="rId45"/>
    <p:sldId id="282" r:id="rId46"/>
    <p:sldId id="283" r:id="rId47"/>
    <p:sldId id="284" r:id="rId48"/>
    <p:sldId id="285" r:id="rId49"/>
    <p:sldId id="286" r:id="rId50"/>
    <p:sldId id="287" r:id="rId51"/>
    <p:sldId id="288" r:id="rId52"/>
    <p:sldId id="289" r:id="rId53"/>
    <p:sldId id="290" r:id="rId54"/>
    <p:sldId id="318" r:id="rId55"/>
    <p:sldId id="291" r:id="rId56"/>
    <p:sldId id="292" r:id="rId57"/>
    <p:sldId id="293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C844B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F0D8B8-DC1A-45BF-B3E4-8ACFB1D84546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FA235B-1D4C-4907-8E78-578B50FB8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FA235B-1D4C-4907-8E78-578B50FB8890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2BFBC83-EEA7-4B89-9E46-62B18032024E}" type="slidenum">
              <a:rPr lang="ru-RU" smtClean="0"/>
              <a:pPr/>
              <a:t>41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FA235B-1D4C-4907-8E78-578B50FB8890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_____Microsoft_Office_Excel2.xlsx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4.wav"/><Relationship Id="rId1" Type="http://schemas.openxmlformats.org/officeDocument/2006/relationships/audio" Target="../media/audio3.wav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7.jpeg"/><Relationship Id="rId2" Type="http://schemas.openxmlformats.org/officeDocument/2006/relationships/audio" Target="../media/audio6.wav"/><Relationship Id="rId1" Type="http://schemas.openxmlformats.org/officeDocument/2006/relationships/audio" Target="../media/audio5.wav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60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12" Type="http://schemas.openxmlformats.org/officeDocument/2006/relationships/image" Target="../media/image5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5" Type="http://schemas.openxmlformats.org/officeDocument/2006/relationships/image" Target="../media/image6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Relationship Id="rId1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8.wav"/><Relationship Id="rId1" Type="http://schemas.openxmlformats.org/officeDocument/2006/relationships/audio" Target="../media/audio7.wav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7" Type="http://schemas.openxmlformats.org/officeDocument/2006/relationships/image" Target="../media/image79.gif"/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gif"/><Relationship Id="rId5" Type="http://schemas.openxmlformats.org/officeDocument/2006/relationships/image" Target="../media/image77.gif"/><Relationship Id="rId4" Type="http://schemas.openxmlformats.org/officeDocument/2006/relationships/image" Target="../media/image76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12" Type="http://schemas.openxmlformats.org/officeDocument/2006/relationships/image" Target="../media/image9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11" Type="http://schemas.openxmlformats.org/officeDocument/2006/relationships/image" Target="../media/image94.jpeg"/><Relationship Id="rId5" Type="http://schemas.openxmlformats.org/officeDocument/2006/relationships/image" Target="../media/image88.jpeg"/><Relationship Id="rId10" Type="http://schemas.openxmlformats.org/officeDocument/2006/relationships/image" Target="../media/image93.jpeg"/><Relationship Id="rId4" Type="http://schemas.openxmlformats.org/officeDocument/2006/relationships/image" Target="../media/image87.jpeg"/><Relationship Id="rId9" Type="http://schemas.openxmlformats.org/officeDocument/2006/relationships/image" Target="../media/image92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Урок географии в 7 классе.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Животный мир лесов</a:t>
            </a:r>
            <a:endParaRPr lang="ru-RU" dirty="0"/>
          </a:p>
        </p:txBody>
      </p:sp>
      <p:sp>
        <p:nvSpPr>
          <p:cNvPr id="4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1785918" y="4643446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географии ГС(К)ОУ «Специальная (коррекционная) общеобразовательная школа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интернат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VIII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вида Республики Алтай» Милованова И.А.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69" name="Picture 1" descr="C:\Documents and Settings\Admin.MICROSOF-D3A5C2\Рабочий стол\0a2bcc7346031cc0ed11f1b06346b78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2066898" cy="2104103"/>
          </a:xfrm>
          <a:prstGeom prst="rect">
            <a:avLst/>
          </a:prstGeom>
          <a:noFill/>
        </p:spPr>
      </p:pic>
      <p:pic>
        <p:nvPicPr>
          <p:cNvPr id="6" name="Picture 1" descr="C:\Documents and Settings\Admin.MICROSOF-D3A5C2\Рабочий стол\0a2bcc7346031cc0ed11f1b06346b78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052018">
            <a:off x="6699924" y="2708110"/>
            <a:ext cx="2066898" cy="21041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69138"/>
          </a:xfrm>
        </p:spPr>
        <p:txBody>
          <a:bodyPr>
            <a:normAutofit/>
          </a:bodyPr>
          <a:lstStyle/>
          <a:p>
            <a:pPr lvl="0"/>
            <a:r>
              <a:rPr lang="en-US" sz="6000" b="1" dirty="0" smtClean="0"/>
              <a:t>3</a:t>
            </a:r>
            <a:r>
              <a:rPr lang="ru-RU" sz="6000" b="1" dirty="0" smtClean="0"/>
              <a:t>. Люди издавна сажали «корабельные рощи». Из ствола этого дерева делали мачты для парусных кораблей.</a:t>
            </a:r>
            <a:endParaRPr lang="ru-RU" sz="6000" b="1" dirty="0"/>
          </a:p>
        </p:txBody>
      </p:sp>
      <p:pic>
        <p:nvPicPr>
          <p:cNvPr id="62466" name="Picture 2" descr="C:\Documents and Settings\Admin.MICROSOF-D3A5C2\Рабочий стол\129829424494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0"/>
            <a:ext cx="5140639" cy="6858000"/>
          </a:xfrm>
          <a:prstGeom prst="rect">
            <a:avLst/>
          </a:prstGeom>
          <a:noFill/>
        </p:spPr>
      </p:pic>
      <p:pic>
        <p:nvPicPr>
          <p:cNvPr id="62467" name="Picture 3" descr="C:\Documents and Settings\Admin.MICROSOF-D3A5C2\Рабочий стол\5345454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0"/>
            <a:ext cx="5143500" cy="6858000"/>
          </a:xfrm>
          <a:prstGeom prst="rect">
            <a:avLst/>
          </a:prstGeom>
          <a:noFill/>
        </p:spPr>
      </p:pic>
      <p:pic>
        <p:nvPicPr>
          <p:cNvPr id="62468" name="Picture 4" descr="C:\Documents and Settings\Admin.MICROSOF-D3A5C2\Рабочий стол\351867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22865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3490" name="Picture 2" descr="C:\Documents and Settings\Admin.MICROSOF-D3A5C2\Рабочий стол\f_100435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118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7158" y="285728"/>
            <a:ext cx="866936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4. Лист какого         дерева 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                                    вы видите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                                         перед собой.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63492" name="Picture 4" descr="C:\Documents and Settings\Admin.MICROSOF-D3A5C2\Рабочий стол\107maplelea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38855"/>
          </a:xfrm>
          <a:prstGeom prst="rect">
            <a:avLst/>
          </a:prstGeom>
          <a:noFill/>
        </p:spPr>
      </p:pic>
      <p:pic>
        <p:nvPicPr>
          <p:cNvPr id="63493" name="Picture 5" descr="C:\Documents and Settings\Admin.MICROSOF-D3A5C2\Рабочий стол\i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9199293" cy="6858000"/>
          </a:xfrm>
          <a:prstGeom prst="rect">
            <a:avLst/>
          </a:prstGeom>
          <a:noFill/>
        </p:spPr>
      </p:pic>
      <p:pic>
        <p:nvPicPr>
          <p:cNvPr id="63497" name="Picture 9" descr="C:\Documents and Settings\Admin.MICROSOF-D3A5C2\Рабочий стол\504166_f52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Autofit/>
          </a:bodyPr>
          <a:lstStyle/>
          <a:p>
            <a:pPr lvl="0"/>
            <a:r>
              <a:rPr lang="en-US" sz="9600" b="1" dirty="0" smtClean="0"/>
              <a:t>5</a:t>
            </a:r>
            <a:r>
              <a:rPr lang="ru-RU" sz="9600" b="1" dirty="0" smtClean="0"/>
              <a:t>. Так называют хвойный лес.</a:t>
            </a:r>
            <a:br>
              <a:rPr lang="ru-RU" sz="9600" b="1" dirty="0" smtClean="0"/>
            </a:br>
            <a:endParaRPr lang="ru-RU" sz="9600" b="1" dirty="0"/>
          </a:p>
        </p:txBody>
      </p:sp>
      <p:pic>
        <p:nvPicPr>
          <p:cNvPr id="64514" name="Picture 2" descr="C:\Documents and Settings\Admin.MICROSOF-D3A5C2\Рабочий стол\14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0" y="0"/>
            <a:ext cx="9110480" cy="6858000"/>
          </a:xfrm>
          <a:prstGeom prst="rect">
            <a:avLst/>
          </a:prstGeom>
          <a:noFill/>
        </p:spPr>
      </p:pic>
      <p:pic>
        <p:nvPicPr>
          <p:cNvPr id="64516" name="Picture 4" descr="C:\Documents and Settings\Admin.MICROSOF-D3A5C2\Рабочий стол\ww.taigaspain.co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4517" name="Picture 5" descr="C:\Documents and Settings\Admin.MICROSOF-D3A5C2\Рабочий стол\131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525001" cy="6858000"/>
          </a:xfrm>
          <a:prstGeom prst="rect">
            <a:avLst/>
          </a:prstGeom>
          <a:noFill/>
        </p:spPr>
      </p:pic>
      <p:pic>
        <p:nvPicPr>
          <p:cNvPr id="64518" name="Picture 6" descr="C:\Documents and Settings\Admin.MICROSOF-D3A5C2\Рабочий стол\taiga_rossiya-24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503456" cy="6858000"/>
          </a:xfrm>
          <a:prstGeom prst="rect">
            <a:avLst/>
          </a:prstGeom>
          <a:noFill/>
        </p:spPr>
      </p:pic>
      <p:pic>
        <p:nvPicPr>
          <p:cNvPr id="64519" name="Picture 7" descr="C:\Documents and Settings\Admin.MICROSOF-D3A5C2\Рабочий стол\pv010400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" y="0"/>
            <a:ext cx="956166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pPr lvl="0"/>
            <a:r>
              <a:rPr lang="en-US" sz="7200" b="1" dirty="0" smtClean="0"/>
              <a:t>6</a:t>
            </a:r>
            <a:r>
              <a:rPr lang="ru-RU" sz="7200" b="1" dirty="0" smtClean="0"/>
              <a:t>. Такие  шишки мы можем увидеть на этом дереве.            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5538" name="Picture 2" descr="C:\Documents and Settings\Admin.MICROSOF-D3A5C2\Рабочий стол\19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65540" name="Picture 4" descr="C:\Documents and Settings\Admin.MICROSOF-D3A5C2\Рабочий стол\1269836386_risunok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0582" y="0"/>
            <a:ext cx="9174582" cy="6858000"/>
          </a:xfrm>
          <a:prstGeom prst="rect">
            <a:avLst/>
          </a:prstGeom>
          <a:noFill/>
        </p:spPr>
      </p:pic>
      <p:pic>
        <p:nvPicPr>
          <p:cNvPr id="65541" name="Picture 5" descr="C:\Documents and Settings\Admin.MICROSOF-D3A5C2\Рабочий стол\kedrovyiy-oreh-500x3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9167837" cy="6858000"/>
          </a:xfrm>
          <a:prstGeom prst="rect">
            <a:avLst/>
          </a:prstGeom>
          <a:noFill/>
        </p:spPr>
      </p:pic>
      <p:pic>
        <p:nvPicPr>
          <p:cNvPr id="65543" name="Picture 7" descr="C:\Documents and Settings\Admin.MICROSOF-D3A5C2\Рабочий стол\524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59267" cy="6858000"/>
          </a:xfrm>
          <a:prstGeom prst="rect">
            <a:avLst/>
          </a:prstGeom>
          <a:noFill/>
        </p:spPr>
      </p:pic>
      <p:pic>
        <p:nvPicPr>
          <p:cNvPr id="65545" name="Picture 9" descr="C:\Documents and Settings\Admin.MICROSOF-D3A5C2\Рабочий стол\pine_nut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-362" y="0"/>
          <a:ext cx="9238519" cy="6858000"/>
        </p:xfrm>
        <a:graphic>
          <a:graphicData uri="http://schemas.openxmlformats.org/presentationml/2006/ole">
            <p:oleObj spid="_x0000_s2049" name="Лист" r:id="rId4" imgW="4886316" imgH="2143032" progId="Excel.Sheet.12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242886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Ж                                                          Ы           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1285860"/>
            <a:ext cx="685800" cy="3849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"/>
              </a:spcBef>
            </a:pPr>
            <a:r>
              <a:rPr lang="ru-RU" sz="4000" b="1" spc="-150" dirty="0" smtClean="0">
                <a:solidFill>
                  <a:srgbClr val="993300"/>
                </a:solidFill>
              </a:rPr>
              <a:t>С</a:t>
            </a:r>
          </a:p>
          <a:p>
            <a:pPr>
              <a:spcBef>
                <a:spcPts val="80"/>
              </a:spcBef>
            </a:pPr>
            <a:r>
              <a:rPr lang="ru-RU" sz="4000" b="1" spc="-150" dirty="0" smtClean="0">
                <a:solidFill>
                  <a:srgbClr val="993300"/>
                </a:solidFill>
              </a:rPr>
              <a:t>П</a:t>
            </a:r>
          </a:p>
          <a:p>
            <a:pPr>
              <a:spcBef>
                <a:spcPts val="80"/>
              </a:spcBef>
            </a:pPr>
            <a:r>
              <a:rPr lang="ru-RU" sz="4000" b="1" spc="-150" dirty="0" smtClean="0">
                <a:solidFill>
                  <a:srgbClr val="993300"/>
                </a:solidFill>
              </a:rPr>
              <a:t>И</a:t>
            </a:r>
          </a:p>
          <a:p>
            <a:pPr>
              <a:spcBef>
                <a:spcPts val="80"/>
              </a:spcBef>
            </a:pPr>
            <a:r>
              <a:rPr lang="ru-RU" sz="4000" b="1" spc="-150" dirty="0" smtClean="0">
                <a:solidFill>
                  <a:srgbClr val="993300"/>
                </a:solidFill>
              </a:rPr>
              <a:t>Ч</a:t>
            </a:r>
          </a:p>
          <a:p>
            <a:pPr>
              <a:spcBef>
                <a:spcPts val="80"/>
              </a:spcBef>
            </a:pPr>
            <a:r>
              <a:rPr lang="ru-RU" sz="4000" b="1" spc="-150" dirty="0" smtClean="0">
                <a:solidFill>
                  <a:srgbClr val="993300"/>
                </a:solidFill>
              </a:rPr>
              <a:t>К</a:t>
            </a:r>
          </a:p>
          <a:p>
            <a:pPr>
              <a:spcBef>
                <a:spcPts val="80"/>
              </a:spcBef>
            </a:pPr>
            <a:r>
              <a:rPr lang="ru-RU" sz="4000" b="1" spc="-150" dirty="0" smtClean="0">
                <a:solidFill>
                  <a:srgbClr val="993300"/>
                </a:solidFill>
              </a:rPr>
              <a:t>И</a:t>
            </a:r>
            <a:endParaRPr lang="ru-RU" sz="4000" b="1" spc="-150" dirty="0">
              <a:solidFill>
                <a:srgbClr val="9933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0"/>
            <a:ext cx="13716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993300"/>
                </a:solidFill>
              </a:rPr>
              <a:t>Л</a:t>
            </a:r>
          </a:p>
          <a:p>
            <a:r>
              <a:rPr lang="ru-RU" sz="4000" b="1" dirty="0" smtClean="0">
                <a:solidFill>
                  <a:srgbClr val="993300"/>
                </a:solidFill>
              </a:rPr>
              <a:t>И</a:t>
            </a:r>
          </a:p>
          <a:p>
            <a:r>
              <a:rPr lang="ru-RU" sz="4000" b="1" dirty="0" smtClean="0">
                <a:solidFill>
                  <a:srgbClr val="993300"/>
                </a:solidFill>
              </a:rPr>
              <a:t>С</a:t>
            </a:r>
          </a:p>
          <a:p>
            <a:r>
              <a:rPr lang="ru-RU" sz="4000" b="1" dirty="0" smtClean="0">
                <a:solidFill>
                  <a:srgbClr val="993300"/>
                </a:solidFill>
              </a:rPr>
              <a:t>Т</a:t>
            </a:r>
          </a:p>
          <a:p>
            <a:r>
              <a:rPr lang="ru-RU" sz="4000" b="1" dirty="0" smtClean="0">
                <a:solidFill>
                  <a:srgbClr val="993300"/>
                </a:solidFill>
              </a:rPr>
              <a:t>В</a:t>
            </a:r>
          </a:p>
          <a:p>
            <a:r>
              <a:rPr lang="ru-RU" sz="4000" b="1" dirty="0" smtClean="0">
                <a:solidFill>
                  <a:srgbClr val="993300"/>
                </a:solidFill>
              </a:rPr>
              <a:t>Е</a:t>
            </a:r>
          </a:p>
          <a:p>
            <a:r>
              <a:rPr lang="ru-RU" sz="4000" b="1" dirty="0" smtClean="0">
                <a:solidFill>
                  <a:srgbClr val="993300"/>
                </a:solidFill>
              </a:rPr>
              <a:t>Н</a:t>
            </a:r>
          </a:p>
          <a:p>
            <a:r>
              <a:rPr lang="ru-RU" sz="4000" b="1" dirty="0" smtClean="0">
                <a:solidFill>
                  <a:srgbClr val="993300"/>
                </a:solidFill>
              </a:rPr>
              <a:t>Н</a:t>
            </a:r>
          </a:p>
          <a:p>
            <a:r>
              <a:rPr lang="ru-RU" sz="4000" b="1" dirty="0" smtClean="0">
                <a:solidFill>
                  <a:srgbClr val="993300"/>
                </a:solidFill>
              </a:rPr>
              <a:t>И</a:t>
            </a:r>
            <a:br>
              <a:rPr lang="ru-RU" sz="4000" b="1" dirty="0" smtClean="0">
                <a:solidFill>
                  <a:srgbClr val="993300"/>
                </a:solidFill>
              </a:rPr>
            </a:br>
            <a:r>
              <a:rPr lang="ru-RU" sz="4000" b="1" dirty="0" smtClean="0">
                <a:solidFill>
                  <a:srgbClr val="993300"/>
                </a:solidFill>
              </a:rPr>
              <a:t>Ц</a:t>
            </a:r>
            <a:br>
              <a:rPr lang="ru-RU" sz="4000" b="1" dirty="0" smtClean="0">
                <a:solidFill>
                  <a:srgbClr val="993300"/>
                </a:solidFill>
              </a:rPr>
            </a:br>
            <a:r>
              <a:rPr lang="ru-RU" sz="4000" b="1" dirty="0" smtClean="0">
                <a:solidFill>
                  <a:srgbClr val="993300"/>
                </a:solidFill>
              </a:rPr>
              <a:t>А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1857364"/>
            <a:ext cx="685800" cy="3208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"/>
              </a:spcBef>
            </a:pPr>
            <a:r>
              <a:rPr lang="ru-RU" sz="4000" b="1" spc="-150" dirty="0" smtClean="0">
                <a:solidFill>
                  <a:srgbClr val="993300"/>
                </a:solidFill>
              </a:rPr>
              <a:t>С</a:t>
            </a:r>
          </a:p>
          <a:p>
            <a:pPr>
              <a:spcBef>
                <a:spcPts val="80"/>
              </a:spcBef>
            </a:pPr>
            <a:r>
              <a:rPr lang="ru-RU" sz="4000" b="1" spc="-150" dirty="0" smtClean="0">
                <a:solidFill>
                  <a:srgbClr val="993300"/>
                </a:solidFill>
              </a:rPr>
              <a:t>О</a:t>
            </a:r>
          </a:p>
          <a:p>
            <a:pPr>
              <a:spcBef>
                <a:spcPts val="80"/>
              </a:spcBef>
            </a:pPr>
            <a:r>
              <a:rPr lang="ru-RU" sz="4000" b="1" spc="-150" dirty="0" smtClean="0">
                <a:solidFill>
                  <a:srgbClr val="993300"/>
                </a:solidFill>
              </a:rPr>
              <a:t>С</a:t>
            </a:r>
          </a:p>
          <a:p>
            <a:pPr>
              <a:spcBef>
                <a:spcPts val="80"/>
              </a:spcBef>
            </a:pPr>
            <a:r>
              <a:rPr lang="ru-RU" sz="4000" b="1" spc="-150" dirty="0" smtClean="0">
                <a:solidFill>
                  <a:srgbClr val="993300"/>
                </a:solidFill>
              </a:rPr>
              <a:t>Н</a:t>
            </a:r>
            <a:br>
              <a:rPr lang="ru-RU" sz="4000" b="1" spc="-150" dirty="0" smtClean="0">
                <a:solidFill>
                  <a:srgbClr val="993300"/>
                </a:solidFill>
              </a:rPr>
            </a:br>
            <a:r>
              <a:rPr lang="ru-RU" sz="4000" b="1" spc="-150" dirty="0" smtClean="0">
                <a:solidFill>
                  <a:srgbClr val="993300"/>
                </a:solidFill>
              </a:rPr>
              <a:t>А</a:t>
            </a:r>
            <a:endParaRPr lang="ru-RU" sz="4000" b="1" spc="-150" dirty="0">
              <a:solidFill>
                <a:srgbClr val="9933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7752" y="2571744"/>
            <a:ext cx="500066" cy="3182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"/>
              </a:spcBef>
            </a:pPr>
            <a:r>
              <a:rPr lang="ru-RU" sz="4000" b="1" spc="-150" dirty="0" smtClean="0">
                <a:solidFill>
                  <a:srgbClr val="993300"/>
                </a:solidFill>
              </a:rPr>
              <a:t>Т</a:t>
            </a:r>
          </a:p>
          <a:p>
            <a:pPr>
              <a:spcBef>
                <a:spcPts val="80"/>
              </a:spcBef>
            </a:pPr>
            <a:r>
              <a:rPr lang="ru-RU" sz="4000" b="1" spc="-150" dirty="0" smtClean="0">
                <a:solidFill>
                  <a:srgbClr val="993300"/>
                </a:solidFill>
              </a:rPr>
              <a:t>А</a:t>
            </a:r>
            <a:br>
              <a:rPr lang="ru-RU" sz="4000" b="1" spc="-150" dirty="0" smtClean="0">
                <a:solidFill>
                  <a:srgbClr val="993300"/>
                </a:solidFill>
              </a:rPr>
            </a:br>
            <a:r>
              <a:rPr lang="ru-RU" sz="4000" b="1" spc="-150" dirty="0" smtClean="0">
                <a:solidFill>
                  <a:srgbClr val="993300"/>
                </a:solidFill>
              </a:rPr>
              <a:t>Й</a:t>
            </a:r>
            <a:br>
              <a:rPr lang="ru-RU" sz="4000" b="1" spc="-150" dirty="0" smtClean="0">
                <a:solidFill>
                  <a:srgbClr val="993300"/>
                </a:solidFill>
              </a:rPr>
            </a:br>
            <a:r>
              <a:rPr lang="ru-RU" sz="4000" b="1" spc="-150" dirty="0" smtClean="0">
                <a:solidFill>
                  <a:srgbClr val="993300"/>
                </a:solidFill>
              </a:rPr>
              <a:t>Г</a:t>
            </a:r>
            <a:br>
              <a:rPr lang="ru-RU" sz="4000" b="1" spc="-150" dirty="0" smtClean="0">
                <a:solidFill>
                  <a:srgbClr val="993300"/>
                </a:solidFill>
              </a:rPr>
            </a:br>
            <a:r>
              <a:rPr lang="ru-RU" sz="4000" b="1" spc="-150" dirty="0" smtClean="0">
                <a:solidFill>
                  <a:srgbClr val="993300"/>
                </a:solidFill>
              </a:rPr>
              <a:t>А</a:t>
            </a:r>
            <a:endParaRPr lang="ru-RU" sz="4000" b="1" spc="-150" dirty="0">
              <a:solidFill>
                <a:srgbClr val="9933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0760" y="642918"/>
            <a:ext cx="685800" cy="2567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"/>
              </a:spcBef>
            </a:pPr>
            <a:r>
              <a:rPr lang="ru-RU" sz="4000" b="1" spc="-150" dirty="0" smtClean="0">
                <a:solidFill>
                  <a:srgbClr val="993300"/>
                </a:solidFill>
              </a:rPr>
              <a:t>К</a:t>
            </a:r>
            <a:br>
              <a:rPr lang="ru-RU" sz="4000" b="1" spc="-150" dirty="0" smtClean="0">
                <a:solidFill>
                  <a:srgbClr val="993300"/>
                </a:solidFill>
              </a:rPr>
            </a:br>
            <a:r>
              <a:rPr lang="ru-RU" sz="4000" b="1" spc="-150" dirty="0" smtClean="0">
                <a:solidFill>
                  <a:srgbClr val="993300"/>
                </a:solidFill>
              </a:rPr>
              <a:t>Л</a:t>
            </a:r>
            <a:br>
              <a:rPr lang="ru-RU" sz="4000" b="1" spc="-150" dirty="0" smtClean="0">
                <a:solidFill>
                  <a:srgbClr val="993300"/>
                </a:solidFill>
              </a:rPr>
            </a:br>
            <a:r>
              <a:rPr lang="ru-RU" sz="4000" b="1" spc="-150" dirty="0" smtClean="0">
                <a:solidFill>
                  <a:srgbClr val="993300"/>
                </a:solidFill>
              </a:rPr>
              <a:t>Ё</a:t>
            </a:r>
          </a:p>
          <a:p>
            <a:pPr>
              <a:spcBef>
                <a:spcPts val="80"/>
              </a:spcBef>
            </a:pPr>
            <a:r>
              <a:rPr lang="ru-RU" sz="4000" b="1" spc="-150" dirty="0" smtClean="0">
                <a:solidFill>
                  <a:srgbClr val="993300"/>
                </a:solidFill>
              </a:rPr>
              <a:t>Н</a:t>
            </a:r>
            <a:endParaRPr lang="ru-RU" sz="4000" b="1" spc="-150" dirty="0">
              <a:solidFill>
                <a:srgbClr val="9933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43900" y="1785926"/>
            <a:ext cx="685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"/>
              </a:spcBef>
            </a:pPr>
            <a:r>
              <a:rPr lang="ru-RU" sz="4000" b="1" spc="-150" dirty="0" smtClean="0">
                <a:solidFill>
                  <a:srgbClr val="993300"/>
                </a:solidFill>
              </a:rPr>
              <a:t>К</a:t>
            </a:r>
            <a:br>
              <a:rPr lang="ru-RU" sz="4000" b="1" spc="-150" dirty="0" smtClean="0">
                <a:solidFill>
                  <a:srgbClr val="993300"/>
                </a:solidFill>
              </a:rPr>
            </a:br>
            <a:r>
              <a:rPr lang="ru-RU" sz="4000" b="1" spc="-150" dirty="0" smtClean="0">
                <a:solidFill>
                  <a:srgbClr val="993300"/>
                </a:solidFill>
              </a:rPr>
              <a:t>Е</a:t>
            </a:r>
            <a:br>
              <a:rPr lang="ru-RU" sz="4000" b="1" spc="-150" dirty="0" smtClean="0">
                <a:solidFill>
                  <a:srgbClr val="993300"/>
                </a:solidFill>
              </a:rPr>
            </a:br>
            <a:r>
              <a:rPr lang="ru-RU" sz="4000" b="1" spc="-150" dirty="0" smtClean="0">
                <a:solidFill>
                  <a:srgbClr val="993300"/>
                </a:solidFill>
              </a:rPr>
              <a:t>Д</a:t>
            </a:r>
            <a:br>
              <a:rPr lang="ru-RU" sz="4000" b="1" spc="-150" dirty="0" smtClean="0">
                <a:solidFill>
                  <a:srgbClr val="993300"/>
                </a:solidFill>
              </a:rPr>
            </a:br>
            <a:r>
              <a:rPr lang="ru-RU" sz="4000" b="1" spc="-150" dirty="0" smtClean="0">
                <a:solidFill>
                  <a:srgbClr val="993300"/>
                </a:solidFill>
              </a:rPr>
              <a:t>Р</a:t>
            </a:r>
            <a:endParaRPr lang="ru-RU" sz="4000" b="1" spc="-150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8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1" descr="D:\old\Мои документы\Мои рисунки\рисунки природа\Лес\Allegheny National Forest, Pennsylvan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Сов</a:t>
            </a:r>
            <a:r>
              <a:rPr lang="ru-RU" sz="3600" b="1" dirty="0" smtClean="0">
                <a:solidFill>
                  <a:schemeClr val="bg1"/>
                </a:solidFill>
              </a:rPr>
              <a:t>ершенно верно сегодня мы  знакомимся с животными, обитающими в лесу. А для чего же нам это нужно знать? 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(Мы с вами сами живем в лесной зоне.)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лесная дорога"/>
          <p:cNvPicPr>
            <a:picLocks noChangeAspect="1" noChangeArrowheads="1"/>
          </p:cNvPicPr>
          <p:nvPr/>
        </p:nvPicPr>
        <p:blipFill>
          <a:blip r:embed="rId3"/>
          <a:srcRect r="2"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</p:spPr>
      </p:pic>
      <p:sp>
        <p:nvSpPr>
          <p:cNvPr id="48133" name="Rectangle 5"/>
          <p:cNvSpPr>
            <a:spLocks noGrp="1" noChangeArrowheads="1"/>
          </p:cNvSpPr>
          <p:nvPr>
            <p:ph type="title"/>
          </p:nvPr>
        </p:nvSpPr>
        <p:spPr>
          <a:xfrm>
            <a:off x="20320000" y="15240000"/>
            <a:ext cx="8229600" cy="1143000"/>
          </a:xfrm>
        </p:spPr>
        <p:txBody>
          <a:bodyPr/>
          <a:lstStyle/>
          <a:p>
            <a:r>
              <a:rPr lang="ru-RU"/>
              <a:t>Лес.</a:t>
            </a:r>
          </a:p>
        </p:txBody>
      </p:sp>
    </p:spTree>
  </p:cSld>
  <p:clrMapOvr>
    <a:masterClrMapping/>
  </p:clrMapOvr>
  <p:transition advTm="3906">
    <p:sndAc>
      <p:stSnd>
        <p:snd r:embed="rId2" name="sound021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1" descr="D:\old\Мои документы\Мои рисунки\рисунки природа\Лес\Russeted Woodland, Cascade Mountains, Washingt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</a:rPr>
              <a:t>В лесной зоне обитает огромное количество животных. Лес предоставляет им корм и убежище.</a:t>
            </a:r>
            <a:br>
              <a:rPr lang="ru-RU" sz="5400" b="1" dirty="0" smtClean="0">
                <a:solidFill>
                  <a:srgbClr val="FFFF00"/>
                </a:solidFill>
              </a:rPr>
            </a:br>
            <a:r>
              <a:rPr lang="ru-RU" sz="5400" b="1" dirty="0" smtClean="0">
                <a:solidFill>
                  <a:srgbClr val="FFFF00"/>
                </a:solidFill>
              </a:rPr>
              <a:t> </a:t>
            </a:r>
            <a:br>
              <a:rPr lang="ru-RU" sz="5400" b="1" dirty="0" smtClean="0">
                <a:solidFill>
                  <a:srgbClr val="FFFF00"/>
                </a:solidFill>
              </a:rPr>
            </a:br>
            <a:endParaRPr lang="ru-RU" sz="5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0"/>
          <a:ext cx="82296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8572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ЖИВОТНЫЕ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Травоядные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Хищники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Всеядные</a:t>
                      </a:r>
                      <a:endParaRPr lang="ru-RU" dirty="0"/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(питаются растительной пищей)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(питаются животной пищей)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(питаются и растительной и животной пищей) </a:t>
                      </a:r>
                      <a:endParaRPr lang="ru-RU" dirty="0"/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лоси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волк	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бурый медведь</a:t>
                      </a:r>
                      <a:endParaRPr lang="ru-RU" dirty="0"/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косули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тигр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кабан</a:t>
                      </a:r>
                      <a:endParaRPr lang="ru-RU" dirty="0"/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олени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лисица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маралы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рысь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зайцы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ChangeArrowheads="1"/>
          </p:cNvSpPr>
          <p:nvPr/>
        </p:nvSpPr>
        <p:spPr bwMode="auto">
          <a:xfrm>
            <a:off x="2014538" y="2667000"/>
            <a:ext cx="1841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b="1" lang="ru-RU" sz="18900">
              <a:solidFill>
                <a:schemeClr val="tx2"/>
              </a:solidFill>
              <a:cs charset="0" pitchFamily="18" typeface="Times New Roman"/>
            </a:endParaRPr>
          </a:p>
        </p:txBody>
      </p:sp>
      <p:pic>
        <p:nvPicPr>
          <p:cNvPr descr="grizzly" id="181251" name="Picture 3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0"/>
            <a:ext cx="4310072" cy="6603983"/>
          </a:xfrm>
          <a:prstGeom prst="rect">
            <a:avLst/>
          </a:prstGeom>
          <a:noFill/>
        </p:spPr>
      </p:pic>
      <p:pic>
        <p:nvPicPr>
          <p:cNvPr id="181253" name="Picture 5">
            <a:hlinkClick action="ppaction://media" r:id=""/>
          </p:cNvPr>
          <p:cNvPicPr>
            <a:picLocks noChangeArrowheads="1" noChangeAspect="1" noRot="1"/>
          </p:cNvPicPr>
          <p:nvPr>
            <a:wavAudioFile name="медведь.wav" r:embed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-635000" y="-635000"/>
            <a:ext cx="304800" cy="304800"/>
          </a:xfrm>
          <a:prstGeom prst="rect">
            <a:avLst/>
          </a:prstGeom>
          <a:noFill/>
        </p:spPr>
      </p:pic>
      <p:pic>
        <p:nvPicPr>
          <p:cNvPr id="181254" name="Picture 6">
            <a:hlinkClick action="ppaction://media" r:id=""/>
          </p:cNvPr>
          <p:cNvPicPr>
            <a:picLocks noChangeArrowheads="1" noChangeAspect="1" noRot="1"/>
          </p:cNvPicPr>
          <p:nvPr>
            <a:wavAudioFile name="Recorded Sound" r:embed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-635000" y="-635000"/>
            <a:ext cx="304800" cy="304800"/>
          </a:xfrm>
          <a:prstGeom prst="rect">
            <a:avLst/>
          </a:prstGeom>
          <a:noFill/>
        </p:spPr>
      </p:pic>
      <p:sp>
        <p:nvSpPr>
          <p:cNvPr id="181255" name="Rectangle 7"/>
          <p:cNvSpPr>
            <a:spLocks noChangeArrowheads="1" noGrp="1"/>
          </p:cNvSpPr>
          <p:nvPr>
            <p:ph type="title"/>
          </p:nvPr>
        </p:nvSpPr>
        <p:spPr>
          <a:xfrm>
            <a:off x="20320000" y="152400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/>
              <a:t>Бурый</a:t>
            </a:r>
            <a:br>
              <a:rPr lang="ru-RU"/>
            </a:br>
            <a:r>
              <a:rPr lang="ru-RU"/>
              <a:t>медведь</a:t>
            </a:r>
          </a:p>
        </p:txBody>
      </p:sp>
      <p:pic>
        <p:nvPicPr>
          <p:cNvPr descr="C:\Documents and Settings\Admin.MICROSOF-D3A5C2\Рабочий стол\0a06c43b0705f9f594f1207bb71738ba.jpeg" id="50178" name="Picture 2"/>
          <p:cNvPicPr>
            <a:picLocks noChangeArrowheads="1" noChangeAspect="1"/>
          </p:cNvPicPr>
          <p:nvPr/>
        </p:nvPicPr>
        <p:blipFill>
          <a:blip r:embed="rId6"/>
          <a:srcRect b="1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1000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3000" fill="hold" id="6"/>
                                        <p:tgtEl>
                                          <p:spTgt spid="1812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">
                            <p:stCondLst>
                              <p:cond delay="3000"/>
                            </p:stCondLst>
                            <p:childTnLst>
                              <p:par>
                                <p:cTn fill="hold" id="8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5876" fill="hold" id="9"/>
                                        <p:tgtEl>
                                          <p:spTgt spid="1812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4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xit" presetID="9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>
                                        <p:cTn dur="500" id="18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>
                <p:cTn display="0" fill="hold" id="20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81254"/>
                </p:tgtEl>
              </p:cMediaNode>
            </p:audio>
            <p:audio>
              <p:cMediaNode>
                <p:cTn display="0" fill="hold" id="21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8125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500042"/>
            <a:ext cx="456247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643182"/>
            <a:ext cx="48006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6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лось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635000" y="-635000"/>
            <a:ext cx="304800" cy="304800"/>
          </a:xfrm>
          <a:prstGeom prst="rect">
            <a:avLst/>
          </a:prstGeom>
          <a:noFill/>
        </p:spPr>
      </p:pic>
      <p:pic>
        <p:nvPicPr>
          <p:cNvPr id="182277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Recorded Sound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635000" y="-635000"/>
            <a:ext cx="304800" cy="304800"/>
          </a:xfrm>
          <a:prstGeom prst="rect">
            <a:avLst/>
          </a:prstGeom>
          <a:noFill/>
        </p:spPr>
      </p:pic>
      <p:sp>
        <p:nvSpPr>
          <p:cNvPr id="182278" name="Rectangle 6"/>
          <p:cNvSpPr>
            <a:spLocks noGrp="1" noChangeArrowheads="1"/>
          </p:cNvSpPr>
          <p:nvPr>
            <p:ph type="title"/>
          </p:nvPr>
        </p:nvSpPr>
        <p:spPr>
          <a:xfrm>
            <a:off x="20320000" y="15240000"/>
            <a:ext cx="7772400" cy="1143000"/>
          </a:xfrm>
        </p:spPr>
        <p:txBody>
          <a:bodyPr/>
          <a:lstStyle/>
          <a:p>
            <a:r>
              <a:rPr lang="ru-RU"/>
              <a:t>Лось</a:t>
            </a:r>
          </a:p>
        </p:txBody>
      </p:sp>
      <p:pic>
        <p:nvPicPr>
          <p:cNvPr id="51202" name="Picture 2" descr="C:\Documents and Settings\Admin.MICROSOF-D3A5C2\Рабочий стол\b6e90-los0posle0pozhar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428604"/>
            <a:ext cx="8143932" cy="6149859"/>
          </a:xfrm>
          <a:prstGeom prst="rect">
            <a:avLst/>
          </a:prstGeom>
          <a:noFill/>
        </p:spPr>
      </p:pic>
      <p:pic>
        <p:nvPicPr>
          <p:cNvPr id="51203" name="Picture 3" descr="C:\Documents and Settings\Admin.MICROSOF-D3A5C2\Рабочий стол\lo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500041"/>
            <a:ext cx="8072494" cy="6066383"/>
          </a:xfrm>
          <a:prstGeom prst="rect">
            <a:avLst/>
          </a:prstGeom>
          <a:noFill/>
        </p:spPr>
      </p:pic>
      <p:pic>
        <p:nvPicPr>
          <p:cNvPr id="51204" name="Picture 4" descr="C:\Documents and Settings\Admin.MICROSOF-D3A5C2\Рабочий стол\14379_los'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357166"/>
            <a:ext cx="8285966" cy="6215106"/>
          </a:xfrm>
          <a:prstGeom prst="rect">
            <a:avLst/>
          </a:prstGeom>
          <a:noFill/>
        </p:spPr>
      </p:pic>
    </p:spTree>
  </p:cSld>
  <p:clrMapOvr>
    <a:masterClrMapping/>
  </p:clrMapOvr>
  <p:transition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" fill="hold"/>
                                        <p:tgtEl>
                                          <p:spTgt spid="1822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84" fill="hold"/>
                                        <p:tgtEl>
                                          <p:spTgt spid="1822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384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384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2277"/>
                </p:tgtEl>
              </p:cMediaNode>
            </p:audio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2276"/>
                </p:tgtEl>
              </p:cMediaNode>
            </p:audio>
          </p:childTnLst>
        </p:cTn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C:\Documents and Settings\Admin.MICROSOF-D3A5C2\Рабочий стол\Winter_Hunting_Gray_Wolf_1152x864.jpg" id="49154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C:\Documents and Settings\Admin.MICROSOF-D3A5C2\Рабочий стол\d0b0d0bcd183d180d181d0bad0b8d0b9-d182d0b8d0b3d1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826" cy="6858000"/>
          </a:xfrm>
          <a:prstGeom prst="rect">
            <a:avLst/>
          </a:prstGeom>
          <a:noFill/>
        </p:spPr>
      </p:pic>
      <p:pic>
        <p:nvPicPr>
          <p:cNvPr id="52227" name="Picture 3" descr="C:\Documents and Settings\Admin.MICROSOF-D3A5C2\Рабочий стол\f_1178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4696"/>
            <a:ext cx="6572264" cy="6853304"/>
          </a:xfrm>
          <a:prstGeom prst="rect">
            <a:avLst/>
          </a:prstGeom>
          <a:noFill/>
        </p:spPr>
      </p:pic>
      <p:pic>
        <p:nvPicPr>
          <p:cNvPr id="52228" name="Picture 4" descr="C:\Documents and Settings\Admin.MICROSOF-D3A5C2\Рабочий стол\914979_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2229" name="Picture 5" descr="C:\Documents and Settings\Admin.MICROSOF-D3A5C2\Рабочий стол\Animal-Cat-2683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2232" name="Picture 8" descr="C:\Documents and Settings\Admin.MICROSOF-D3A5C2\Рабочий стол\i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" y="4429132"/>
            <a:ext cx="3238491" cy="2428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C:\Мои документы\Мои рисунки\кто живет в лесу\лиса.jpg" id="4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C:\Мои документы\Мои рисунки\кто живет в лесу\олень северная америка.jpg" id="5" name="Picture 2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C:\Мои документы\Мои рисунки\кто живет в лесу\волк.jpg" id="6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0" y="0"/>
            <a:ext cx="9215466" cy="6858000"/>
          </a:xfrm>
          <a:prstGeom prst="rect">
            <a:avLst/>
          </a:prstGeom>
          <a:noFill/>
        </p:spPr>
      </p:pic>
      <p:pic>
        <p:nvPicPr>
          <p:cNvPr descr="C:\Мои документы\Мои рисунки\кто живет в лесу\бурый медведь.jpg" id="7" name="Picture 2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0"/>
            <a:ext cx="5429288" cy="6768813"/>
          </a:xfrm>
          <a:prstGeom prst="rect">
            <a:avLst/>
          </a:prstGeom>
          <a:noFill/>
        </p:spPr>
      </p:pic>
      <p:pic>
        <p:nvPicPr>
          <p:cNvPr descr="C:\Мои документы\Мои рисунки\кто живет в лесу\рысь.jpg" id="8" name="Picture 2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13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6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id="29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2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3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id="37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9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2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6562" name="Picture 2" descr="C:\Documents and Settings\Admin.MICROSOF-D3A5C2\Рабочий стол\fore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dmin.MICROSOF-D3A5C2\Рабочий стол\3e1a5970fd1c.jpg" id="55297" name="Picture 1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807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b="1" dirty="0" lang="ru-RU" smtClean="0" sz="4400"/>
              <a:t>В лесу много корма для  птиц. Здесь обитают тетерева, глухари, дятлы, сойки, дрозды, снегири, синицы, соловьи, кукушки, сороки ( объяснение сопровождается показом иллюстраций или слайдов). Из хищных птиц в лесах живут сова и филин, которые уничтожают много вредных грызунов.</a:t>
            </a:r>
            <a:endParaRPr b="1" dirty="0" lang="ru-RU" sz="4400"/>
          </a:p>
        </p:txBody>
      </p:sp>
      <p:pic>
        <p:nvPicPr>
          <p:cNvPr descr="C:\Documents and Settings\Admin.MICROSOF-D3A5C2\Рабочий стол\teterev_kr.jpg" id="55298" name="Picture 2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"/>
            <a:ext cx="4572000" cy="6867811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42065142_36148747.jpg" id="55300" name="Picture 4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05049" y="0"/>
            <a:ext cx="4838951" cy="6858000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file.jpeg" id="55301" name="Picture 5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095557" cy="6858000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sojka.jpg" id="55302" name="Picture 6"/>
          <p:cNvPicPr>
            <a:picLocks noChangeArrowheads="1"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30" cy="6858000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einsiedlerdrossel.jpg" id="55303" name="Picture 7"/>
          <p:cNvPicPr>
            <a:picLocks noChangeArrowheads="1"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" y="0"/>
            <a:ext cx="9149099" cy="6858000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7a74186d7115.jpg" id="55304" name="Picture 8"/>
          <p:cNvPicPr>
            <a:picLocks noChangeArrowheads="1"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1294929719_sinitsa.jpg" id="55305" name="Picture 9"/>
          <p:cNvPicPr>
            <a:picLocks noChangeArrowheads="1"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post-1288996889.jpg" id="55306" name="Picture 10"/>
          <p:cNvPicPr>
            <a:picLocks noChangeArrowheads="1"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515237" y="0"/>
            <a:ext cx="4628763" cy="6858000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parumajo.jpg" id="55307" name="Picture 11"/>
          <p:cNvPicPr>
            <a:picLocks noChangeArrowheads="1" noChangeAspect="1"/>
          </p:cNvPicPr>
          <p:nvPr/>
        </p:nvPicPr>
        <p:blipFill>
          <a:blip r:embed="rId12"/>
          <a:stretch>
            <a:fillRect/>
          </a:stretch>
        </p:blipFill>
        <p:spPr bwMode="auto">
          <a:xfrm>
            <a:off x="-310111" y="0"/>
            <a:ext cx="9454111" cy="6858000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33_41c94f.jpg" id="55308" name="Picture 12"/>
          <p:cNvPicPr>
            <a:picLocks noChangeArrowheads="1" noChangeAspect="1"/>
          </p:cNvPicPr>
          <p:nvPr/>
        </p:nvPicPr>
        <p:blipFill>
          <a:blip r:embed="rId13"/>
          <a:srcRect b="51"/>
          <a:stretch>
            <a:fillRect/>
          </a:stretch>
        </p:blipFill>
        <p:spPr bwMode="auto">
          <a:xfrm>
            <a:off x="-428660" y="0"/>
            <a:ext cx="9572660" cy="6858000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76231b61e50e.jpg" id="55309" name="Picture 13"/>
          <p:cNvPicPr>
            <a:picLocks noChangeArrowheads="1"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57158" y="0"/>
            <a:ext cx="8072494" cy="6959532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zveri2.jpg" id="55310" name="Picture 14"/>
          <p:cNvPicPr>
            <a:picLocks noChangeArrowheads="1"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500098" y="0"/>
            <a:ext cx="964409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xit" presetID="25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accel="50000" dur="1000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accel="50000" dur="500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id="2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id="2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22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id="24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id="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41" nodeType="clickEffect" presetClass="exit" presetID="25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accel="50000" dur="1000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accel="50000" dur="500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id="44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id="4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46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id="48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id="4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fill="hold" id="53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55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6" nodeType="with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58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9">
                      <p:stCondLst>
                        <p:cond delay="indefinite"/>
                      </p:stCondLst>
                      <p:childTnLst>
                        <p:par>
                          <p:cTn fill="hold" id="60">
                            <p:stCondLst>
                              <p:cond delay="0"/>
                            </p:stCondLst>
                            <p:childTnLst>
                              <p:par>
                                <p:cTn fill="hold" id="61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63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4">
                      <p:stCondLst>
                        <p:cond delay="indefinite"/>
                      </p:stCondLst>
                      <p:childTnLst>
                        <p:par>
                          <p:cTn fill="hold" id="65">
                            <p:stCondLst>
                              <p:cond delay="0"/>
                            </p:stCondLst>
                            <p:childTnLst>
                              <p:par>
                                <p:cTn fill="hold" id="66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68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9">
                      <p:stCondLst>
                        <p:cond delay="indefinite"/>
                      </p:stCondLst>
                      <p:childTnLst>
                        <p:par>
                          <p:cTn fill="hold" id="70">
                            <p:stCondLst>
                              <p:cond delay="0"/>
                            </p:stCondLst>
                            <p:childTnLst>
                              <p:par>
                                <p:cTn fill="hold" id="71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73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4">
                      <p:stCondLst>
                        <p:cond delay="indefinite"/>
                      </p:stCondLst>
                      <p:childTnLst>
                        <p:par>
                          <p:cTn fill="hold" id="75">
                            <p:stCondLst>
                              <p:cond delay="0"/>
                            </p:stCondLst>
                            <p:childTnLst>
                              <p:par>
                                <p:cTn fill="hold" id="76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78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9">
                      <p:stCondLst>
                        <p:cond delay="indefinite"/>
                      </p:stCondLst>
                      <p:childTnLst>
                        <p:par>
                          <p:cTn fill="hold" id="80">
                            <p:stCondLst>
                              <p:cond delay="0"/>
                            </p:stCondLst>
                            <p:childTnLst>
                              <p:par>
                                <p:cTn fill="hold" id="81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83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4" nodeType="with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86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7">
                      <p:stCondLst>
                        <p:cond delay="indefinite"/>
                      </p:stCondLst>
                      <p:childTnLst>
                        <p:par>
                          <p:cTn fill="hold" id="88">
                            <p:stCondLst>
                              <p:cond delay="0"/>
                            </p:stCondLst>
                            <p:childTnLst>
                              <p:par>
                                <p:cTn fill="hold" id="89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91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2">
                      <p:stCondLst>
                        <p:cond delay="indefinite"/>
                      </p:stCondLst>
                      <p:childTnLst>
                        <p:par>
                          <p:cTn fill="hold" id="93">
                            <p:stCondLst>
                              <p:cond delay="0"/>
                            </p:stCondLst>
                            <p:childTnLst>
                              <p:par>
                                <p:cTn fill="hold" id="94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96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7">
                      <p:stCondLst>
                        <p:cond delay="indefinite"/>
                      </p:stCondLst>
                      <p:childTnLst>
                        <p:par>
                          <p:cTn fill="hold" id="98">
                            <p:stCondLst>
                              <p:cond delay="0"/>
                            </p:stCondLst>
                            <p:childTnLst>
                              <p:par>
                                <p:cTn fill="hold" id="99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01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2">
                      <p:stCondLst>
                        <p:cond delay="indefinite"/>
                      </p:stCondLst>
                      <p:childTnLst>
                        <p:par>
                          <p:cTn fill="hold" id="103">
                            <p:stCondLst>
                              <p:cond delay="0"/>
                            </p:stCondLst>
                            <p:childTnLst>
                              <p:par>
                                <p:cTn fill="hold" id="104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06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3"/>
      <p:bldP build="p" grpId="1" spid="3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r>
              <a:rPr lang="ru-RU" sz="6000" b="1" dirty="0" smtClean="0"/>
              <a:t>Словарная работа:            </a:t>
            </a:r>
            <a:r>
              <a:rPr lang="ru-RU" sz="8000" dirty="0" smtClean="0"/>
              <a:t>Травоядные  </a:t>
            </a:r>
          </a:p>
          <a:p>
            <a:pPr>
              <a:buNone/>
            </a:pPr>
            <a:r>
              <a:rPr lang="ru-RU" sz="8000" dirty="0" smtClean="0"/>
              <a:t>  Хищники  </a:t>
            </a:r>
          </a:p>
          <a:p>
            <a:pPr>
              <a:buNone/>
            </a:pPr>
            <a:r>
              <a:rPr lang="ru-RU" sz="8000" dirty="0" smtClean="0"/>
              <a:t>  Всеядные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9144000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latin typeface="Comic Sans MS" pitchFamily="66" charset="0"/>
              </a:rPr>
              <a:t>Посмотрите  пока мы писали в своих тетрадках к вам на парты опустились снежинки. Наверно снежинкам понравилось как вы ребятки работали. Переверните снежинки и составьте слово, назовите его (на снежинках слоги)</a:t>
            </a:r>
          </a:p>
          <a:p>
            <a:endParaRPr lang="ru-RU" dirty="0"/>
          </a:p>
        </p:txBody>
      </p:sp>
      <p:pic>
        <p:nvPicPr>
          <p:cNvPr id="53249" name="Picture 1" descr="D:\old\Мои документы\Мои рисунки\Анимация\природа, цветы\явления природы\0_1e7b8_7441e1c0_X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5828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" descr="D:\old\Мои документы\Мои рисунки\Анимация\природа, цветы\явления природы\2477a8a3da0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500034" y="357166"/>
            <a:ext cx="1133475" cy="1028700"/>
          </a:xfrm>
          <a:prstGeom prst="star32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ЗА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7143768" y="1928802"/>
            <a:ext cx="1376381" cy="1028700"/>
          </a:xfrm>
          <a:prstGeom prst="star32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БЕЛ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1142976" y="1785926"/>
            <a:ext cx="1133475" cy="1028700"/>
          </a:xfrm>
          <a:prstGeom prst="star32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КА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1714480" y="5143512"/>
            <a:ext cx="1133475" cy="1028700"/>
          </a:xfrm>
          <a:prstGeom prst="star32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СО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4857752" y="1000108"/>
            <a:ext cx="1628775" cy="1028700"/>
          </a:xfrm>
          <a:prstGeom prst="star32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ВЕДЬ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7286644" y="5214950"/>
            <a:ext cx="1133475" cy="1028700"/>
          </a:xfrm>
          <a:prstGeom prst="star32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ЯЦ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464" name="AutoShape 8"/>
          <p:cNvSpPr>
            <a:spLocks noChangeArrowheads="1"/>
          </p:cNvSpPr>
          <p:nvPr/>
        </p:nvSpPr>
        <p:spPr bwMode="auto">
          <a:xfrm>
            <a:off x="6572264" y="3643314"/>
            <a:ext cx="1685918" cy="1028700"/>
          </a:xfrm>
          <a:prstGeom prst="star32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БАН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465" name="AutoShape 9"/>
          <p:cNvSpPr>
            <a:spLocks noChangeArrowheads="1"/>
          </p:cNvSpPr>
          <p:nvPr/>
        </p:nvSpPr>
        <p:spPr bwMode="auto">
          <a:xfrm>
            <a:off x="285720" y="4071942"/>
            <a:ext cx="1133475" cy="1028700"/>
          </a:xfrm>
          <a:prstGeom prst="star32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КА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466" name="AutoShape 10"/>
          <p:cNvSpPr>
            <a:spLocks noChangeArrowheads="1"/>
          </p:cNvSpPr>
          <p:nvPr/>
        </p:nvSpPr>
        <p:spPr bwMode="auto">
          <a:xfrm>
            <a:off x="2000232" y="3429000"/>
            <a:ext cx="1857388" cy="1028700"/>
          </a:xfrm>
          <a:prstGeom prst="star32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МЕД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4714876" y="4786322"/>
            <a:ext cx="1643074" cy="895350"/>
          </a:xfrm>
          <a:prstGeom prst="star32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БОЛЬ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657227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А сейчас мы более подробно познакомимся с некоторыми лесными жителями.</a:t>
            </a:r>
          </a:p>
          <a:p>
            <a:r>
              <a:rPr lang="ru-RU" sz="3600" b="1" dirty="0" smtClean="0"/>
              <a:t>Сообщения обучающихся:     ЛОСЬ,            РЫСЬ.</a:t>
            </a:r>
          </a:p>
          <a:p>
            <a:r>
              <a:rPr lang="ru-RU" sz="3600" b="1" dirty="0" smtClean="0"/>
              <a:t> После сообщения вам необходимо ответить на такие вопросы: </a:t>
            </a:r>
          </a:p>
          <a:p>
            <a:pPr lvl="0">
              <a:buNone/>
            </a:pPr>
            <a:r>
              <a:rPr lang="ru-RU" sz="3600" b="1" dirty="0" smtClean="0"/>
              <a:t>1.Чем питается это животное?</a:t>
            </a:r>
          </a:p>
          <a:p>
            <a:pPr lvl="0">
              <a:buNone/>
            </a:pPr>
            <a:r>
              <a:rPr lang="ru-RU" sz="3600" b="1" dirty="0" smtClean="0"/>
              <a:t>2.Это животное хищник, травоядное или всеядное?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Сегодня 1 декабря 2010 года, урок географии.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u="sng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Кто из вас сегодня станет первым? Кто из вас сегодня станет лучшим?</a:t>
            </a:r>
          </a:p>
          <a:p>
            <a:pPr>
              <a:buNone/>
            </a:pPr>
            <a:r>
              <a:rPr lang="en-US" u="sng" dirty="0" smtClean="0"/>
              <a:t> </a:t>
            </a:r>
            <a:r>
              <a:rPr lang="ru-RU" u="sng" dirty="0" smtClean="0"/>
              <a:t>Дети</a:t>
            </a:r>
            <a:r>
              <a:rPr lang="ru-RU" dirty="0" smtClean="0"/>
              <a:t>: Я сегодня буду первым. Я сегодня буду лучшим.</a:t>
            </a:r>
          </a:p>
          <a:p>
            <a:pPr>
              <a:buNone/>
            </a:pPr>
            <a:r>
              <a:rPr lang="ru-RU" u="sng" dirty="0" smtClean="0"/>
              <a:t>Учитель</a:t>
            </a:r>
            <a:r>
              <a:rPr lang="ru-RU" dirty="0" smtClean="0"/>
              <a:t>: Вы конечно же самые лучшие, а теперь присаживайтесь на свои места, проверьте все- ли готово к уроку: учебник, тетрадка, ручка. Все  ли правильно сидят и внимательно глядят?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7586" name="Picture 2" descr="C:\Documents and Settings\Admin.MICROSOF-D3A5C2\Рабочий стол\404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975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47737" y="5572140"/>
            <a:ext cx="29962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/>
              <a:t>ЛОСЬ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Мои документы\Мои рисунки\кто живет в лесу\рысь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572264" y="5643578"/>
            <a:ext cx="22145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/>
              <a:t>РЫСЬ</a:t>
            </a:r>
            <a:r>
              <a:rPr lang="ru-RU" b="1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800" b="1" dirty="0" smtClean="0">
                <a:latin typeface="Comic Sans MS" pitchFamily="66" charset="0"/>
              </a:rPr>
              <a:t>Работа с текстом учебника: стр.84 3 абзац прочитать и ответить на вопрос:</a:t>
            </a:r>
          </a:p>
          <a:p>
            <a:pPr>
              <a:buNone/>
            </a:pPr>
            <a:r>
              <a:rPr lang="ru-RU" sz="4800" b="1" dirty="0" smtClean="0">
                <a:latin typeface="Comic Sans MS" pitchFamily="66" charset="0"/>
              </a:rPr>
              <a:t>1.Как животные приспособились к суровым условиям зимой?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Comic Sans MS" pitchFamily="66" charset="0"/>
              </a:rPr>
              <a:t>Задание «Прочитайте цепочки слов». Составьте из этих слов предложения, можно ли эти предложения назвать рассказом, дай ему название.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82" name="AutoShape 2"/>
          <p:cNvSpPr>
            <a:spLocks noChangeArrowheads="1"/>
          </p:cNvSpPr>
          <p:nvPr/>
        </p:nvSpPr>
        <p:spPr bwMode="auto">
          <a:xfrm>
            <a:off x="357158" y="285728"/>
            <a:ext cx="1428760" cy="752475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2714612" y="0"/>
            <a:ext cx="2071702" cy="771525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ПРИШЛИ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4286248" y="500042"/>
            <a:ext cx="2571768" cy="781050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МАЛЬЧИКИ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7072330" y="500042"/>
            <a:ext cx="1714512" cy="657225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ЛЕС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428596" y="1785926"/>
            <a:ext cx="1285884" cy="914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1928794" y="1857364"/>
            <a:ext cx="1271590" cy="914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ОНИ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3428992" y="1785926"/>
            <a:ext cx="1714512" cy="914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УВИДЕЛИ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5643570" y="1857364"/>
            <a:ext cx="1571636" cy="914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ДУПЛО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7429520" y="1857364"/>
            <a:ext cx="1343028" cy="914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ДЕРЕВЕ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>
            <a:off x="0" y="2928934"/>
            <a:ext cx="1785918" cy="9144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РУКУ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2" name="AutoShape 12"/>
          <p:cNvSpPr>
            <a:spLocks noChangeArrowheads="1"/>
          </p:cNvSpPr>
          <p:nvPr/>
        </p:nvSpPr>
        <p:spPr bwMode="auto">
          <a:xfrm>
            <a:off x="857224" y="3286124"/>
            <a:ext cx="3571900" cy="1114425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ЗАПУСТИЛ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3" name="AutoShape 13"/>
          <p:cNvSpPr>
            <a:spLocks noChangeArrowheads="1"/>
          </p:cNvSpPr>
          <p:nvPr/>
        </p:nvSpPr>
        <p:spPr bwMode="auto">
          <a:xfrm>
            <a:off x="3571868" y="2857496"/>
            <a:ext cx="1057275" cy="9144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4" name="AutoShape 14"/>
          <p:cNvSpPr>
            <a:spLocks noChangeArrowheads="1"/>
          </p:cNvSpPr>
          <p:nvPr/>
        </p:nvSpPr>
        <p:spPr bwMode="auto">
          <a:xfrm>
            <a:off x="4572000" y="3143248"/>
            <a:ext cx="3071834" cy="1143008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МАЛЬЧИК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5" name="AutoShape 15"/>
          <p:cNvSpPr>
            <a:spLocks noChangeArrowheads="1"/>
          </p:cNvSpPr>
          <p:nvPr/>
        </p:nvSpPr>
        <p:spPr bwMode="auto">
          <a:xfrm>
            <a:off x="6715140" y="2857496"/>
            <a:ext cx="2428860" cy="9144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ДУПЛО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6" name="AutoShape 16"/>
          <p:cNvSpPr>
            <a:spLocks noChangeArrowheads="1"/>
          </p:cNvSpPr>
          <p:nvPr/>
        </p:nvSpPr>
        <p:spPr bwMode="auto">
          <a:xfrm>
            <a:off x="428596" y="4572008"/>
            <a:ext cx="1285884" cy="914400"/>
          </a:xfrm>
          <a:prstGeom prst="plus">
            <a:avLst>
              <a:gd name="adj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ОРЕХИ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7" name="AutoShape 17"/>
          <p:cNvSpPr>
            <a:spLocks noChangeArrowheads="1"/>
          </p:cNvSpPr>
          <p:nvPr/>
        </p:nvSpPr>
        <p:spPr bwMode="auto">
          <a:xfrm>
            <a:off x="2500298" y="4572008"/>
            <a:ext cx="1285884" cy="914400"/>
          </a:xfrm>
          <a:prstGeom prst="plus">
            <a:avLst>
              <a:gd name="adj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ДУПЛЕ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8" name="AutoShape 18"/>
          <p:cNvSpPr>
            <a:spLocks noChangeArrowheads="1"/>
          </p:cNvSpPr>
          <p:nvPr/>
        </p:nvSpPr>
        <p:spPr bwMode="auto">
          <a:xfrm>
            <a:off x="4572000" y="4572008"/>
            <a:ext cx="1214446" cy="914400"/>
          </a:xfrm>
          <a:prstGeom prst="plus">
            <a:avLst>
              <a:gd name="adj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  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9" name="AutoShape 19"/>
          <p:cNvSpPr>
            <a:spLocks noChangeArrowheads="1"/>
          </p:cNvSpPr>
          <p:nvPr/>
        </p:nvSpPr>
        <p:spPr bwMode="auto">
          <a:xfrm>
            <a:off x="6500826" y="4500570"/>
            <a:ext cx="1428760" cy="914400"/>
          </a:xfrm>
          <a:prstGeom prst="plus">
            <a:avLst>
              <a:gd name="adj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  БЫЛИ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00" name="AutoShape 20"/>
          <p:cNvSpPr>
            <a:spLocks noChangeArrowheads="1"/>
          </p:cNvSpPr>
          <p:nvPr/>
        </p:nvSpPr>
        <p:spPr bwMode="auto">
          <a:xfrm>
            <a:off x="0" y="5857892"/>
            <a:ext cx="2357422" cy="1000108"/>
          </a:xfrm>
          <a:prstGeom prst="pentagon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БЕЛОЧКА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01" name="AutoShape 21"/>
          <p:cNvSpPr>
            <a:spLocks noChangeArrowheads="1"/>
          </p:cNvSpPr>
          <p:nvPr/>
        </p:nvSpPr>
        <p:spPr bwMode="auto">
          <a:xfrm>
            <a:off x="1785918" y="5572140"/>
            <a:ext cx="947726" cy="914400"/>
          </a:xfrm>
          <a:prstGeom prst="pentagon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ИХ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02" name="AutoShape 22"/>
          <p:cNvSpPr>
            <a:spLocks noChangeArrowheads="1"/>
          </p:cNvSpPr>
          <p:nvPr/>
        </p:nvSpPr>
        <p:spPr bwMode="auto">
          <a:xfrm>
            <a:off x="2571736" y="5943600"/>
            <a:ext cx="1433511" cy="914400"/>
          </a:xfrm>
          <a:prstGeom prst="pentagon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ТУДА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03" name="AutoShape 23"/>
          <p:cNvSpPr>
            <a:spLocks noChangeArrowheads="1"/>
          </p:cNvSpPr>
          <p:nvPr/>
        </p:nvSpPr>
        <p:spPr bwMode="auto">
          <a:xfrm>
            <a:off x="3571868" y="5500702"/>
            <a:ext cx="3357586" cy="1357298"/>
          </a:xfrm>
          <a:prstGeom prst="pentagon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ЗАПАСЛИВАЯ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04" name="AutoShape 24"/>
          <p:cNvSpPr>
            <a:spLocks noChangeArrowheads="1"/>
          </p:cNvSpPr>
          <p:nvPr/>
        </p:nvSpPr>
        <p:spPr bwMode="auto">
          <a:xfrm>
            <a:off x="6357950" y="5643578"/>
            <a:ext cx="2786050" cy="1214422"/>
          </a:xfrm>
          <a:prstGeom prst="pentagon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НАТАЩИЛА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3.7037E-6 L -0.41737 0.01065 " pathEditMode="relative" ptsTypes="AA">
                                      <p:cBhvr>
                                        <p:cTn id="6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82 0.04398 L 0.49999 0.04398 " pathEditMode="relative" ptsTypes="AA">
                                      <p:cBhvr>
                                        <p:cTn id="10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40741E-7 L -0.62986 -0.01042 " pathEditMode="relative" ptsTypes="AA">
                                      <p:cBhvr>
                                        <p:cTn id="14" dur="2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7.40741E-7 L 0.16545 -7.40741E-7 " pathEditMode="relative" ptsTypes="AA">
                                      <p:cBhvr>
                                        <p:cTn id="18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L 0.15747 0.01042 " pathEditMode="relative" ptsTypes="AA">
                                      <p:cBhvr>
                                        <p:cTn id="22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78 -0.01042 L 0.18282 2.59259E-6 " pathEditMode="relative" ptsTypes="AA">
                                      <p:cBhvr>
                                        <p:cTn id="26" dur="2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646 0.08426 L -0.59305 0.05277 " pathEditMode="relative" ptsTypes="AA">
                                      <p:cBhvr>
                                        <p:cTn id="30" dur="2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48148E-6 L 0.36996 0.03148 " pathEditMode="relative" ptsTypes="AA">
                                      <p:cBhvr>
                                        <p:cTn id="34" dur="2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09 0.0419 L 0.20034 0.0838 " pathEditMode="relative" ptsTypes="AA">
                                      <p:cBhvr>
                                        <p:cTn id="38" dur="2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46945E-18 L -0.42535 0.01042 " pathEditMode="relative" ptsTypes="AA">
                                      <p:cBhvr>
                                        <p:cTn id="42" dur="2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3333E-6 L -0.2599 0.01042 " pathEditMode="relative" ptsTypes="AA">
                                      <p:cBhvr>
                                        <p:cTn id="46" dur="2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1.85185E-6 L 0.74028 -0.03148 " pathEditMode="relative" ptsTypes="AA">
                                      <p:cBhvr>
                                        <p:cTn id="50" dur="2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0.23628 4.44444E-6 " pathEditMode="relative" ptsTypes="AA">
                                      <p:cBhvr>
                                        <p:cTn id="54" dur="2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03704E-6 L -0.33871 0.01042 " pathEditMode="relative" ptsTypes="AA">
                                      <p:cBhvr>
                                        <p:cTn id="58" dur="20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73472E-18 L 0.07084 -0.0419 " pathEditMode="relative" ptsTypes="AA">
                                      <p:cBhvr>
                                        <p:cTn id="62" dur="20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0.77951 -0.13241 " pathEditMode="relative" ptsTypes="AA">
                                      <p:cBhvr>
                                        <p:cTn id="66" dur="2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4" grpId="0" animBg="1"/>
      <p:bldP spid="20487" grpId="0" animBg="1"/>
      <p:bldP spid="20488" grpId="0" animBg="1"/>
      <p:bldP spid="20489" grpId="0" animBg="1"/>
      <p:bldP spid="20490" grpId="0" animBg="1"/>
      <p:bldP spid="20491" grpId="0" animBg="1"/>
      <p:bldP spid="20493" grpId="0" animBg="1"/>
      <p:bldP spid="20494" grpId="0" animBg="1"/>
      <p:bldP spid="20496" grpId="0" animBg="1"/>
      <p:bldP spid="20498" grpId="0" animBg="1"/>
      <p:bldP spid="20499" grpId="0" animBg="1"/>
      <p:bldP spid="20500" grpId="0" animBg="1"/>
      <p:bldP spid="20502" grpId="0" animBg="1"/>
      <p:bldP spid="20503" grpId="0" animBg="1"/>
      <p:bldP spid="20504" grpId="0" animBg="1"/>
    </p:bldLst>
  </p:timing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b="1" dirty="0" lang="ru-RU" smtClean="0" sz="3600"/>
              <a:t>На доске вы видите 3 пословицы, две из них связаны общим смыслом, а третья к ним не подходит. Найдите лишнюю пословицу, попробуйте объяснить их смысл.</a:t>
            </a:r>
          </a:p>
          <a:p>
            <a:pPr lvl="0"/>
            <a:endParaRPr dirty="0" lang="ru-RU" smtClean="0"/>
          </a:p>
          <a:p>
            <a:endParaRPr dirty="0" lang="ru-RU"/>
          </a:p>
        </p:txBody>
      </p:sp>
      <p:pic>
        <p:nvPicPr>
          <p:cNvPr descr="C:\Documents and Settings\Admin.MICROSOF-D3A5C2\Рабочий стол\p130.jpg" id="47106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00166" y="2831041"/>
            <a:ext cx="5643602" cy="36697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7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3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9"/>
            <a:ext cx="8229600" cy="3214710"/>
          </a:xfrm>
        </p:spPr>
        <p:txBody>
          <a:bodyPr/>
          <a:lstStyle/>
          <a:p>
            <a:pPr lvl="0"/>
            <a:r>
              <a:rPr lang="ru-RU" dirty="0" smtClean="0"/>
              <a:t>За двумя зайцами  погонишься- и одного не поймаешь.</a:t>
            </a:r>
          </a:p>
          <a:p>
            <a:pPr lvl="0"/>
            <a:r>
              <a:rPr lang="ru-RU" dirty="0" smtClean="0"/>
              <a:t>Трусливому зайке и пенек – волк.</a:t>
            </a:r>
          </a:p>
          <a:p>
            <a:pPr lvl="0"/>
            <a:r>
              <a:rPr lang="ru-RU" dirty="0" smtClean="0"/>
              <a:t>Двух зайцев гонять- ни одного не поймать.</a:t>
            </a:r>
          </a:p>
          <a:p>
            <a:endParaRPr lang="ru-RU" dirty="0"/>
          </a:p>
        </p:txBody>
      </p:sp>
      <p:pic>
        <p:nvPicPr>
          <p:cNvPr id="68610" name="Picture 2" descr="C:\Documents and Settings\Admin.MICROSOF-D3A5C2\Рабочий стол\p2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496"/>
            <a:ext cx="4762500" cy="3381375"/>
          </a:xfrm>
          <a:prstGeom prst="rect">
            <a:avLst/>
          </a:prstGeom>
          <a:noFill/>
        </p:spPr>
      </p:pic>
      <p:pic>
        <p:nvPicPr>
          <p:cNvPr id="68611" name="Picture 3" descr="C:\Documents and Settings\Admin.MICROSOF-D3A5C2\Рабочий стол\0_21fc0_d5b9ea8c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286124"/>
            <a:ext cx="3519401" cy="2379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3301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3301B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Вчера ребята ко мне пришло необычное письмо </a:t>
            </a:r>
            <a:r>
              <a:rPr lang="en-US" b="1" dirty="0" smtClean="0"/>
              <a:t> </a:t>
            </a:r>
            <a:r>
              <a:rPr lang="ru-RU" b="1" dirty="0" smtClean="0"/>
              <a:t>давайте </a:t>
            </a:r>
            <a:r>
              <a:rPr lang="ru-RU" b="1" dirty="0" smtClean="0"/>
              <a:t>его </a:t>
            </a:r>
            <a:r>
              <a:rPr lang="ru-RU" b="1" dirty="0" smtClean="0"/>
              <a:t>прочитаем.</a:t>
            </a:r>
            <a:endParaRPr lang="ru-RU" b="1" dirty="0" smtClean="0"/>
          </a:p>
          <a:p>
            <a:pPr>
              <a:buNone/>
            </a:pPr>
            <a:r>
              <a:rPr lang="ru-RU" b="1" dirty="0" smtClean="0">
                <a:latin typeface="Comic Sans MS" pitchFamily="66" charset="0"/>
              </a:rPr>
              <a:t>«Ох, и не любят меня люди. Голос, видите ли, мой им не нравится, и глаза, говорят, у меня некрасивые. Считают, что я беду приношу. А так ли это? Если бы не я, пришлось бы некоторым сидеть без хлеба»    </a:t>
            </a:r>
          </a:p>
          <a:p>
            <a:pPr>
              <a:buNone/>
            </a:pPr>
            <a:r>
              <a:rPr lang="ru-RU" b="1" dirty="0" smtClean="0"/>
              <a:t>Кто это? Догадались?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филин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635000" y="-635000"/>
            <a:ext cx="304800" cy="304800"/>
          </a:xfrm>
          <a:prstGeom prst="rect">
            <a:avLst/>
          </a:prstGeom>
          <a:noFill/>
        </p:spPr>
      </p:pic>
      <p:pic>
        <p:nvPicPr>
          <p:cNvPr id="59395" name="Picture 3" descr="270px-CRW_2987"/>
          <p:cNvPicPr>
            <a:picLocks noChangeAspect="1" noChangeArrowheads="1"/>
          </p:cNvPicPr>
          <p:nvPr/>
        </p:nvPicPr>
        <p:blipFill>
          <a:blip r:embed="rId5">
            <a:lum contrast="6000"/>
          </a:blip>
          <a:srcRect/>
          <a:stretch>
            <a:fillRect/>
          </a:stretch>
        </p:blipFill>
        <p:spPr bwMode="auto">
          <a:xfrm>
            <a:off x="1142976" y="642918"/>
            <a:ext cx="2517777" cy="3525281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9397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635000" y="-635000"/>
            <a:ext cx="233362" cy="233362"/>
          </a:xfrm>
          <a:prstGeom prst="rect">
            <a:avLst/>
          </a:prstGeom>
          <a:noFill/>
        </p:spPr>
      </p:pic>
      <p:sp>
        <p:nvSpPr>
          <p:cNvPr id="59398" name="Rectangle 6"/>
          <p:cNvSpPr>
            <a:spLocks noGrp="1" noChangeArrowheads="1"/>
          </p:cNvSpPr>
          <p:nvPr>
            <p:ph type="title"/>
          </p:nvPr>
        </p:nvSpPr>
        <p:spPr>
          <a:xfrm>
            <a:off x="20320000" y="152400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/>
              <a:t>А так ухает гроза мышей, лесная сова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4303455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</a:t>
            </a:r>
            <a:r>
              <a:rPr lang="ru-RU" sz="3200" dirty="0" smtClean="0"/>
              <a:t> </a:t>
            </a:r>
            <a:r>
              <a:rPr lang="ru-RU" sz="3200" dirty="0" smtClean="0"/>
              <a:t>«Это я сова. С 1964 года нахожусь под охраной государства. Одна сова уничтожает за лето 1000 мышей, которые способны уничтожить 1 тонну зерна, а из 1 тонны зерна человек может изготовить много хлеба»</a:t>
            </a:r>
          </a:p>
        </p:txBody>
      </p:sp>
      <p:pic>
        <p:nvPicPr>
          <p:cNvPr id="8" name="Picture 2" descr="C:\Мои документы\Мои рисунки\птицы\сов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625967"/>
            <a:ext cx="2428892" cy="3598359"/>
          </a:xfrm>
          <a:prstGeom prst="rect">
            <a:avLst/>
          </a:prstGeom>
          <a:noFill/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10" fill="hold"/>
                                        <p:tgtEl>
                                          <p:spTgt spid="593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41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866" fill="hold"/>
                                        <p:tgtEl>
                                          <p:spTgt spid="593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4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7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Физкультминутка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Представьте себя деревом </a:t>
            </a:r>
            <a:r>
              <a:rPr lang="ru-RU" dirty="0" smtClean="0"/>
              <a:t>(развитие </a:t>
            </a:r>
            <a:r>
              <a:rPr lang="ru-RU" dirty="0" smtClean="0"/>
              <a:t>личностного отношения к природе). Раз, два, три – и вы стали деревом. Ваше  туловище – это ствол, руки- ветви, пальцы- листики. Задул легкий ветерок и зашевелил ваши листики, вот ветер усилился и раскачал ветви, подул еще сильнее - так что стал сгибаться ствол. Но вот ветер стал тише-тише и утих. Раз, два, три – и вы снова люди.</a:t>
            </a:r>
          </a:p>
          <a:p>
            <a:endParaRPr lang="ru-RU" dirty="0"/>
          </a:p>
        </p:txBody>
      </p:sp>
      <p:pic>
        <p:nvPicPr>
          <p:cNvPr id="48130" name="Picture 2" descr="D:\old\Мои документы\Мои рисунки\Анимация\природа, цветы\явления природы\лист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7372363"/>
          </a:xfrm>
          <a:prstGeom prst="rect">
            <a:avLst/>
          </a:prstGeom>
          <a:noFill/>
        </p:spPr>
      </p:pic>
      <p:pic>
        <p:nvPicPr>
          <p:cNvPr id="48131" name="Picture 3" descr="D:\old\Мои документы\Мои рисунки\Анимация\природа, цветы\деревья грибы\tree2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1761294" cy="1857365"/>
          </a:xfrm>
          <a:prstGeom prst="rect">
            <a:avLst/>
          </a:prstGeom>
          <a:noFill/>
        </p:spPr>
      </p:pic>
      <p:pic>
        <p:nvPicPr>
          <p:cNvPr id="48132" name="Picture 4" descr="D:\old\Мои документы\Мои рисунки\Анимация\природа, цветы\деревья грибы\tree_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52205" y="5572140"/>
            <a:ext cx="991795" cy="1619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Ребята, давайте посмотрим на наш барометр настроения.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714348" y="2571744"/>
            <a:ext cx="1714512" cy="1428760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3500430" y="2571744"/>
            <a:ext cx="1857388" cy="1500198"/>
          </a:xfrm>
          <a:prstGeom prst="smileyFace">
            <a:avLst>
              <a:gd name="adj" fmla="val -90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215074" y="2500306"/>
            <a:ext cx="1857388" cy="1428760"/>
          </a:xfrm>
          <a:prstGeom prst="smileyFace">
            <a:avLst>
              <a:gd name="adj" fmla="val -465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1029" name="AutoShape 5"/>
          <p:cNvCxnSpPr>
            <a:cxnSpLocks noChangeShapeType="1"/>
          </p:cNvCxnSpPr>
          <p:nvPr/>
        </p:nvCxnSpPr>
        <p:spPr bwMode="auto">
          <a:xfrm rot="10800000">
            <a:off x="1785918" y="4500570"/>
            <a:ext cx="2571770" cy="1643074"/>
          </a:xfrm>
          <a:prstGeom prst="straightConnector1">
            <a:avLst/>
          </a:prstGeom>
          <a:noFill/>
          <a:ln w="171450">
            <a:solidFill>
              <a:srgbClr val="FF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9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3500438"/>
          </a:xfrm>
        </p:spPr>
        <p:txBody>
          <a:bodyPr/>
          <a:lstStyle/>
          <a:p>
            <a:pPr lvl="0"/>
            <a:r>
              <a:rPr lang="ru-RU" b="1" dirty="0" smtClean="0"/>
              <a:t>Каких животных называют травоядными, приведи примеры.</a:t>
            </a:r>
          </a:p>
          <a:p>
            <a:pPr lvl="0"/>
            <a:r>
              <a:rPr lang="ru-RU" b="1" dirty="0" smtClean="0"/>
              <a:t>Каких животных называют хищниками, приведи примеры.</a:t>
            </a:r>
          </a:p>
          <a:p>
            <a:pPr lvl="0"/>
            <a:r>
              <a:rPr lang="ru-RU" b="1" dirty="0" smtClean="0"/>
              <a:t>Каких животных называют всеядными, приведи примеры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53250" name="Picture 2" descr="D:\old\Мои документы\Мои рисунки\Анимация\животные\киски= львы\тигр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214950"/>
            <a:ext cx="3203948" cy="1643050"/>
          </a:xfrm>
          <a:prstGeom prst="rect">
            <a:avLst/>
          </a:prstGeom>
          <a:noFill/>
        </p:spPr>
      </p:pic>
      <p:pic>
        <p:nvPicPr>
          <p:cNvPr id="53251" name="Picture 3" descr="D:\old\Мои документы\Мои рисунки\Анимация\животные\зайки\3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3000371"/>
            <a:ext cx="2214546" cy="1533147"/>
          </a:xfrm>
          <a:prstGeom prst="rect">
            <a:avLst/>
          </a:prstGeom>
          <a:noFill/>
        </p:spPr>
      </p:pic>
      <p:pic>
        <p:nvPicPr>
          <p:cNvPr id="53252" name="Picture 4" descr="D:\old\Мои документы\Мои рисунки\Анимация\животные\собачки+ волки\avatar_0026_mnis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929454" y="4996215"/>
            <a:ext cx="1643074" cy="1528425"/>
          </a:xfrm>
          <a:prstGeom prst="rect">
            <a:avLst/>
          </a:prstGeom>
          <a:noFill/>
        </p:spPr>
      </p:pic>
      <p:pic>
        <p:nvPicPr>
          <p:cNvPr id="53254" name="Picture 6" descr="D:\old\Мои документы\Мои рисунки\Анимация\животные\копыта\145321094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9574" y="2967038"/>
            <a:ext cx="1769401" cy="2319350"/>
          </a:xfrm>
          <a:prstGeom prst="rect">
            <a:avLst/>
          </a:prstGeom>
          <a:noFill/>
        </p:spPr>
      </p:pic>
      <p:pic>
        <p:nvPicPr>
          <p:cNvPr id="53255" name="Picture 7" descr="D:\old\Мои документы\Мои рисунки\Анимация\животные\копыта\841871619.jp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271828"/>
            <a:ext cx="2071702" cy="1657362"/>
          </a:xfrm>
          <a:prstGeom prst="rect">
            <a:avLst/>
          </a:prstGeom>
          <a:noFill/>
        </p:spPr>
      </p:pic>
      <p:pic>
        <p:nvPicPr>
          <p:cNvPr id="53256" name="Picture 8" descr="D:\old\Мои документы\Мои рисунки\Анимация\животные\лиса\697050604.jpg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00496" y="5304469"/>
            <a:ext cx="1785950" cy="15535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A094011114_1862"/>
          <p:cNvPicPr>
            <a:picLocks noChangeAspect="1" noChangeArrowheads="1"/>
          </p:cNvPicPr>
          <p:nvPr/>
        </p:nvPicPr>
        <p:blipFill>
          <a:blip r:embed="rId3">
            <a:lum bright="48000" contrast="-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755650" y="981075"/>
            <a:ext cx="9144000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>
                <a:solidFill>
                  <a:srgbClr val="003399"/>
                </a:solidFill>
                <a:latin typeface="Arial Black" pitchFamily="34" charset="0"/>
              </a:rPr>
              <a:t>Мы пришли в зимний лес </a:t>
            </a:r>
            <a:r>
              <a:rPr lang="ru-RU" i="1" dirty="0">
                <a:latin typeface="Times New Roman" pitchFamily="18" charset="0"/>
              </a:rPr>
              <a:t>(Ходьба на месте.)</a:t>
            </a:r>
            <a:r>
              <a:rPr lang="ru-RU" i="1" dirty="0">
                <a:solidFill>
                  <a:srgbClr val="003399"/>
                </a:solidFill>
                <a:latin typeface="Times New Roman" pitchFamily="18" charset="0"/>
              </a:rPr>
              <a:t>                                                               </a:t>
            </a:r>
            <a:r>
              <a:rPr lang="ru-RU" sz="1600" dirty="0">
                <a:solidFill>
                  <a:srgbClr val="003399"/>
                </a:solidFill>
                <a:latin typeface="Arial Black" pitchFamily="34" charset="0"/>
              </a:rPr>
              <a:t>Сколько здесь вокруг чудес! </a:t>
            </a:r>
            <a:r>
              <a:rPr lang="ru-RU" i="1" dirty="0">
                <a:latin typeface="Times New Roman" pitchFamily="18" charset="0"/>
              </a:rPr>
              <a:t>(Разводим руками.)</a:t>
            </a:r>
            <a:r>
              <a:rPr lang="ru-RU" i="1" dirty="0">
                <a:solidFill>
                  <a:srgbClr val="003399"/>
                </a:solidFill>
                <a:latin typeface="Times New Roman" pitchFamily="18" charset="0"/>
              </a:rPr>
              <a:t>                                                         </a:t>
            </a:r>
            <a:r>
              <a:rPr lang="ru-RU" sz="1600" dirty="0">
                <a:solidFill>
                  <a:srgbClr val="003399"/>
                </a:solidFill>
                <a:latin typeface="Arial Black" pitchFamily="34" charset="0"/>
              </a:rPr>
              <a:t>Справа березка в шубке стоит,                                                                                Слева елка на нас глядит </a:t>
            </a:r>
            <a:r>
              <a:rPr lang="ru-RU" i="1" dirty="0">
                <a:latin typeface="Times New Roman" pitchFamily="18" charset="0"/>
              </a:rPr>
              <a:t>(Отводим руки в разные стороны.)</a:t>
            </a:r>
            <a:r>
              <a:rPr lang="ru-RU" i="1" dirty="0">
                <a:solidFill>
                  <a:srgbClr val="003399"/>
                </a:solidFill>
                <a:latin typeface="Times New Roman" pitchFamily="18" charset="0"/>
              </a:rPr>
              <a:t>                                    </a:t>
            </a:r>
            <a:r>
              <a:rPr lang="ru-RU" sz="1600" dirty="0">
                <a:solidFill>
                  <a:srgbClr val="003399"/>
                </a:solidFill>
                <a:latin typeface="Arial Black" pitchFamily="34" charset="0"/>
              </a:rPr>
              <a:t>Снежинки в небе кружатся </a:t>
            </a:r>
            <a:r>
              <a:rPr lang="ru-RU" i="1" dirty="0">
                <a:latin typeface="Times New Roman" pitchFamily="18" charset="0"/>
              </a:rPr>
              <a:t>(Изображаем «фонарики» и смотрим вверх.)</a:t>
            </a:r>
            <a:r>
              <a:rPr lang="ru-RU" i="1" dirty="0">
                <a:solidFill>
                  <a:srgbClr val="003399"/>
                </a:solidFill>
                <a:latin typeface="Times New Roman" pitchFamily="18" charset="0"/>
              </a:rPr>
              <a:t>                      </a:t>
            </a:r>
            <a:r>
              <a:rPr lang="ru-RU" sz="1600" dirty="0">
                <a:solidFill>
                  <a:srgbClr val="003399"/>
                </a:solidFill>
                <a:latin typeface="Arial Black" pitchFamily="34" charset="0"/>
              </a:rPr>
              <a:t>На землю красиво ложатся. </a:t>
            </a:r>
            <a:r>
              <a:rPr lang="ru-RU" i="1" dirty="0">
                <a:latin typeface="Times New Roman" pitchFamily="18" charset="0"/>
              </a:rPr>
              <a:t>(Кружась, приседаем.)</a:t>
            </a:r>
            <a:r>
              <a:rPr lang="ru-RU" i="1" dirty="0">
                <a:solidFill>
                  <a:srgbClr val="003399"/>
                </a:solidFill>
                <a:latin typeface="Times New Roman" pitchFamily="18" charset="0"/>
              </a:rPr>
              <a:t>                                                           </a:t>
            </a:r>
            <a:r>
              <a:rPr lang="ru-RU" sz="1600" dirty="0">
                <a:solidFill>
                  <a:srgbClr val="003399"/>
                </a:solidFill>
                <a:latin typeface="Arial Black" pitchFamily="34" charset="0"/>
              </a:rPr>
              <a:t>Вот и зайка проскакал,                                                                                             От лисы он убежал. </a:t>
            </a:r>
            <a:r>
              <a:rPr lang="ru-RU" i="1" dirty="0">
                <a:latin typeface="Times New Roman" pitchFamily="18" charset="0"/>
              </a:rPr>
              <a:t>(Прыгаем.)</a:t>
            </a:r>
            <a:r>
              <a:rPr lang="ru-RU" i="1" dirty="0">
                <a:solidFill>
                  <a:srgbClr val="003399"/>
                </a:solidFill>
                <a:latin typeface="Times New Roman" pitchFamily="18" charset="0"/>
              </a:rPr>
              <a:t>                                                                                                           </a:t>
            </a:r>
            <a:r>
              <a:rPr lang="ru-RU" sz="1600" dirty="0">
                <a:solidFill>
                  <a:srgbClr val="003399"/>
                </a:solidFill>
                <a:latin typeface="Arial Black" pitchFamily="34" charset="0"/>
              </a:rPr>
              <a:t>А вон там волчище рыщет,                                                                                              Он себе добычу ищет! </a:t>
            </a:r>
            <a:r>
              <a:rPr lang="ru-RU" i="1" dirty="0">
                <a:latin typeface="Times New Roman" pitchFamily="18" charset="0"/>
              </a:rPr>
              <a:t>(Руки на поясе, наклоняемся в стороны.)</a:t>
            </a:r>
            <a:r>
              <a:rPr lang="ru-RU" i="1" dirty="0">
                <a:solidFill>
                  <a:srgbClr val="003399"/>
                </a:solidFill>
                <a:latin typeface="Times New Roman" pitchFamily="18" charset="0"/>
              </a:rPr>
              <a:t>                                             </a:t>
            </a:r>
            <a:r>
              <a:rPr lang="ru-RU" sz="1600" dirty="0">
                <a:solidFill>
                  <a:srgbClr val="003399"/>
                </a:solidFill>
                <a:latin typeface="Arial Black" pitchFamily="34" charset="0"/>
              </a:rPr>
              <a:t>Все мы спрячемся сейчас,                                                                                       Не найдет тогда он нас! </a:t>
            </a:r>
            <a:r>
              <a:rPr lang="ru-RU" i="1" dirty="0">
                <a:latin typeface="Times New Roman" pitchFamily="18" charset="0"/>
              </a:rPr>
              <a:t>(Приседаем, прячась.)</a:t>
            </a:r>
            <a:r>
              <a:rPr lang="ru-RU" i="1" dirty="0">
                <a:solidFill>
                  <a:srgbClr val="003399"/>
                </a:solidFill>
                <a:latin typeface="Times New Roman" pitchFamily="18" charset="0"/>
              </a:rPr>
              <a:t>                                                                     </a:t>
            </a:r>
            <a:r>
              <a:rPr lang="ru-RU" sz="1600" dirty="0">
                <a:solidFill>
                  <a:srgbClr val="003399"/>
                </a:solidFill>
                <a:latin typeface="Arial Black" pitchFamily="34" charset="0"/>
              </a:rPr>
              <a:t>Лишь медведь в берлоге спит,                                                                               Так всю зиму и проспит! </a:t>
            </a:r>
            <a:r>
              <a:rPr lang="ru-RU" i="1" dirty="0">
                <a:latin typeface="Times New Roman" pitchFamily="18" charset="0"/>
              </a:rPr>
              <a:t>(Имитируем сон.)</a:t>
            </a:r>
            <a:r>
              <a:rPr lang="ru-RU" i="1" dirty="0">
                <a:solidFill>
                  <a:srgbClr val="003399"/>
                </a:solidFill>
                <a:latin typeface="Times New Roman" pitchFamily="18" charset="0"/>
              </a:rPr>
              <a:t>                                                                 </a:t>
            </a:r>
            <a:r>
              <a:rPr lang="ru-RU" sz="1600" dirty="0">
                <a:solidFill>
                  <a:srgbClr val="003399"/>
                </a:solidFill>
                <a:latin typeface="Arial Black" pitchFamily="34" charset="0"/>
              </a:rPr>
              <a:t>Пролетают снегири. </a:t>
            </a:r>
            <a:r>
              <a:rPr lang="ru-RU" i="1" dirty="0">
                <a:latin typeface="Times New Roman" pitchFamily="18" charset="0"/>
              </a:rPr>
              <a:t>(Имитируем полет птиц.)</a:t>
            </a:r>
            <a:r>
              <a:rPr lang="ru-RU" i="1" dirty="0">
                <a:solidFill>
                  <a:srgbClr val="003399"/>
                </a:solidFill>
                <a:latin typeface="Times New Roman" pitchFamily="18" charset="0"/>
              </a:rPr>
              <a:t>                                                                     </a:t>
            </a:r>
            <a:r>
              <a:rPr lang="ru-RU" sz="1600" dirty="0">
                <a:solidFill>
                  <a:srgbClr val="003399"/>
                </a:solidFill>
                <a:latin typeface="Arial Black" pitchFamily="34" charset="0"/>
              </a:rPr>
              <a:t>Как они красивы! </a:t>
            </a:r>
            <a:r>
              <a:rPr lang="ru-RU" sz="1600" i="1" dirty="0">
                <a:latin typeface="Times New Roman" pitchFamily="18" charset="0"/>
              </a:rPr>
              <a:t>(Отводим руку и провожаем их взглядом.)</a:t>
            </a:r>
            <a:r>
              <a:rPr lang="ru-RU" sz="1600" i="1" dirty="0">
                <a:solidFill>
                  <a:srgbClr val="003399"/>
                </a:solidFill>
                <a:latin typeface="Times New Roman" pitchFamily="18" charset="0"/>
              </a:rPr>
              <a:t>                                                                   </a:t>
            </a:r>
            <a:r>
              <a:rPr lang="ru-RU" sz="1600" dirty="0">
                <a:solidFill>
                  <a:srgbClr val="003399"/>
                </a:solidFill>
                <a:latin typeface="Arial Black" pitchFamily="34" charset="0"/>
              </a:rPr>
              <a:t>В лесу красота и покой, </a:t>
            </a:r>
            <a:r>
              <a:rPr lang="ru-RU" i="1" dirty="0">
                <a:latin typeface="Times New Roman" pitchFamily="18" charset="0"/>
              </a:rPr>
              <a:t>(Разводим руками в стороны.)</a:t>
            </a:r>
            <a:r>
              <a:rPr lang="ru-RU" i="1" dirty="0">
                <a:solidFill>
                  <a:srgbClr val="003399"/>
                </a:solidFill>
                <a:latin typeface="Times New Roman" pitchFamily="18" charset="0"/>
              </a:rPr>
              <a:t>                                                       </a:t>
            </a:r>
            <a:r>
              <a:rPr lang="ru-RU" sz="1600" dirty="0">
                <a:solidFill>
                  <a:srgbClr val="003399"/>
                </a:solidFill>
                <a:latin typeface="Arial Black" pitchFamily="34" charset="0"/>
              </a:rPr>
              <a:t>А нам пора уже домой. </a:t>
            </a:r>
            <a:r>
              <a:rPr lang="ru-RU" i="1" dirty="0">
                <a:latin typeface="Times New Roman" pitchFamily="18" charset="0"/>
              </a:rPr>
              <a:t>(Садимся на места.)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7"/>
            <a:ext cx="8229600" cy="3143272"/>
          </a:xfrm>
        </p:spPr>
        <p:txBody>
          <a:bodyPr/>
          <a:lstStyle/>
          <a:p>
            <a:pPr lvl="0"/>
            <a:r>
              <a:rPr dirty="0" lang="ru-RU" smtClean="0"/>
              <a:t>На доске на листах бумаги загадки , а с оборотной стороны иллюстрация со стихотворением об этом животном. Вопрос после отгадывания всех загадок- все ли эти животные живут в лесу.</a:t>
            </a:r>
          </a:p>
          <a:p>
            <a:endParaRPr dirty="0" lang="ru-RU"/>
          </a:p>
        </p:txBody>
      </p:sp>
      <p:pic>
        <p:nvPicPr>
          <p:cNvPr descr="C:\Documents and Settings\Admin.MICROSOF-D3A5C2\Рабочий стол\0_ee40_9669a946_XL.jpeg" id="5427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357159" y="3000372"/>
            <a:ext cx="2643206" cy="1803989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800px-Dortmund-Zoo-IMG_5518-a.jpg" id="54275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643306" y="5048256"/>
            <a:ext cx="2412992" cy="1809744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2506_zayatz_rus3.jpg" id="54276" name="Picture 4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714348" y="5012518"/>
            <a:ext cx="2214578" cy="1845482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0004-004-Sukhoputnaja-cherepakha.jpg" id="54277" name="Picture 5"/>
          <p:cNvPicPr>
            <a:picLocks noChangeArrowheads="1" noChangeAspect="1"/>
          </p:cNvPicPr>
          <p:nvPr/>
        </p:nvPicPr>
        <p:blipFill>
          <a:blip r:embed="rId5"/>
          <a:srcRect b="120" r="79"/>
          <a:stretch>
            <a:fillRect/>
          </a:stretch>
        </p:blipFill>
        <p:spPr bwMode="auto">
          <a:xfrm>
            <a:off x="3428992" y="3000372"/>
            <a:ext cx="2695161" cy="1785950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original.jpg" id="54279" name="Picture 7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50005" y="2928934"/>
            <a:ext cx="2693995" cy="35919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3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Индивидуальные задания на карточках разного цвета и разной формы. 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 smtClean="0"/>
              <a:t>Кто из зверей мог бы так сказать?            </a:t>
            </a:r>
            <a:r>
              <a:rPr lang="ru-RU" dirty="0" smtClean="0"/>
              <a:t>                                                                                                      *Моё дупло расположено </a:t>
            </a:r>
            <a:r>
              <a:rPr lang="ru-RU" dirty="0" smtClean="0"/>
              <a:t>высоко 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*</a:t>
            </a:r>
            <a:r>
              <a:rPr lang="ru-RU" dirty="0" smtClean="0"/>
              <a:t>Мои острые когти помогают мне забираться на </a:t>
            </a:r>
            <a:r>
              <a:rPr lang="ru-RU" dirty="0" smtClean="0"/>
              <a:t>дерево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*</a:t>
            </a:r>
            <a:r>
              <a:rPr lang="ru-RU" dirty="0" smtClean="0"/>
              <a:t>Мои копыта помогают мне добывать пищу из-под снега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500034" y="500042"/>
            <a:ext cx="2143140" cy="928694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             Угадайте</a:t>
            </a:r>
            <a:r>
              <a:rPr lang="ru-RU" sz="4800" b="1" dirty="0" smtClean="0"/>
              <a:t>, кто я такой.                                </a:t>
            </a:r>
            <a:r>
              <a:rPr lang="ru-RU" dirty="0" smtClean="0"/>
              <a:t>                                                                                                               *серый, колючий, маленький, шустрый, забавный </a:t>
            </a:r>
            <a:r>
              <a:rPr lang="ru-RU" dirty="0" smtClean="0"/>
              <a:t> </a:t>
            </a:r>
          </a:p>
          <a:p>
            <a:r>
              <a:rPr lang="ru-RU" dirty="0" smtClean="0"/>
              <a:t>*</a:t>
            </a:r>
            <a:r>
              <a:rPr lang="ru-RU" dirty="0" smtClean="0"/>
              <a:t>Серый, злой, сильный, хитрый, голодный, выносливый, осторожный </a:t>
            </a:r>
            <a:endParaRPr lang="ru-RU" dirty="0" smtClean="0"/>
          </a:p>
          <a:p>
            <a:r>
              <a:rPr lang="ru-RU" dirty="0" smtClean="0"/>
              <a:t>*</a:t>
            </a:r>
            <a:r>
              <a:rPr lang="ru-RU" dirty="0" smtClean="0"/>
              <a:t>Бурый, мохнатый, ловкий, сильный, косолапый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r>
              <a:rPr lang="ru-RU" dirty="0" smtClean="0"/>
              <a:t>Придумайте </a:t>
            </a:r>
            <a:r>
              <a:rPr lang="ru-RU" dirty="0" smtClean="0"/>
              <a:t>слова (прилагательные) которые </a:t>
            </a:r>
            <a:r>
              <a:rPr lang="ru-RU" dirty="0" smtClean="0"/>
              <a:t>характеризуют зайца- серый……………</a:t>
            </a:r>
            <a:endParaRPr lang="ru-RU" dirty="0"/>
          </a:p>
        </p:txBody>
      </p:sp>
      <p:sp>
        <p:nvSpPr>
          <p:cNvPr id="22530" name="AutoShape 2"/>
          <p:cNvSpPr>
            <a:spLocks noChangeArrowheads="1"/>
          </p:cNvSpPr>
          <p:nvPr/>
        </p:nvSpPr>
        <p:spPr bwMode="auto">
          <a:xfrm>
            <a:off x="500034" y="357166"/>
            <a:ext cx="1500198" cy="1071546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Расскажите, что  умеют делать звери</a:t>
            </a:r>
            <a:r>
              <a:rPr lang="ru-RU" dirty="0" smtClean="0"/>
              <a:t>.                                                                                                           </a:t>
            </a:r>
            <a:r>
              <a:rPr lang="ru-RU" sz="3600" dirty="0" smtClean="0"/>
              <a:t>Лиса- я крадусь, </a:t>
            </a:r>
            <a:r>
              <a:rPr lang="ru-RU" sz="3600" dirty="0" smtClean="0"/>
              <a:t>………………...    </a:t>
            </a:r>
          </a:p>
          <a:p>
            <a:pPr>
              <a:buNone/>
            </a:pPr>
            <a:r>
              <a:rPr lang="ru-RU" sz="3600" dirty="0" smtClean="0"/>
              <a:t>                                                                                                        </a:t>
            </a:r>
            <a:r>
              <a:rPr lang="ru-RU" sz="3600" dirty="0" smtClean="0"/>
              <a:t>Медведь- я люблю мёд, </a:t>
            </a:r>
            <a:r>
              <a:rPr lang="ru-RU" sz="3600" dirty="0" smtClean="0"/>
              <a:t>…………………………..      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  Волк- </a:t>
            </a:r>
            <a:r>
              <a:rPr lang="ru-RU" sz="3600" dirty="0" smtClean="0"/>
              <a:t>я рыщу, </a:t>
            </a:r>
            <a:r>
              <a:rPr lang="ru-RU" sz="3600" dirty="0" smtClean="0"/>
              <a:t>………………………………</a:t>
            </a:r>
            <a:endParaRPr lang="ru-RU" sz="3600" dirty="0"/>
          </a:p>
        </p:txBody>
      </p:sp>
      <p:sp>
        <p:nvSpPr>
          <p:cNvPr id="23554" name="Oval 2"/>
          <p:cNvSpPr>
            <a:spLocks noChangeArrowheads="1"/>
          </p:cNvSpPr>
          <p:nvPr/>
        </p:nvSpPr>
        <p:spPr bwMode="auto">
          <a:xfrm>
            <a:off x="500034" y="285728"/>
            <a:ext cx="1571636" cy="1285860"/>
          </a:xfrm>
          <a:prstGeom prst="ellipse">
            <a:avLst/>
          </a:prstGeom>
          <a:solidFill>
            <a:srgbClr val="33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5300" b="1" dirty="0" smtClean="0"/>
              <a:t>Игра «Бывает – не бывает»                                                                                                                         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</p:spPr>
        <p:txBody>
          <a:bodyPr>
            <a:normAutofit/>
          </a:bodyPr>
          <a:lstStyle/>
          <a:p>
            <a:r>
              <a:rPr lang="ru-RU" dirty="0" smtClean="0"/>
              <a:t>Белка съела ежа.</a:t>
            </a:r>
          </a:p>
          <a:p>
            <a:r>
              <a:rPr lang="ru-RU" dirty="0" smtClean="0"/>
              <a:t>Овца напала на волка.</a:t>
            </a:r>
          </a:p>
          <a:p>
            <a:r>
              <a:rPr lang="ru-RU" dirty="0" smtClean="0"/>
              <a:t>Лиса заснула долгим зимним сном.</a:t>
            </a:r>
          </a:p>
          <a:p>
            <a:r>
              <a:rPr lang="ru-RU" dirty="0" smtClean="0"/>
              <a:t>Ежик собирает грибы.</a:t>
            </a:r>
          </a:p>
          <a:p>
            <a:r>
              <a:rPr lang="ru-RU" dirty="0" smtClean="0"/>
              <a:t>Волк взобрался на дерево.</a:t>
            </a:r>
          </a:p>
          <a:p>
            <a:r>
              <a:rPr lang="ru-RU" dirty="0" smtClean="0"/>
              <a:t>Заяц сушит грибы на зиму.</a:t>
            </a:r>
          </a:p>
          <a:p>
            <a:r>
              <a:rPr lang="ru-RU" dirty="0" smtClean="0"/>
              <a:t>Медведь ест малину.</a:t>
            </a:r>
          </a:p>
          <a:p>
            <a:r>
              <a:rPr lang="ru-RU" dirty="0" smtClean="0"/>
              <a:t>Полосатая рысь прячется от оленя.</a:t>
            </a:r>
          </a:p>
          <a:p>
            <a:r>
              <a:rPr lang="ru-RU" dirty="0" smtClean="0"/>
              <a:t>Ежик напал на медведя.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 сходство.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*</a:t>
            </a:r>
            <a:r>
              <a:rPr lang="ru-RU" sz="3600" dirty="0" smtClean="0"/>
              <a:t>Что общего между бурым медведем, барсуком и ежиком? </a:t>
            </a:r>
            <a:endParaRPr lang="ru-RU" sz="3600" dirty="0" smtClean="0"/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    *Что </a:t>
            </a:r>
            <a:r>
              <a:rPr lang="ru-RU" sz="3600" dirty="0" smtClean="0"/>
              <a:t>общего между  оленем, лосем и зайцем</a:t>
            </a:r>
            <a:r>
              <a:rPr lang="ru-RU" sz="3600" dirty="0" smtClean="0"/>
              <a:t>? </a:t>
            </a:r>
          </a:p>
          <a:p>
            <a:pPr>
              <a:buNone/>
            </a:pPr>
            <a:r>
              <a:rPr lang="ru-RU" sz="3600" dirty="0" smtClean="0"/>
              <a:t>                                                                                                                                                             </a:t>
            </a:r>
            <a:r>
              <a:rPr lang="ru-RU" sz="3600" dirty="0" smtClean="0"/>
              <a:t>* Что общего между лисой, рысью и тигром</a:t>
            </a:r>
            <a:r>
              <a:rPr lang="ru-RU" sz="3600" dirty="0" smtClean="0"/>
              <a:t>?  </a:t>
            </a:r>
          </a:p>
          <a:p>
            <a:pPr>
              <a:buNone/>
            </a:pPr>
            <a:r>
              <a:rPr lang="ru-RU" sz="3600" dirty="0" smtClean="0"/>
              <a:t>    </a:t>
            </a:r>
            <a:r>
              <a:rPr lang="ru-RU" sz="3600" dirty="0" smtClean="0"/>
              <a:t>* Что общего между косулей, лосем и оленем?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Чего на свете не бывает? Придумайте предложения – небылицы.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4400" b="1" dirty="0" smtClean="0"/>
              <a:t>Наш барометр показывает, что у нас хорошее настроение. Чтобы наше настроение оставалось таким же на протяжении всего урока нужно соблюдать правила поведения на уроке: хочешь ответить- подними руку, работай молча, чтобы не мешать остальным, будь любознательным.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7300" b="1" dirty="0" smtClean="0"/>
              <a:t>Почему так говорят.                                             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5400" b="1" dirty="0" smtClean="0"/>
              <a:t>ЛИСА- ПЛУТОВКА</a:t>
            </a:r>
          </a:p>
          <a:p>
            <a:r>
              <a:rPr lang="ru-RU" sz="5400" b="1" dirty="0" smtClean="0"/>
              <a:t>ЗАЙЧИШКА-ТРУСИШКА</a:t>
            </a:r>
          </a:p>
          <a:p>
            <a:r>
              <a:rPr lang="ru-RU" sz="5400" b="1" dirty="0" smtClean="0"/>
              <a:t>БЕЛОЧКА-НЕПОСЕДА</a:t>
            </a:r>
          </a:p>
          <a:p>
            <a:r>
              <a:rPr lang="ru-RU" sz="5400" b="1" dirty="0" smtClean="0"/>
              <a:t>МЕДВЕДЬ-РЫБОЛОВ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4800" b="1" dirty="0" smtClean="0"/>
              <a:t>Индивидуальное  задание -  найди какое животное спряталось в словах: </a:t>
            </a:r>
            <a:endParaRPr lang="ru-RU" sz="4800" b="1" dirty="0" smtClean="0"/>
          </a:p>
          <a:p>
            <a:pPr lvl="0"/>
            <a:r>
              <a:rPr lang="ru-RU" sz="4800" b="1" dirty="0" smtClean="0"/>
              <a:t>  </a:t>
            </a:r>
            <a:r>
              <a:rPr lang="ru-RU" sz="5400" b="1" dirty="0" smtClean="0"/>
              <a:t>АОНЛОСЬТР    </a:t>
            </a:r>
            <a:r>
              <a:rPr lang="ru-RU" dirty="0" smtClean="0"/>
              <a:t>   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               </a:t>
            </a:r>
          </a:p>
          <a:p>
            <a:pPr lvl="0"/>
            <a:r>
              <a:rPr lang="ru-RU" dirty="0" smtClean="0"/>
              <a:t>    </a:t>
            </a:r>
            <a:r>
              <a:rPr lang="ru-RU" sz="5400" b="1" dirty="0" smtClean="0"/>
              <a:t>ТИГРОШКУЦ  </a:t>
            </a:r>
            <a:r>
              <a:rPr lang="ru-RU" sz="6600" b="1" dirty="0" smtClean="0"/>
              <a:t>  </a:t>
            </a:r>
            <a:r>
              <a:rPr lang="ru-RU" dirty="0" smtClean="0"/>
              <a:t>  </a:t>
            </a:r>
            <a:endParaRPr lang="ru-RU" dirty="0" smtClean="0"/>
          </a:p>
          <a:p>
            <a:pPr lvl="0"/>
            <a:endParaRPr lang="ru-RU" sz="5400" b="1" dirty="0" smtClean="0"/>
          </a:p>
          <a:p>
            <a:pPr lvl="0"/>
            <a:r>
              <a:rPr lang="ru-RU" sz="5400" b="1" dirty="0" smtClean="0"/>
              <a:t> </a:t>
            </a:r>
            <a:r>
              <a:rPr lang="ru-RU" sz="5400" b="1" dirty="0" smtClean="0"/>
              <a:t>МЕМЕДВЕДЬИК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Индивидуальное  задание- вставь пропущенные буквы.                                                                      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  </a:t>
            </a:r>
            <a:r>
              <a:rPr lang="ru-RU" dirty="0" smtClean="0"/>
              <a:t> Б              А      </a:t>
            </a:r>
            <a:r>
              <a:rPr lang="ru-RU" dirty="0" smtClean="0"/>
              <a:t>В дупле живет, да орешки грызет.                                                                                             М </a:t>
            </a:r>
            <a:r>
              <a:rPr lang="ru-RU" dirty="0" smtClean="0"/>
              <a:t>                   Ь              </a:t>
            </a:r>
            <a:r>
              <a:rPr lang="ru-RU" dirty="0" smtClean="0"/>
              <a:t>Он в берлоге спит зимой под большущею сосной,                                                                                                               А  когда придет весна просыпается ото сна.                                                                                                   </a:t>
            </a:r>
            <a:r>
              <a:rPr lang="ru-RU" dirty="0" smtClean="0"/>
              <a:t>Л            А      </a:t>
            </a:r>
            <a:r>
              <a:rPr lang="ru-RU" dirty="0" smtClean="0"/>
              <a:t>Хитрая плутовка, рыжая головка, хвост пушистый –краса! А зовут ее………                                 </a:t>
            </a:r>
            <a:r>
              <a:rPr lang="ru-RU" dirty="0" smtClean="0"/>
              <a:t>З         Ц       </a:t>
            </a:r>
            <a:r>
              <a:rPr lang="ru-RU" dirty="0" smtClean="0"/>
              <a:t>Комочек пуха, длинное ухо, прыгает ловко, любит морковку.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000108"/>
            <a:ext cx="40908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Е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071546"/>
            <a:ext cx="4748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Л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1071546"/>
            <a:ext cx="44435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К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1500174"/>
            <a:ext cx="4090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Е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1500174"/>
            <a:ext cx="4956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Д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00166" y="1500174"/>
            <a:ext cx="44275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57356" y="1571612"/>
            <a:ext cx="4090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Е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71670" y="1571612"/>
            <a:ext cx="4956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Д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2928934"/>
            <a:ext cx="4860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И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1538" y="2857496"/>
            <a:ext cx="49054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С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42910" y="4000504"/>
            <a:ext cx="46519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00100" y="4000504"/>
            <a:ext cx="4491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Я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Ребята, у нас гость (говорящая игрушка – ежик, с корзинкой). Он предлагает поиграть в игру «Кому – что дать» ребята достают из корзинки разные предметы( орехи, мед, яблоко, кора, лист, трава, мышь), а потом объясняют какому лесному животному отдать.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C:\Documents and Settings\Admin.MICROSOF-D3A5C2\Рабочий стол\0_694ca_c48bc248_L.jpeg" id="55298" name="Picture 2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966607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Mouse.jpg" id="55299" name="Picture 3"/>
          <p:cNvPicPr>
            <a:picLocks noChangeArrowheads="1" noChangeAspect="1"/>
          </p:cNvPicPr>
          <p:nvPr/>
        </p:nvPicPr>
        <p:blipFill>
          <a:blip r:embed="rId4"/>
          <a:srcRect r="26"/>
          <a:stretch>
            <a:fillRect/>
          </a:stretch>
        </p:blipFill>
        <p:spPr bwMode="auto">
          <a:xfrm>
            <a:off x="6429356" y="4857736"/>
            <a:ext cx="2714644" cy="2000264"/>
          </a:xfrm>
          <a:prstGeom prst="ellipse">
            <a:avLst/>
          </a:prstGeom>
          <a:noFill/>
        </p:spPr>
      </p:pic>
      <p:pic>
        <p:nvPicPr>
          <p:cNvPr descr="C:\Documents and Settings\Admin.MICROSOF-D3A5C2\Рабочий стол\1257670139_trava.jpg" id="55300" name="Picture 4"/>
          <p:cNvPicPr>
            <a:picLocks noChangeArrowheads="1" noChangeAspect="1"/>
          </p:cNvPicPr>
          <p:nvPr/>
        </p:nvPicPr>
        <p:blipFill>
          <a:blip r:embed="rId5"/>
          <a:srcRect r="57"/>
          <a:stretch>
            <a:fillRect/>
          </a:stretch>
        </p:blipFill>
        <p:spPr bwMode="auto">
          <a:xfrm>
            <a:off x="0" y="4807497"/>
            <a:ext cx="3000396" cy="2050503"/>
          </a:xfrm>
          <a:prstGeom prst="ellipse">
            <a:avLst/>
          </a:prstGeom>
          <a:noFill/>
        </p:spPr>
      </p:pic>
      <p:pic>
        <p:nvPicPr>
          <p:cNvPr descr="C:\Documents and Settings\Admin.MICROSOF-D3A5C2\Рабочий стол\09dgecon46_0095.jpg" id="55301" name="Picture 5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500034" y="357166"/>
            <a:ext cx="1500198" cy="1132649"/>
          </a:xfrm>
          <a:prstGeom prst="ellipse">
            <a:avLst/>
          </a:prstGeom>
          <a:noFill/>
        </p:spPr>
      </p:pic>
      <p:pic>
        <p:nvPicPr>
          <p:cNvPr descr="C:\Documents and Settings\Admin.MICROSOF-D3A5C2\Рабочий стол\1311609756757.jpg" id="55302" name="Picture 6"/>
          <p:cNvPicPr>
            <a:picLocks noChangeArrowheads="1"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500174"/>
            <a:ext cx="1285852" cy="1860558"/>
          </a:xfrm>
          <a:prstGeom prst="ellipse">
            <a:avLst/>
          </a:prstGeom>
          <a:noFill/>
        </p:spPr>
      </p:pic>
      <p:pic>
        <p:nvPicPr>
          <p:cNvPr descr="C:\Documents and Settings\Admin.MICROSOF-D3A5C2\Рабочий стол\0_12bb_c87cb301_XL.jpeg" id="55303" name="Picture 7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6786578" y="1714488"/>
            <a:ext cx="1114400" cy="1038292"/>
          </a:xfrm>
          <a:prstGeom prst="roundRect">
            <a:avLst/>
          </a:prstGeom>
          <a:noFill/>
        </p:spPr>
      </p:pic>
      <p:pic>
        <p:nvPicPr>
          <p:cNvPr descr="C:\Documents and Settings\Admin.MICROSOF-D3A5C2\Рабочий стол\1241724603_3691099.jpg" id="55304" name="Picture 8"/>
          <p:cNvPicPr>
            <a:picLocks noChangeArrowheads="1"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57620" y="5122858"/>
            <a:ext cx="2298201" cy="1735142"/>
          </a:xfrm>
          <a:prstGeom prst="roundRect">
            <a:avLst/>
          </a:prstGeom>
          <a:noFill/>
        </p:spPr>
      </p:pic>
      <p:pic>
        <p:nvPicPr>
          <p:cNvPr descr="C:\Documents and Settings\Admin.MICROSOF-D3A5C2\Рабочий стол\pz_0778.jpg" id="55305" name="Picture 9"/>
          <p:cNvPicPr>
            <a:picLocks noChangeArrowheads="1" noChangeAspect="1"/>
          </p:cNvPicPr>
          <p:nvPr/>
        </p:nvPicPr>
        <p:blipFill>
          <a:blip cstate="print" r:embed="rId10"/>
          <a:srcRect/>
          <a:stretch>
            <a:fillRect/>
          </a:stretch>
        </p:blipFill>
        <p:spPr bwMode="auto">
          <a:xfrm>
            <a:off x="6572264" y="3214686"/>
            <a:ext cx="2201834" cy="1651376"/>
          </a:xfrm>
          <a:prstGeom prst="ellipse">
            <a:avLst/>
          </a:prstGeom>
          <a:noFill/>
        </p:spPr>
      </p:pic>
      <p:pic>
        <p:nvPicPr>
          <p:cNvPr descr="C:\Documents and Settings\Admin.MICROSOF-D3A5C2\Рабочий стол\341-556-thickbox.jpg" id="55306" name="Picture 10"/>
          <p:cNvPicPr>
            <a:picLocks noChangeArrowheads="1" noChangeAspect="1"/>
          </p:cNvPicPr>
          <p:nvPr/>
        </p:nvPicPr>
        <p:blipFill>
          <a:blip cstate="print" r:embed="rId11"/>
          <a:srcRect r="18"/>
          <a:stretch>
            <a:fillRect/>
          </a:stretch>
        </p:blipFill>
        <p:spPr bwMode="auto">
          <a:xfrm flipV="1">
            <a:off x="1928794" y="2071678"/>
            <a:ext cx="1143008" cy="1668102"/>
          </a:xfrm>
          <a:prstGeom prst="ellipse">
            <a:avLst/>
          </a:prstGeom>
          <a:noFill/>
        </p:spPr>
      </p:pic>
      <p:pic>
        <p:nvPicPr>
          <p:cNvPr descr="C:\Documents and Settings\Admin.MICROSOF-D3A5C2\Рабочий стол\shishka-kedr.jpg" id="55307" name="Picture 11"/>
          <p:cNvPicPr>
            <a:picLocks noChangeArrowheads="1" noChangeAspect="1"/>
          </p:cNvPicPr>
          <p:nvPr/>
        </p:nvPicPr>
        <p:blipFill>
          <a:blip cstate="print" r:embed="rId12"/>
          <a:srcRect r="17"/>
          <a:stretch>
            <a:fillRect/>
          </a:stretch>
        </p:blipFill>
        <p:spPr bwMode="auto">
          <a:xfrm>
            <a:off x="3071802" y="1357298"/>
            <a:ext cx="1937610" cy="142873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584043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Comic Sans MS" pitchFamily="66" charset="0"/>
              </a:rPr>
              <a:t>А сейчас  возьмите листок и нарисуйте какое настроение было у вас во время урока. И мы посмотрим изменилось ли положение на барометре настроения.</a:t>
            </a:r>
            <a:endParaRPr lang="ru-RU" sz="5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844B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714348" y="2571744"/>
            <a:ext cx="1714512" cy="1428760"/>
          </a:xfrm>
          <a:prstGeom prst="smileyFace">
            <a:avLst>
              <a:gd name="adj" fmla="val 4653"/>
            </a:avLst>
          </a:prstGeom>
          <a:solidFill>
            <a:srgbClr val="FF99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3500430" y="2571744"/>
            <a:ext cx="1857388" cy="1500198"/>
          </a:xfrm>
          <a:prstGeom prst="smileyFace">
            <a:avLst>
              <a:gd name="adj" fmla="val -903"/>
            </a:avLst>
          </a:prstGeom>
          <a:solidFill>
            <a:srgbClr val="FF99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215074" y="2500306"/>
            <a:ext cx="1857388" cy="1428760"/>
          </a:xfrm>
          <a:prstGeom prst="smileyFace">
            <a:avLst>
              <a:gd name="adj" fmla="val -4653"/>
            </a:avLst>
          </a:prstGeom>
          <a:solidFill>
            <a:srgbClr val="FF99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1029" name="AutoShape 5"/>
          <p:cNvCxnSpPr>
            <a:cxnSpLocks noChangeShapeType="1"/>
          </p:cNvCxnSpPr>
          <p:nvPr/>
        </p:nvCxnSpPr>
        <p:spPr bwMode="auto">
          <a:xfrm rot="10800000">
            <a:off x="1785918" y="4500570"/>
            <a:ext cx="2571770" cy="1643074"/>
          </a:xfrm>
          <a:prstGeom prst="straightConnector1">
            <a:avLst/>
          </a:prstGeom>
          <a:noFill/>
          <a:ln w="171450">
            <a:solidFill>
              <a:srgbClr val="FF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/>
              <a:t>Домашнее задание:</a:t>
            </a:r>
            <a:br>
              <a:rPr lang="ru-RU" sz="6000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 smtClean="0"/>
              <a:t>1.Приготовить </a:t>
            </a:r>
            <a:r>
              <a:rPr lang="ru-RU" sz="4000" dirty="0" smtClean="0"/>
              <a:t>рассказ о животном </a:t>
            </a:r>
            <a:r>
              <a:rPr lang="ru-RU" sz="4000" dirty="0" smtClean="0"/>
              <a:t>по   плану</a:t>
            </a:r>
            <a:r>
              <a:rPr lang="ru-RU" sz="4000" dirty="0" smtClean="0"/>
              <a:t>:</a:t>
            </a:r>
          </a:p>
          <a:p>
            <a:pPr>
              <a:buNone/>
            </a:pPr>
            <a:r>
              <a:rPr lang="ru-RU" sz="4000" dirty="0" smtClean="0"/>
              <a:t>А)Название животных</a:t>
            </a:r>
          </a:p>
          <a:p>
            <a:pPr>
              <a:buNone/>
            </a:pPr>
            <a:r>
              <a:rPr lang="ru-RU" sz="4000" dirty="0" smtClean="0"/>
              <a:t>Б)Внешний вид</a:t>
            </a:r>
          </a:p>
          <a:p>
            <a:pPr>
              <a:buNone/>
            </a:pPr>
            <a:r>
              <a:rPr lang="ru-RU" sz="4000" dirty="0" smtClean="0"/>
              <a:t>В)Где в лесу обитает</a:t>
            </a:r>
          </a:p>
          <a:p>
            <a:pPr>
              <a:buNone/>
            </a:pPr>
            <a:r>
              <a:rPr lang="ru-RU" sz="4000" dirty="0" smtClean="0"/>
              <a:t>Г)Чем питается</a:t>
            </a:r>
            <a:r>
              <a:rPr lang="ru-RU" sz="4000" dirty="0" smtClean="0"/>
              <a:t>.</a:t>
            </a: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2)Сообщение о лисице, бобре, белке</a:t>
            </a:r>
            <a:r>
              <a:rPr lang="ru-RU" sz="4000" dirty="0" smtClean="0"/>
              <a:t>.</a:t>
            </a: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3)Составить рассказ по картинке.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D:\old\Мои документы\Мои рисунки\рисунки природа\Лес\Hammock Fern, Atchafalaya Basin,  Louisia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12" y="-428652"/>
            <a:ext cx="9334512" cy="72866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571480"/>
            <a:ext cx="7268465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Чтобы узнать </a:t>
            </a:r>
            <a:endParaRPr lang="en-US" sz="60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ru-RU" sz="6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 кем же мы </a:t>
            </a:r>
            <a:endParaRPr lang="en-US" sz="60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ru-RU" sz="6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сегодня на уроке </a:t>
            </a:r>
            <a:endParaRPr lang="en-US" sz="60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ru-RU" sz="6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будем знакомиться- </a:t>
            </a:r>
            <a:endParaRPr lang="en-US" sz="60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ru-RU" sz="6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нам нужно</a:t>
            </a:r>
            <a:endParaRPr lang="en-US" sz="60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ru-RU" sz="6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отгадать кроссворд</a:t>
            </a:r>
            <a:r>
              <a:rPr lang="ru-RU" sz="5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.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0" y="0"/>
          <a:ext cx="8996363" cy="6858000"/>
        </p:xfrm>
        <a:graphic>
          <a:graphicData uri="http://schemas.openxmlformats.org/presentationml/2006/ole">
            <p:oleObj spid="_x0000_s21505" name="Лист" r:id="rId3" imgW="4886316" imgH="2143032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 lvl="0">
              <a:buNone/>
            </a:pPr>
            <a:r>
              <a:rPr lang="en-US" sz="4800" b="1" dirty="0" smtClean="0"/>
              <a:t>1</a:t>
            </a:r>
            <a:r>
              <a:rPr lang="ru-RU" sz="4800" b="1" dirty="0" smtClean="0"/>
              <a:t>.В одной народной пословице говорится следующее: «Из одного дерева можно сделать 1000000 * , одной * можно сжечь 1000000 деревьев» Какое слово скрыто под *</a:t>
            </a:r>
          </a:p>
          <a:p>
            <a:endParaRPr lang="ru-RU" dirty="0"/>
          </a:p>
        </p:txBody>
      </p:sp>
      <p:pic>
        <p:nvPicPr>
          <p:cNvPr id="60418" name="Picture 2" descr="C:\Documents and Settings\Admin.MICROSOF-D3A5C2\Рабочий стол\01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0419" name="Picture 3" descr="C:\Documents and Settings\Admin.MICROSOF-D3A5C2\Рабочий стол\23808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0420" name="Picture 4" descr="C:\Documents and Settings\Admin.MICROSOF-D3A5C2\Рабочий стол\Новая папка\spich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9055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pPr lvl="0"/>
            <a:r>
              <a:rPr lang="en-US" sz="6700" b="1" dirty="0" smtClean="0"/>
              <a:t>2</a:t>
            </a:r>
            <a:r>
              <a:rPr lang="ru-RU" sz="6700" b="1" dirty="0" smtClean="0"/>
              <a:t>.Это дерево сбрасывает на зиму хвою, может, переносить мороз </a:t>
            </a:r>
            <a:br>
              <a:rPr lang="ru-RU" sz="6700" b="1" dirty="0" smtClean="0"/>
            </a:br>
            <a:r>
              <a:rPr lang="ru-RU" sz="6700" b="1" dirty="0" smtClean="0"/>
              <a:t>до -60˚С.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42" name="Picture 2" descr="C:\Documents and Settings\Admin.MICROSOF-D3A5C2\Рабочий стол\1266572103_listveni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43" name="Picture 3" descr="C:\Documents and Settings\Admin.MICROSOF-D3A5C2\Рабочий стол\listvennic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1515</Words>
  <PresentationFormat>Экран (4:3)</PresentationFormat>
  <Paragraphs>213</Paragraphs>
  <Slides>57</Slides>
  <Notes>3</Notes>
  <HiddenSlides>0</HiddenSlides>
  <MMClips>6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9" baseType="lpstr">
      <vt:lpstr>Тема Office</vt:lpstr>
      <vt:lpstr>Лист</vt:lpstr>
      <vt:lpstr>Урок географии в 7 классе. Животный мир лесов</vt:lpstr>
      <vt:lpstr>Слайд 2</vt:lpstr>
      <vt:lpstr>Сегодня 1 декабря 2010 года, урок географии. </vt:lpstr>
      <vt:lpstr>Ребята, давайте посмотрим на наш барометр настроения. </vt:lpstr>
      <vt:lpstr>Слайд 5</vt:lpstr>
      <vt:lpstr>Слайд 6</vt:lpstr>
      <vt:lpstr>Слайд 7</vt:lpstr>
      <vt:lpstr>Слайд 8</vt:lpstr>
      <vt:lpstr>2.Это дерево сбрасывает на зиму хвою, может, переносить мороз  до -60˚С. </vt:lpstr>
      <vt:lpstr>3. Люди издавна сажали «корабельные рощи». Из ствола этого дерева делали мачты для парусных кораблей.</vt:lpstr>
      <vt:lpstr>     </vt:lpstr>
      <vt:lpstr>5. Так называют хвойный лес. </vt:lpstr>
      <vt:lpstr>6. Такие  шишки мы можем увидеть на этом дереве.                      </vt:lpstr>
      <vt:lpstr>Слайд 14</vt:lpstr>
      <vt:lpstr>Слайд 15</vt:lpstr>
      <vt:lpstr>Лес.</vt:lpstr>
      <vt:lpstr>В лесной зоне обитает огромное количество животных. Лес предоставляет им корм и убежище.   </vt:lpstr>
      <vt:lpstr>Слайд 18</vt:lpstr>
      <vt:lpstr>Бурый медведь</vt:lpstr>
      <vt:lpstr>Лось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А так ухает гроза мышей, лесная сова</vt:lpstr>
      <vt:lpstr> Физкультминутка  </vt:lpstr>
      <vt:lpstr>Слайд 40</vt:lpstr>
      <vt:lpstr>Слайд 41</vt:lpstr>
      <vt:lpstr>Слайд 42</vt:lpstr>
      <vt:lpstr>Индивидуальные задания на карточках разного цвета и разной формы. </vt:lpstr>
      <vt:lpstr>Слайд 44</vt:lpstr>
      <vt:lpstr>Слайд 45</vt:lpstr>
      <vt:lpstr>Слайд 46</vt:lpstr>
      <vt:lpstr>Игра «Бывает – не бывает»                                                                                                                                   </vt:lpstr>
      <vt:lpstr>Найди сходство. </vt:lpstr>
      <vt:lpstr>Чего на свете не бывает? Придумайте предложения – небылицы. </vt:lpstr>
      <vt:lpstr>Почему так говорят.                                                       </vt:lpstr>
      <vt:lpstr>Слайд 51</vt:lpstr>
      <vt:lpstr>Слайд 52</vt:lpstr>
      <vt:lpstr>Слайд 53</vt:lpstr>
      <vt:lpstr>Слайд 54</vt:lpstr>
      <vt:lpstr>Слайд 55</vt:lpstr>
      <vt:lpstr> </vt:lpstr>
      <vt:lpstr>Домашнее задание: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географии в 7 классе. Животный мир лесов</dc:title>
  <cp:lastModifiedBy>Admin</cp:lastModifiedBy>
  <cp:revision>40</cp:revision>
  <dcterms:modified xsi:type="dcterms:W3CDTF">2011-09-18T13:56:13Z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6228559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