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</p:sldMasterIdLst>
  <p:notesMasterIdLst>
    <p:notesMasterId r:id="rId24"/>
  </p:notesMasterIdLst>
  <p:sldIdLst>
    <p:sldId id="279" r:id="rId4"/>
    <p:sldId id="256" r:id="rId5"/>
    <p:sldId id="257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62" r:id="rId14"/>
    <p:sldId id="260" r:id="rId15"/>
    <p:sldId id="261" r:id="rId16"/>
    <p:sldId id="264" r:id="rId17"/>
    <p:sldId id="263" r:id="rId18"/>
    <p:sldId id="265" r:id="rId19"/>
    <p:sldId id="267" r:id="rId20"/>
    <p:sldId id="268" r:id="rId21"/>
    <p:sldId id="269" r:id="rId22"/>
    <p:sldId id="25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CC"/>
    <a:srgbClr val="FFCCFF"/>
    <a:srgbClr val="41953B"/>
    <a:srgbClr val="A50021"/>
    <a:srgbClr val="C1E8BA"/>
    <a:srgbClr val="AAE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62" autoAdjust="0"/>
    <p:restoredTop sz="94660"/>
  </p:normalViewPr>
  <p:slideViewPr>
    <p:cSldViewPr>
      <p:cViewPr>
        <p:scale>
          <a:sx n="75" d="100"/>
          <a:sy n="75" d="100"/>
        </p:scale>
        <p:origin x="-138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B0AB3-9400-4793-8FEA-922999CB20FA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623BA-3432-484E-8CDF-F375A309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67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269BC-34D8-47C0-8AC5-16EA89F011DE}" type="slidenum">
              <a:rPr lang="ru-RU"/>
              <a:pPr/>
              <a:t>17</a:t>
            </a:fld>
            <a:endParaRPr 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07BDC-1236-4D2D-A307-EAD43F51FE28}" type="slidenum">
              <a:rPr lang="ru-RU"/>
              <a:pPr/>
              <a:t>18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94990-9B77-4DB0-A13D-C974754ED2A6}" type="slidenum">
              <a:rPr lang="ru-RU"/>
              <a:pPr/>
              <a:t>19</a:t>
            </a:fld>
            <a:endParaRPr lang="ru-RU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9623BA-3432-484E-8CDF-F375A309724E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7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157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31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92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063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95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839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5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64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20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5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2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2D282-1FC9-4CD9-B76B-E7D02E3D1117}" type="datetimeFigureOut">
              <a:rPr lang="ru-RU" smtClean="0"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CD1F-708B-477A-8E07-CCAFEAC534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2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2D282-1FC9-4CD9-B76B-E7D02E3D1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CD1F-708B-477A-8E07-CCAFEAC534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9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1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15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20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2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2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type="body" sz="half" idx="2"/>
          </p:nvPr>
        </p:nvSpPr>
        <p:spPr>
          <a:xfrm>
            <a:off x="4210423" y="626738"/>
            <a:ext cx="4739962" cy="5348946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  <a:effectLst>
            <a:glow rad="1905000">
              <a:schemeClr val="accent1">
                <a:alpha val="0"/>
              </a:schemeClr>
            </a:glow>
            <a:softEdge rad="0"/>
          </a:effectLst>
        </p:spPr>
        <p:txBody>
          <a:bodyPr vert="horz" lIns="91440" tIns="45720" rIns="91440" bIns="45720" rtlCol="0">
            <a:noAutofit/>
          </a:bodyPr>
          <a:lstStyle/>
          <a:p>
            <a:pPr algn="r">
              <a:tabLst>
                <a:tab pos="5221288" algn="l"/>
              </a:tabLst>
              <a:defRPr/>
            </a:pPr>
            <a:endParaRPr lang="ru-RU" sz="3600" b="1" dirty="0" smtClean="0">
              <a:ln w="1905">
                <a:solidFill>
                  <a:srgbClr val="132767">
                    <a:lumMod val="60000"/>
                    <a:lumOff val="40000"/>
                  </a:srgbClr>
                </a:solidFill>
              </a:ln>
              <a:gradFill>
                <a:gsLst>
                  <a:gs pos="0">
                    <a:srgbClr val="74BBD5">
                      <a:shade val="20000"/>
                      <a:satMod val="200000"/>
                    </a:srgbClr>
                  </a:gs>
                  <a:gs pos="78000">
                    <a:srgbClr val="74BBD5">
                      <a:tint val="90000"/>
                      <a:shade val="89000"/>
                      <a:satMod val="220000"/>
                    </a:srgbClr>
                  </a:gs>
                  <a:gs pos="100000">
                    <a:srgbClr val="74BBD5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algn="r">
              <a:tabLst>
                <a:tab pos="5221288" algn="l"/>
              </a:tabLst>
              <a:defRPr/>
            </a:pPr>
            <a:r>
              <a:rPr lang="ru-RU" sz="3600" b="1" dirty="0" smtClean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Елисеева</a:t>
            </a:r>
            <a:r>
              <a:rPr lang="ru-RU" sz="3600" b="1" dirty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600" b="1" dirty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600" b="1" dirty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Любовь</a:t>
            </a:r>
            <a:br>
              <a:rPr lang="ru-RU" sz="3600" b="1" dirty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ln w="19050">
                  <a:solidFill>
                    <a:schemeClr val="accent4">
                      <a:lumMod val="75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Ивановна</a:t>
            </a:r>
          </a:p>
          <a:p>
            <a:pPr>
              <a:tabLst>
                <a:tab pos="5221288" algn="l"/>
              </a:tabLst>
              <a:defRPr/>
            </a:pPr>
            <a:endParaRPr lang="ru-RU" sz="2800" b="1" dirty="0" smtClean="0">
              <a:ln>
                <a:solidFill>
                  <a:schemeClr val="tx2">
                    <a:lumMod val="75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  <a:cs typeface="Times New Roman" pitchFamily="18" charset="0"/>
            </a:endParaRPr>
          </a:p>
          <a:p>
            <a:pPr>
              <a:tabLst>
                <a:tab pos="5221288" algn="l"/>
              </a:tabLst>
              <a:defRPr/>
            </a:pP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Учитель географии</a:t>
            </a: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  </a:t>
            </a: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МКОУ </a:t>
            </a:r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ООШ № 7</a:t>
            </a:r>
            <a:endParaRPr lang="en-US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tabLst>
                <a:tab pos="5221288" algn="l"/>
              </a:tabLst>
              <a:defRPr/>
            </a:pPr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г. Красноуфимска</a:t>
            </a:r>
            <a:endParaRPr lang="ru-RU" sz="2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  <a:p>
            <a:pPr marL="0" indent="0" algn="just">
              <a:buNone/>
            </a:pP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35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36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37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131" name="Группа 329"/>
          <p:cNvGrpSpPr/>
          <p:nvPr/>
        </p:nvGrpSpPr>
        <p:grpSpPr>
          <a:xfrm>
            <a:off x="1857356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33" name="Группа 329"/>
          <p:cNvGrpSpPr/>
          <p:nvPr/>
        </p:nvGrpSpPr>
        <p:grpSpPr>
          <a:xfrm rot="16200000">
            <a:off x="6043727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34" name="Группа 329"/>
          <p:cNvGrpSpPr/>
          <p:nvPr/>
        </p:nvGrpSpPr>
        <p:grpSpPr>
          <a:xfrm rot="5400000">
            <a:off x="6611849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357" name="Picture 4" descr="C:\Users\Администратор\Desktop\Люба\фото\я работа3psd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26974" y="714355"/>
            <a:ext cx="3448811" cy="5173979"/>
          </a:xfrm>
          <a:prstGeom prst="round2DiagRect">
            <a:avLst>
              <a:gd name="adj1" fmla="val 16667"/>
              <a:gd name="adj2" fmla="val 301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1140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1" name="AutoShape 19"/>
          <p:cNvSpPr>
            <a:spLocks noChangeArrowheads="1"/>
          </p:cNvSpPr>
          <p:nvPr/>
        </p:nvSpPr>
        <p:spPr bwMode="auto">
          <a:xfrm>
            <a:off x="5940425" y="2852738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 rot="2079449">
            <a:off x="2489200" y="1970088"/>
            <a:ext cx="1150938" cy="358775"/>
          </a:xfrm>
          <a:prstGeom prst="rightArrow">
            <a:avLst>
              <a:gd name="adj1" fmla="val 50000"/>
              <a:gd name="adj2" fmla="val 80199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 rot="-1341364">
            <a:off x="2352675" y="3498850"/>
            <a:ext cx="1296988" cy="431800"/>
          </a:xfrm>
          <a:prstGeom prst="rightArrow">
            <a:avLst>
              <a:gd name="adj1" fmla="val 50000"/>
              <a:gd name="adj2" fmla="val 75092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1052513"/>
            <a:ext cx="2627313" cy="12969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800" b="1" i="1"/>
              <a:t>Высота</a:t>
            </a:r>
          </a:p>
          <a:p>
            <a:pPr algn="ctr"/>
            <a:r>
              <a:rPr lang="ru-RU" sz="2800" b="1" i="1"/>
              <a:t> солнца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3573463"/>
            <a:ext cx="2771775" cy="1584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800" b="1" i="1" dirty="0"/>
              <a:t>Характер </a:t>
            </a:r>
          </a:p>
          <a:p>
            <a:pPr algn="ctr"/>
            <a:r>
              <a:rPr lang="ru-RU" sz="2800" b="1" i="1" dirty="0"/>
              <a:t>подстилающей</a:t>
            </a:r>
          </a:p>
          <a:p>
            <a:pPr algn="ctr"/>
            <a:r>
              <a:rPr lang="ru-RU" sz="2800" b="1" i="1" dirty="0"/>
              <a:t> поверхности</a:t>
            </a:r>
            <a:r>
              <a:rPr lang="ru-RU" dirty="0"/>
              <a:t> 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3563938" y="2133600"/>
            <a:ext cx="2520950" cy="1366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800" b="1" i="1" dirty="0"/>
              <a:t>нагрев </a:t>
            </a:r>
          </a:p>
          <a:p>
            <a:pPr algn="ctr"/>
            <a:r>
              <a:rPr lang="ru-RU" sz="2800" b="1" i="1" dirty="0"/>
              <a:t>земной</a:t>
            </a:r>
          </a:p>
          <a:p>
            <a:pPr algn="ctr"/>
            <a:r>
              <a:rPr lang="ru-RU" sz="2800" b="1" i="1" dirty="0"/>
              <a:t> поверхности</a:t>
            </a:r>
            <a:r>
              <a:rPr lang="ru-RU" dirty="0"/>
              <a:t> 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804025" y="2060575"/>
            <a:ext cx="2014538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800" b="1" i="1" dirty="0"/>
              <a:t>нагрев </a:t>
            </a:r>
          </a:p>
          <a:p>
            <a:pPr algn="ctr"/>
            <a:r>
              <a:rPr lang="ru-RU" sz="2800" b="1" i="1" dirty="0"/>
              <a:t>воздуха</a:t>
            </a:r>
          </a:p>
          <a:p>
            <a:pPr algn="ctr"/>
            <a:r>
              <a:rPr lang="ru-RU" sz="2800" b="1" i="1" dirty="0"/>
              <a:t> над ней</a:t>
            </a:r>
          </a:p>
        </p:txBody>
      </p:sp>
    </p:spTree>
    <p:extLst>
      <p:ext uri="{BB962C8B-B14F-4D97-AF65-F5344CB8AC3E}">
        <p14:creationId xmlns:p14="http://schemas.microsoft.com/office/powerpoint/2010/main" val="258587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38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8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3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3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3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3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dirty="0"/>
              <a:t>АМПЛИТУДА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6000" dirty="0" smtClean="0"/>
              <a:t>   </a:t>
            </a:r>
          </a:p>
          <a:p>
            <a:pPr>
              <a:buFont typeface="Wingdings" pitchFamily="2" charset="2"/>
              <a:buNone/>
            </a:pPr>
            <a:endParaRPr lang="ru-RU" sz="6000" dirty="0"/>
          </a:p>
          <a:p>
            <a:pPr>
              <a:buFont typeface="Wingdings" pitchFamily="2" charset="2"/>
              <a:buNone/>
            </a:pPr>
            <a:r>
              <a:rPr lang="ru-RU" sz="6000" dirty="0" smtClean="0"/>
              <a:t> </a:t>
            </a:r>
            <a:r>
              <a:rPr lang="ru-RU" sz="5500" dirty="0"/>
              <a:t>Разница между  самой высокой и самой низкой температурой воздуха</a:t>
            </a:r>
          </a:p>
          <a:p>
            <a:pPr>
              <a:buFont typeface="Wingdings" pitchFamily="2" charset="2"/>
              <a:buNone/>
            </a:pPr>
            <a:r>
              <a:rPr lang="ru-RU" sz="5500" b="1" dirty="0"/>
              <a:t>                  </a:t>
            </a:r>
            <a:r>
              <a:rPr lang="ru-RU" sz="5500" b="1" dirty="0">
                <a:solidFill>
                  <a:schemeClr val="accent2"/>
                </a:solidFill>
              </a:rPr>
              <a:t>А = t </a:t>
            </a:r>
            <a:r>
              <a:rPr lang="en-US" sz="5500" b="1" dirty="0">
                <a:solidFill>
                  <a:schemeClr val="accent2"/>
                </a:solidFill>
              </a:rPr>
              <a:t>max </a:t>
            </a:r>
            <a:r>
              <a:rPr lang="ru-RU" sz="5500" b="1" dirty="0">
                <a:solidFill>
                  <a:schemeClr val="accent2"/>
                </a:solidFill>
              </a:rPr>
              <a:t>– </a:t>
            </a:r>
            <a:r>
              <a:rPr lang="en-US" sz="5500" b="1" dirty="0">
                <a:solidFill>
                  <a:schemeClr val="accent2"/>
                </a:solidFill>
              </a:rPr>
              <a:t>t min</a:t>
            </a:r>
            <a:r>
              <a:rPr lang="en-US" sz="5500" b="1" dirty="0"/>
              <a:t> </a:t>
            </a:r>
            <a:r>
              <a:rPr lang="ru-RU" sz="5500" b="1" dirty="0"/>
              <a:t>, </a:t>
            </a:r>
          </a:p>
          <a:p>
            <a:pPr>
              <a:buFont typeface="Wingdings" pitchFamily="2" charset="2"/>
              <a:buNone/>
            </a:pPr>
            <a:r>
              <a:rPr lang="ru-RU" sz="5500" dirty="0"/>
              <a:t>    где А – амплитуда</a:t>
            </a:r>
          </a:p>
          <a:p>
            <a:pPr>
              <a:buFont typeface="Wingdings" pitchFamily="2" charset="2"/>
              <a:buNone/>
            </a:pPr>
            <a:r>
              <a:rPr lang="ru-RU" sz="5500" dirty="0"/>
              <a:t>           t </a:t>
            </a:r>
            <a:r>
              <a:rPr lang="en-US" sz="5500" dirty="0"/>
              <a:t>max </a:t>
            </a:r>
            <a:r>
              <a:rPr lang="ru-RU" sz="5500" dirty="0"/>
              <a:t> - самая высокая температура</a:t>
            </a:r>
          </a:p>
          <a:p>
            <a:pPr>
              <a:buFont typeface="Wingdings" pitchFamily="2" charset="2"/>
              <a:buNone/>
            </a:pPr>
            <a:r>
              <a:rPr lang="ru-RU" sz="5500" dirty="0"/>
              <a:t>           </a:t>
            </a:r>
            <a:r>
              <a:rPr lang="en-US" sz="5500" dirty="0"/>
              <a:t>t min </a:t>
            </a:r>
            <a:r>
              <a:rPr lang="ru-RU" sz="5500" dirty="0"/>
              <a:t>– самая низкая температура </a:t>
            </a: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259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dirty="0" smtClean="0"/>
              <a:t>Решение задач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>
              <a:buNone/>
            </a:pPr>
            <a:r>
              <a:rPr lang="ru-RU" sz="6000" dirty="0" smtClean="0"/>
              <a:t>    </a:t>
            </a:r>
          </a:p>
          <a:p>
            <a:r>
              <a:rPr lang="ru-RU" sz="6000" dirty="0"/>
              <a:t>Найдите амплитуду, если:</a:t>
            </a:r>
          </a:p>
          <a:p>
            <a:pPr>
              <a:buFont typeface="Wingdings" pitchFamily="2" charset="2"/>
              <a:buNone/>
            </a:pPr>
            <a:r>
              <a:rPr lang="ru-RU" sz="6000" dirty="0"/>
              <a:t>1) </a:t>
            </a:r>
            <a:r>
              <a:rPr lang="en-US" sz="6000" dirty="0"/>
              <a:t>t</a:t>
            </a:r>
            <a:r>
              <a:rPr lang="en-US" sz="2000" dirty="0"/>
              <a:t>1</a:t>
            </a:r>
            <a:r>
              <a:rPr lang="en-US" sz="6000" dirty="0"/>
              <a:t>= +5</a:t>
            </a:r>
            <a:r>
              <a:rPr lang="en-US" sz="6000" dirty="0">
                <a:cs typeface="Arial" charset="0"/>
              </a:rPr>
              <a:t>°C, t</a:t>
            </a:r>
            <a:r>
              <a:rPr lang="en-US" sz="2000" dirty="0">
                <a:cs typeface="Arial" charset="0"/>
              </a:rPr>
              <a:t>2</a:t>
            </a:r>
            <a:r>
              <a:rPr lang="en-US" sz="6000" dirty="0">
                <a:cs typeface="Arial" charset="0"/>
              </a:rPr>
              <a:t>= -5°C</a:t>
            </a:r>
          </a:p>
          <a:p>
            <a:pPr>
              <a:buFont typeface="Wingdings" pitchFamily="2" charset="2"/>
              <a:buNone/>
            </a:pPr>
            <a:r>
              <a:rPr lang="en-US" sz="6000" dirty="0">
                <a:cs typeface="Arial" charset="0"/>
              </a:rPr>
              <a:t>2) </a:t>
            </a:r>
            <a:r>
              <a:rPr lang="en-US" sz="6000" dirty="0"/>
              <a:t>t</a:t>
            </a:r>
            <a:r>
              <a:rPr lang="en-US" sz="2000" dirty="0"/>
              <a:t>1</a:t>
            </a:r>
            <a:r>
              <a:rPr lang="en-US" sz="6000" dirty="0"/>
              <a:t>= +5</a:t>
            </a:r>
            <a:r>
              <a:rPr lang="en-US" sz="6000" dirty="0">
                <a:cs typeface="Arial" charset="0"/>
              </a:rPr>
              <a:t>°C, t</a:t>
            </a:r>
            <a:r>
              <a:rPr lang="en-US" sz="2000" dirty="0">
                <a:cs typeface="Arial" charset="0"/>
              </a:rPr>
              <a:t>2</a:t>
            </a:r>
            <a:r>
              <a:rPr lang="en-US" sz="6000" dirty="0">
                <a:cs typeface="Arial" charset="0"/>
              </a:rPr>
              <a:t>= +10°C</a:t>
            </a: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1339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sz="3600" dirty="0" smtClean="0"/>
              <a:t>Средняя суточная температура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indent="0">
              <a:buNone/>
            </a:pPr>
            <a:r>
              <a:rPr lang="ru-RU" sz="6000" dirty="0" smtClean="0"/>
              <a:t>         СРЕДНЕЕ </a:t>
            </a:r>
            <a:r>
              <a:rPr lang="ru-RU" sz="6000" dirty="0"/>
              <a:t>АРИФМЕТИЧЕСКОЕ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из всех измерений в течении суток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значений температуры воздуха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АЛГОРИТМ ВЫЧИСЛЕНИЙ: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1.Сложить все числа с « + 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2.Сложить все числа с « - 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3.Из большей величины вычитают меньшую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/>
              <a:t>4.Полученный результат делят на число измерений</a:t>
            </a: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259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sz="3600" dirty="0"/>
              <a:t>Формулы средних температур: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ru-RU" sz="6000" dirty="0" smtClean="0"/>
              <a:t>    </a:t>
            </a:r>
            <a:r>
              <a:rPr lang="ru-RU" sz="6000" dirty="0"/>
              <a:t>Средняя суточная температура (СС</a:t>
            </a:r>
            <a:r>
              <a:rPr lang="en-US" sz="6000" dirty="0"/>
              <a:t>t)</a:t>
            </a:r>
          </a:p>
          <a:p>
            <a:pPr>
              <a:buFont typeface="Wingdings" pitchFamily="2" charset="2"/>
              <a:buNone/>
            </a:pPr>
            <a:r>
              <a:rPr lang="en-US" sz="6000" dirty="0"/>
              <a:t>(t</a:t>
            </a:r>
            <a:r>
              <a:rPr lang="en-US" sz="2000" dirty="0"/>
              <a:t>1</a:t>
            </a:r>
            <a:r>
              <a:rPr lang="en-US" sz="6000" dirty="0"/>
              <a:t>+t</a:t>
            </a:r>
            <a:r>
              <a:rPr lang="en-US" sz="2000" dirty="0"/>
              <a:t>2</a:t>
            </a:r>
            <a:r>
              <a:rPr lang="en-US" sz="6000" dirty="0"/>
              <a:t>+…+</a:t>
            </a:r>
            <a:r>
              <a:rPr lang="en-US" sz="6000" dirty="0" err="1"/>
              <a:t>t</a:t>
            </a:r>
            <a:r>
              <a:rPr lang="en-US" sz="4000" dirty="0" err="1"/>
              <a:t>n</a:t>
            </a:r>
            <a:r>
              <a:rPr lang="en-US" sz="6000" dirty="0"/>
              <a:t>)/n</a:t>
            </a:r>
          </a:p>
          <a:p>
            <a:pPr>
              <a:buFont typeface="Wingdings" pitchFamily="2" charset="2"/>
              <a:buNone/>
            </a:pPr>
            <a:endParaRPr lang="en-US" sz="6000" dirty="0"/>
          </a:p>
          <a:p>
            <a:r>
              <a:rPr lang="ru-RU" sz="6000" dirty="0"/>
              <a:t>Средняя месячная температура (СМ</a:t>
            </a:r>
            <a:r>
              <a:rPr lang="en-US" sz="6000" dirty="0"/>
              <a:t>t)</a:t>
            </a:r>
          </a:p>
          <a:p>
            <a:pPr>
              <a:buFont typeface="Wingdings" pitchFamily="2" charset="2"/>
              <a:buNone/>
            </a:pPr>
            <a:r>
              <a:rPr lang="en-US" sz="6000" dirty="0"/>
              <a:t>(CCt</a:t>
            </a:r>
            <a:r>
              <a:rPr lang="en-US" sz="2000" dirty="0"/>
              <a:t>1</a:t>
            </a:r>
            <a:r>
              <a:rPr lang="en-US" sz="6000" dirty="0"/>
              <a:t>+CCt</a:t>
            </a:r>
            <a:r>
              <a:rPr lang="en-US" sz="2000" dirty="0"/>
              <a:t>2</a:t>
            </a:r>
            <a:r>
              <a:rPr lang="en-US" sz="6000" dirty="0"/>
              <a:t>+…+CCt</a:t>
            </a:r>
            <a:r>
              <a:rPr lang="en-US" sz="2000" dirty="0"/>
              <a:t>31</a:t>
            </a:r>
            <a:r>
              <a:rPr lang="en-US" sz="6000" dirty="0"/>
              <a:t>)/31</a:t>
            </a:r>
          </a:p>
          <a:p>
            <a:pPr>
              <a:buFont typeface="Wingdings" pitchFamily="2" charset="2"/>
              <a:buNone/>
            </a:pPr>
            <a:endParaRPr lang="en-US" sz="6000" dirty="0"/>
          </a:p>
          <a:p>
            <a:r>
              <a:rPr lang="ru-RU" sz="6000" dirty="0"/>
              <a:t>Средняя годовая температура (СГ</a:t>
            </a:r>
            <a:r>
              <a:rPr lang="en-US" sz="6000" dirty="0"/>
              <a:t>t)</a:t>
            </a:r>
          </a:p>
          <a:p>
            <a:pPr>
              <a:buFont typeface="Wingdings" pitchFamily="2" charset="2"/>
              <a:buNone/>
            </a:pPr>
            <a:r>
              <a:rPr lang="en-US" sz="6000" dirty="0"/>
              <a:t>(CMt</a:t>
            </a:r>
            <a:r>
              <a:rPr lang="en-US" sz="2000" dirty="0"/>
              <a:t>1</a:t>
            </a:r>
            <a:r>
              <a:rPr lang="en-US" sz="6000" dirty="0"/>
              <a:t>+CMt</a:t>
            </a:r>
            <a:r>
              <a:rPr lang="en-US" sz="2000" dirty="0"/>
              <a:t>2</a:t>
            </a:r>
            <a:r>
              <a:rPr lang="en-US" sz="6000" dirty="0"/>
              <a:t>+…CMt</a:t>
            </a:r>
            <a:r>
              <a:rPr lang="en-US" sz="2000" dirty="0"/>
              <a:t>12</a:t>
            </a:r>
            <a:r>
              <a:rPr lang="en-US" sz="6000" dirty="0"/>
              <a:t>)/12</a:t>
            </a:r>
            <a:endParaRPr lang="ru-RU" sz="6000" dirty="0"/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216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dirty="0"/>
              <a:t>ПРИМЕРЫ: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  </a:t>
            </a: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0" name="Rectangle 3"/>
          <p:cNvSpPr txBox="1">
            <a:spLocks noChangeArrowheads="1"/>
          </p:cNvSpPr>
          <p:nvPr/>
        </p:nvSpPr>
        <p:spPr>
          <a:xfrm>
            <a:off x="560537" y="1497770"/>
            <a:ext cx="77724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Дата        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</a:t>
            </a:r>
            <a:r>
              <a:rPr lang="ru-RU" dirty="0" smtClean="0"/>
              <a:t>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 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</a:t>
            </a:r>
            <a:r>
              <a:rPr lang="ru-RU" dirty="0" smtClean="0"/>
              <a:t>  </a:t>
            </a:r>
            <a:r>
              <a:rPr lang="en-US" dirty="0" smtClean="0">
                <a:cs typeface="Arial" charset="0"/>
              </a:rPr>
              <a:t>tº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12.01     -18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-22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-23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-27 </a:t>
            </a:r>
            <a:r>
              <a:rPr lang="en-US" dirty="0" smtClean="0">
                <a:cs typeface="Arial" charset="0"/>
              </a:rPr>
              <a:t>º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03.03      -4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 0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+3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-1 </a:t>
            </a:r>
            <a:r>
              <a:rPr lang="en-US" dirty="0" smtClean="0">
                <a:cs typeface="Arial" charset="0"/>
              </a:rPr>
              <a:t>º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20.09      -2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-5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+2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0 </a:t>
            </a:r>
            <a:r>
              <a:rPr lang="en-US" dirty="0" smtClean="0">
                <a:cs typeface="Arial" charset="0"/>
              </a:rPr>
              <a:t>º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        0час      6час    12час   24час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cs typeface="Arial" charset="0"/>
            </a:endParaRPr>
          </a:p>
        </p:txBody>
      </p:sp>
      <p:sp>
        <p:nvSpPr>
          <p:cNvPr id="411" name="Line 6"/>
          <p:cNvSpPr>
            <a:spLocks noChangeShapeType="1"/>
          </p:cNvSpPr>
          <p:nvPr/>
        </p:nvSpPr>
        <p:spPr bwMode="auto">
          <a:xfrm>
            <a:off x="395288" y="2349500"/>
            <a:ext cx="7056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" name="Line 5"/>
          <p:cNvSpPr>
            <a:spLocks noChangeShapeType="1"/>
          </p:cNvSpPr>
          <p:nvPr/>
        </p:nvSpPr>
        <p:spPr bwMode="auto">
          <a:xfrm>
            <a:off x="1714556" y="1230915"/>
            <a:ext cx="0" cy="4824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dirty="0"/>
              <a:t>ПРИМЕРЫ: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  </a:t>
            </a: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1" name="Line 6"/>
          <p:cNvSpPr>
            <a:spLocks noChangeShapeType="1"/>
          </p:cNvSpPr>
          <p:nvPr/>
        </p:nvSpPr>
        <p:spPr bwMode="auto">
          <a:xfrm>
            <a:off x="395288" y="2349499"/>
            <a:ext cx="8386048" cy="154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2" name="Line 5"/>
          <p:cNvSpPr>
            <a:spLocks noChangeShapeType="1"/>
          </p:cNvSpPr>
          <p:nvPr/>
        </p:nvSpPr>
        <p:spPr bwMode="auto">
          <a:xfrm>
            <a:off x="1714556" y="1230915"/>
            <a:ext cx="0" cy="4824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3" name="Rectangle 3"/>
          <p:cNvSpPr txBox="1">
            <a:spLocks noChangeArrowheads="1"/>
          </p:cNvSpPr>
          <p:nvPr/>
        </p:nvSpPr>
        <p:spPr>
          <a:xfrm>
            <a:off x="513170" y="1560721"/>
            <a:ext cx="91440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Дата        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</a:t>
            </a:r>
            <a:r>
              <a:rPr lang="ru-RU" dirty="0" smtClean="0"/>
              <a:t>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 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</a:t>
            </a:r>
            <a:r>
              <a:rPr lang="ru-RU" dirty="0" smtClean="0"/>
              <a:t>  </a:t>
            </a:r>
            <a:r>
              <a:rPr lang="en-US" dirty="0" smtClean="0">
                <a:cs typeface="Arial" charset="0"/>
              </a:rPr>
              <a:t>tº</a:t>
            </a:r>
            <a:r>
              <a:rPr lang="ru-RU" dirty="0" smtClean="0">
                <a:cs typeface="Arial" charset="0"/>
              </a:rPr>
              <a:t>        </a:t>
            </a:r>
            <a:r>
              <a:rPr lang="ru-RU" dirty="0" smtClean="0"/>
              <a:t> сред </a:t>
            </a:r>
            <a:r>
              <a:rPr lang="en-US" dirty="0" smtClean="0">
                <a:cs typeface="Arial" charset="0"/>
              </a:rPr>
              <a:t>tº</a:t>
            </a: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12.01     -18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-22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-23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-27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 -22,5</a:t>
            </a:r>
            <a:r>
              <a:rPr lang="en-US" dirty="0" smtClean="0">
                <a:cs typeface="Arial" charset="0"/>
              </a:rPr>
              <a:t>º</a:t>
            </a: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03.03      -4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 0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+3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-1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  +0,5</a:t>
            </a:r>
            <a:r>
              <a:rPr lang="en-US" dirty="0" smtClean="0">
                <a:cs typeface="Arial" charset="0"/>
              </a:rPr>
              <a:t>º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20.09      -2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-5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+2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0 </a:t>
            </a:r>
            <a:r>
              <a:rPr lang="en-US" dirty="0" smtClean="0">
                <a:cs typeface="Arial" charset="0"/>
              </a:rPr>
              <a:t>º</a:t>
            </a:r>
            <a:r>
              <a:rPr lang="ru-RU" dirty="0" smtClean="0">
                <a:cs typeface="Arial" charset="0"/>
              </a:rPr>
              <a:t>          -1,2</a:t>
            </a:r>
            <a:r>
              <a:rPr lang="en-US" dirty="0" smtClean="0">
                <a:cs typeface="Arial" charset="0"/>
              </a:rPr>
              <a:t>º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cs typeface="Arial" charset="0"/>
              </a:rPr>
              <a:t>               0час    6час   </a:t>
            </a:r>
            <a:r>
              <a:rPr lang="en-US" dirty="0" smtClean="0">
                <a:cs typeface="Arial" charset="0"/>
              </a:rPr>
              <a:t> </a:t>
            </a:r>
            <a:r>
              <a:rPr lang="ru-RU" dirty="0" smtClean="0">
                <a:cs typeface="Arial" charset="0"/>
              </a:rPr>
              <a:t>12час </a:t>
            </a:r>
            <a:r>
              <a:rPr lang="en-US" dirty="0" smtClean="0">
                <a:cs typeface="Arial" charset="0"/>
              </a:rPr>
              <a:t> </a:t>
            </a:r>
            <a:r>
              <a:rPr lang="ru-RU" dirty="0" smtClean="0">
                <a:cs typeface="Arial" charset="0"/>
              </a:rPr>
              <a:t> 24час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ru-RU" dirty="0" smtClean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cs typeface="Arial" charset="0"/>
            </a:endParaRPr>
          </a:p>
        </p:txBody>
      </p:sp>
      <p:sp>
        <p:nvSpPr>
          <p:cNvPr id="414" name="Line 6"/>
          <p:cNvSpPr>
            <a:spLocks noChangeShapeType="1"/>
          </p:cNvSpPr>
          <p:nvPr/>
        </p:nvSpPr>
        <p:spPr bwMode="auto">
          <a:xfrm>
            <a:off x="6762521" y="1258685"/>
            <a:ext cx="0" cy="424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5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r>
              <a:rPr lang="ru-RU"/>
              <a:t>Пример практической работы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2438400"/>
            <a:ext cx="9144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sz="4800">
                <a:solidFill>
                  <a:schemeClr val="accent2"/>
                </a:solidFill>
              </a:rPr>
              <a:t>«Изменение погодных условий»</a:t>
            </a:r>
          </a:p>
        </p:txBody>
      </p:sp>
    </p:spTree>
    <p:extLst>
      <p:ext uri="{BB962C8B-B14F-4D97-AF65-F5344CB8AC3E}">
        <p14:creationId xmlns:p14="http://schemas.microsoft.com/office/powerpoint/2010/main" val="1575101778"/>
      </p:ext>
    </p:extLst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Построение графиков хода </a:t>
            </a:r>
            <a:r>
              <a:rPr lang="ru-RU" sz="4000" b="1" i="1" dirty="0" smtClean="0"/>
              <a:t>температур</a:t>
            </a:r>
            <a:endParaRPr lang="ru-RU" sz="4000" b="1" i="1" dirty="0"/>
          </a:p>
        </p:txBody>
      </p:sp>
      <p:graphicFrame>
        <p:nvGraphicFramePr>
          <p:cNvPr id="717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566853"/>
              </p:ext>
            </p:extLst>
          </p:nvPr>
        </p:nvGraphicFramePr>
        <p:xfrm>
          <a:off x="5434806" y="1354200"/>
          <a:ext cx="3100388" cy="3509838"/>
        </p:xfrm>
        <a:graphic>
          <a:graphicData uri="http://schemas.openxmlformats.org/drawingml/2006/table">
            <a:tbl>
              <a:tblPr/>
              <a:tblGrid>
                <a:gridCol w="1392238"/>
                <a:gridCol w="1708150"/>
              </a:tblGrid>
              <a:tr h="76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Дни недели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Температура  воздуха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Понедельник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-8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Четверг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Пятница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-3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Суббота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Воскресенье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Понедельник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ru-RU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292100" y="6248400"/>
            <a:ext cx="845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35" name="Rectangle 67"/>
          <p:cNvSpPr>
            <a:spLocks noChangeArrowheads="1"/>
          </p:cNvSpPr>
          <p:nvPr/>
        </p:nvSpPr>
        <p:spPr bwMode="auto">
          <a:xfrm rot="-5400000">
            <a:off x="-405606" y="1362869"/>
            <a:ext cx="19335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200" b="1" i="1">
                <a:solidFill>
                  <a:schemeClr val="accent2"/>
                </a:solidFill>
                <a:latin typeface="Tahoma" pitchFamily="34" charset="0"/>
              </a:rPr>
              <a:t>Температура  воздуха</a:t>
            </a:r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 flipV="1">
            <a:off x="423863" y="762000"/>
            <a:ext cx="0" cy="5486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37" name="Rectangle 69"/>
          <p:cNvSpPr>
            <a:spLocks noChangeArrowheads="1"/>
          </p:cNvSpPr>
          <p:nvPr/>
        </p:nvSpPr>
        <p:spPr bwMode="auto">
          <a:xfrm>
            <a:off x="241300" y="6477000"/>
            <a:ext cx="11223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200" b="1" i="1">
                <a:solidFill>
                  <a:srgbClr val="800080"/>
                </a:solidFill>
                <a:latin typeface="Tahoma" pitchFamily="34" charset="0"/>
              </a:rPr>
              <a:t>Дни недели</a:t>
            </a:r>
          </a:p>
        </p:txBody>
      </p:sp>
      <p:grpSp>
        <p:nvGrpSpPr>
          <p:cNvPr id="7238" name="Group 70"/>
          <p:cNvGrpSpPr>
            <a:grpSpLocks/>
          </p:cNvGrpSpPr>
          <p:nvPr/>
        </p:nvGrpSpPr>
        <p:grpSpPr bwMode="auto">
          <a:xfrm>
            <a:off x="0" y="2362200"/>
            <a:ext cx="500063" cy="3627438"/>
            <a:chOff x="-8" y="1488"/>
            <a:chExt cx="315" cy="2285"/>
          </a:xfrm>
        </p:grpSpPr>
        <p:sp>
          <p:nvSpPr>
            <p:cNvPr id="7239" name="Line 71"/>
            <p:cNvSpPr>
              <a:spLocks noChangeShapeType="1"/>
            </p:cNvSpPr>
            <p:nvPr/>
          </p:nvSpPr>
          <p:spPr bwMode="auto">
            <a:xfrm>
              <a:off x="211" y="369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0" name="Line 72"/>
            <p:cNvSpPr>
              <a:spLocks noChangeShapeType="1"/>
            </p:cNvSpPr>
            <p:nvPr/>
          </p:nvSpPr>
          <p:spPr bwMode="auto">
            <a:xfrm>
              <a:off x="211" y="35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1" name="Line 73"/>
            <p:cNvSpPr>
              <a:spLocks noChangeShapeType="1"/>
            </p:cNvSpPr>
            <p:nvPr/>
          </p:nvSpPr>
          <p:spPr bwMode="auto">
            <a:xfrm>
              <a:off x="211" y="331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2" name="Line 74"/>
            <p:cNvSpPr>
              <a:spLocks noChangeShapeType="1"/>
            </p:cNvSpPr>
            <p:nvPr/>
          </p:nvSpPr>
          <p:spPr bwMode="auto">
            <a:xfrm>
              <a:off x="211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3" name="Line 75"/>
            <p:cNvSpPr>
              <a:spLocks noChangeShapeType="1"/>
            </p:cNvSpPr>
            <p:nvPr/>
          </p:nvSpPr>
          <p:spPr bwMode="auto">
            <a:xfrm>
              <a:off x="211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4" name="Line 76"/>
            <p:cNvSpPr>
              <a:spLocks noChangeShapeType="1"/>
            </p:cNvSpPr>
            <p:nvPr/>
          </p:nvSpPr>
          <p:spPr bwMode="auto">
            <a:xfrm>
              <a:off x="211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5" name="Line 77"/>
            <p:cNvSpPr>
              <a:spLocks noChangeShapeType="1"/>
            </p:cNvSpPr>
            <p:nvPr/>
          </p:nvSpPr>
          <p:spPr bwMode="auto">
            <a:xfrm>
              <a:off x="211" y="254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6" name="Line 78"/>
            <p:cNvSpPr>
              <a:spLocks noChangeShapeType="1"/>
            </p:cNvSpPr>
            <p:nvPr/>
          </p:nvSpPr>
          <p:spPr bwMode="auto">
            <a:xfrm>
              <a:off x="211" y="23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7" name="Line 79"/>
            <p:cNvSpPr>
              <a:spLocks noChangeShapeType="1"/>
            </p:cNvSpPr>
            <p:nvPr/>
          </p:nvSpPr>
          <p:spPr bwMode="auto">
            <a:xfrm>
              <a:off x="211" y="21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8" name="Line 80"/>
            <p:cNvSpPr>
              <a:spLocks noChangeShapeType="1"/>
            </p:cNvSpPr>
            <p:nvPr/>
          </p:nvSpPr>
          <p:spPr bwMode="auto">
            <a:xfrm>
              <a:off x="211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49" name="Line 81"/>
            <p:cNvSpPr>
              <a:spLocks noChangeShapeType="1"/>
            </p:cNvSpPr>
            <p:nvPr/>
          </p:nvSpPr>
          <p:spPr bwMode="auto">
            <a:xfrm>
              <a:off x="211" y="177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50" name="Line 82"/>
            <p:cNvSpPr>
              <a:spLocks noChangeShapeType="1"/>
            </p:cNvSpPr>
            <p:nvPr/>
          </p:nvSpPr>
          <p:spPr bwMode="auto">
            <a:xfrm>
              <a:off x="211" y="158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51" name="Rectangle 83"/>
            <p:cNvSpPr>
              <a:spLocks noChangeArrowheads="1"/>
            </p:cNvSpPr>
            <p:nvPr/>
          </p:nvSpPr>
          <p:spPr bwMode="auto">
            <a:xfrm>
              <a:off x="0" y="3408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1200" b="1">
                  <a:latin typeface="Tahoma" pitchFamily="34" charset="0"/>
                </a:rPr>
                <a:t>-8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2" name="Rectangle 84"/>
            <p:cNvSpPr>
              <a:spLocks noChangeArrowheads="1"/>
            </p:cNvSpPr>
            <p:nvPr/>
          </p:nvSpPr>
          <p:spPr bwMode="auto">
            <a:xfrm>
              <a:off x="0" y="3216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-7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3" name="Rectangle 85"/>
            <p:cNvSpPr>
              <a:spLocks noChangeArrowheads="1"/>
            </p:cNvSpPr>
            <p:nvPr/>
          </p:nvSpPr>
          <p:spPr bwMode="auto">
            <a:xfrm>
              <a:off x="0" y="3024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-6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4" name="Rectangle 86"/>
            <p:cNvSpPr>
              <a:spLocks noChangeArrowheads="1"/>
            </p:cNvSpPr>
            <p:nvPr/>
          </p:nvSpPr>
          <p:spPr bwMode="auto">
            <a:xfrm>
              <a:off x="0" y="2832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-5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5" name="Rectangle 87"/>
            <p:cNvSpPr>
              <a:spLocks noChangeArrowheads="1"/>
            </p:cNvSpPr>
            <p:nvPr/>
          </p:nvSpPr>
          <p:spPr bwMode="auto">
            <a:xfrm>
              <a:off x="0" y="2640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-4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6" name="Rectangle 88"/>
            <p:cNvSpPr>
              <a:spLocks noChangeArrowheads="1"/>
            </p:cNvSpPr>
            <p:nvPr/>
          </p:nvSpPr>
          <p:spPr bwMode="auto">
            <a:xfrm>
              <a:off x="0" y="2448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-3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7" name="Rectangle 89"/>
            <p:cNvSpPr>
              <a:spLocks noChangeArrowheads="1"/>
            </p:cNvSpPr>
            <p:nvPr/>
          </p:nvSpPr>
          <p:spPr bwMode="auto">
            <a:xfrm>
              <a:off x="0" y="2256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-2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8" name="Rectangle 90"/>
            <p:cNvSpPr>
              <a:spLocks noChangeArrowheads="1"/>
            </p:cNvSpPr>
            <p:nvPr/>
          </p:nvSpPr>
          <p:spPr bwMode="auto">
            <a:xfrm>
              <a:off x="0" y="2064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-1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59" name="Rectangle 91"/>
            <p:cNvSpPr>
              <a:spLocks noChangeArrowheads="1"/>
            </p:cNvSpPr>
            <p:nvPr/>
          </p:nvSpPr>
          <p:spPr bwMode="auto">
            <a:xfrm>
              <a:off x="48" y="1872"/>
              <a:ext cx="2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0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60" name="Rectangle 92"/>
            <p:cNvSpPr>
              <a:spLocks noChangeArrowheads="1"/>
            </p:cNvSpPr>
            <p:nvPr/>
          </p:nvSpPr>
          <p:spPr bwMode="auto">
            <a:xfrm>
              <a:off x="0" y="3600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1200" b="1">
                  <a:latin typeface="Tahoma" pitchFamily="34" charset="0"/>
                </a:rPr>
                <a:t>-9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61" name="Rectangle 93"/>
            <p:cNvSpPr>
              <a:spLocks noChangeArrowheads="1"/>
            </p:cNvSpPr>
            <p:nvPr/>
          </p:nvSpPr>
          <p:spPr bwMode="auto">
            <a:xfrm>
              <a:off x="-8" y="1680"/>
              <a:ext cx="2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+1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7262" name="Rectangle 94"/>
            <p:cNvSpPr>
              <a:spLocks noChangeArrowheads="1"/>
            </p:cNvSpPr>
            <p:nvPr/>
          </p:nvSpPr>
          <p:spPr bwMode="auto">
            <a:xfrm>
              <a:off x="-8" y="1488"/>
              <a:ext cx="2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+2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</p:grpSp>
      <p:sp>
        <p:nvSpPr>
          <p:cNvPr id="7263" name="Line 95"/>
          <p:cNvSpPr>
            <a:spLocks noChangeShapeType="1"/>
          </p:cNvSpPr>
          <p:nvPr/>
        </p:nvSpPr>
        <p:spPr bwMode="auto">
          <a:xfrm flipV="1">
            <a:off x="1079500" y="5257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64" name="Line 96"/>
          <p:cNvSpPr>
            <a:spLocks noChangeShapeType="1"/>
          </p:cNvSpPr>
          <p:nvPr/>
        </p:nvSpPr>
        <p:spPr bwMode="auto">
          <a:xfrm>
            <a:off x="546100" y="5257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65" name="Line 97"/>
          <p:cNvSpPr>
            <a:spLocks noChangeShapeType="1"/>
          </p:cNvSpPr>
          <p:nvPr/>
        </p:nvSpPr>
        <p:spPr bwMode="auto">
          <a:xfrm flipV="1">
            <a:off x="1917700" y="5562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66" name="Line 98"/>
          <p:cNvSpPr>
            <a:spLocks noChangeShapeType="1"/>
          </p:cNvSpPr>
          <p:nvPr/>
        </p:nvSpPr>
        <p:spPr bwMode="auto">
          <a:xfrm>
            <a:off x="546100" y="5562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267" name="Group 99"/>
          <p:cNvGrpSpPr>
            <a:grpSpLocks/>
          </p:cNvGrpSpPr>
          <p:nvPr/>
        </p:nvGrpSpPr>
        <p:grpSpPr bwMode="auto">
          <a:xfrm>
            <a:off x="374650" y="6172200"/>
            <a:ext cx="8616950" cy="427038"/>
            <a:chOff x="236" y="3888"/>
            <a:chExt cx="5428" cy="269"/>
          </a:xfrm>
        </p:grpSpPr>
        <p:sp>
          <p:nvSpPr>
            <p:cNvPr id="7268" name="Line 100"/>
            <p:cNvSpPr>
              <a:spLocks noChangeShapeType="1"/>
            </p:cNvSpPr>
            <p:nvPr/>
          </p:nvSpPr>
          <p:spPr bwMode="auto">
            <a:xfrm>
              <a:off x="65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69" name="Line 101"/>
            <p:cNvSpPr>
              <a:spLocks noChangeShapeType="1"/>
            </p:cNvSpPr>
            <p:nvPr/>
          </p:nvSpPr>
          <p:spPr bwMode="auto">
            <a:xfrm>
              <a:off x="1184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0" name="Line 102"/>
            <p:cNvSpPr>
              <a:spLocks noChangeShapeType="1"/>
            </p:cNvSpPr>
            <p:nvPr/>
          </p:nvSpPr>
          <p:spPr bwMode="auto">
            <a:xfrm>
              <a:off x="1712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1" name="Line 103"/>
            <p:cNvSpPr>
              <a:spLocks noChangeShapeType="1"/>
            </p:cNvSpPr>
            <p:nvPr/>
          </p:nvSpPr>
          <p:spPr bwMode="auto">
            <a:xfrm>
              <a:off x="2240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2" name="Line 104"/>
            <p:cNvSpPr>
              <a:spLocks noChangeShapeType="1"/>
            </p:cNvSpPr>
            <p:nvPr/>
          </p:nvSpPr>
          <p:spPr bwMode="auto">
            <a:xfrm>
              <a:off x="2768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3" name="Line 105"/>
            <p:cNvSpPr>
              <a:spLocks noChangeShapeType="1"/>
            </p:cNvSpPr>
            <p:nvPr/>
          </p:nvSpPr>
          <p:spPr bwMode="auto">
            <a:xfrm>
              <a:off x="329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4" name="Line 106"/>
            <p:cNvSpPr>
              <a:spLocks noChangeShapeType="1"/>
            </p:cNvSpPr>
            <p:nvPr/>
          </p:nvSpPr>
          <p:spPr bwMode="auto">
            <a:xfrm>
              <a:off x="3824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5" name="Line 107"/>
            <p:cNvSpPr>
              <a:spLocks noChangeShapeType="1"/>
            </p:cNvSpPr>
            <p:nvPr/>
          </p:nvSpPr>
          <p:spPr bwMode="auto">
            <a:xfrm>
              <a:off x="4400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6" name="Line 108"/>
            <p:cNvSpPr>
              <a:spLocks noChangeShapeType="1"/>
            </p:cNvSpPr>
            <p:nvPr/>
          </p:nvSpPr>
          <p:spPr bwMode="auto">
            <a:xfrm>
              <a:off x="4928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7" name="Line 109"/>
            <p:cNvSpPr>
              <a:spLocks noChangeShapeType="1"/>
            </p:cNvSpPr>
            <p:nvPr/>
          </p:nvSpPr>
          <p:spPr bwMode="auto">
            <a:xfrm>
              <a:off x="545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78" name="Rectangle 110"/>
            <p:cNvSpPr>
              <a:spLocks noChangeArrowheads="1"/>
            </p:cNvSpPr>
            <p:nvPr/>
          </p:nvSpPr>
          <p:spPr bwMode="auto">
            <a:xfrm>
              <a:off x="236" y="3984"/>
              <a:ext cx="7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Понедельник</a:t>
              </a:r>
            </a:p>
          </p:txBody>
        </p:sp>
        <p:sp>
          <p:nvSpPr>
            <p:cNvPr id="7279" name="Rectangle 111"/>
            <p:cNvSpPr>
              <a:spLocks noChangeArrowheads="1"/>
            </p:cNvSpPr>
            <p:nvPr/>
          </p:nvSpPr>
          <p:spPr bwMode="auto">
            <a:xfrm>
              <a:off x="993" y="3984"/>
              <a:ext cx="4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Вторник</a:t>
              </a:r>
            </a:p>
          </p:txBody>
        </p:sp>
        <p:sp>
          <p:nvSpPr>
            <p:cNvPr id="7280" name="Rectangle 112"/>
            <p:cNvSpPr>
              <a:spLocks noChangeArrowheads="1"/>
            </p:cNvSpPr>
            <p:nvPr/>
          </p:nvSpPr>
          <p:spPr bwMode="auto">
            <a:xfrm>
              <a:off x="1520" y="3984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Среда</a:t>
              </a:r>
            </a:p>
          </p:txBody>
        </p:sp>
        <p:sp>
          <p:nvSpPr>
            <p:cNvPr id="7281" name="Rectangle 113"/>
            <p:cNvSpPr>
              <a:spLocks noChangeArrowheads="1"/>
            </p:cNvSpPr>
            <p:nvPr/>
          </p:nvSpPr>
          <p:spPr bwMode="auto">
            <a:xfrm>
              <a:off x="2011" y="3984"/>
              <a:ext cx="46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Четверг</a:t>
              </a:r>
            </a:p>
          </p:txBody>
        </p:sp>
        <p:sp>
          <p:nvSpPr>
            <p:cNvPr id="7282" name="Rectangle 114"/>
            <p:cNvSpPr>
              <a:spLocks noChangeArrowheads="1"/>
            </p:cNvSpPr>
            <p:nvPr/>
          </p:nvSpPr>
          <p:spPr bwMode="auto">
            <a:xfrm>
              <a:off x="2512" y="3984"/>
              <a:ext cx="4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Пятница</a:t>
              </a:r>
            </a:p>
          </p:txBody>
        </p:sp>
        <p:sp>
          <p:nvSpPr>
            <p:cNvPr id="7283" name="Rectangle 115"/>
            <p:cNvSpPr>
              <a:spLocks noChangeArrowheads="1"/>
            </p:cNvSpPr>
            <p:nvPr/>
          </p:nvSpPr>
          <p:spPr bwMode="auto">
            <a:xfrm>
              <a:off x="3488" y="3984"/>
              <a:ext cx="68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Воскресенье</a:t>
              </a:r>
            </a:p>
          </p:txBody>
        </p:sp>
        <p:sp>
          <p:nvSpPr>
            <p:cNvPr id="7284" name="Rectangle 116"/>
            <p:cNvSpPr>
              <a:spLocks noChangeArrowheads="1"/>
            </p:cNvSpPr>
            <p:nvPr/>
          </p:nvSpPr>
          <p:spPr bwMode="auto">
            <a:xfrm>
              <a:off x="3008" y="3984"/>
              <a:ext cx="4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Суббота</a:t>
              </a:r>
            </a:p>
          </p:txBody>
        </p:sp>
        <p:sp>
          <p:nvSpPr>
            <p:cNvPr id="7285" name="Rectangle 117"/>
            <p:cNvSpPr>
              <a:spLocks noChangeArrowheads="1"/>
            </p:cNvSpPr>
            <p:nvPr/>
          </p:nvSpPr>
          <p:spPr bwMode="auto">
            <a:xfrm>
              <a:off x="4124" y="3984"/>
              <a:ext cx="7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Понедельник</a:t>
              </a:r>
            </a:p>
          </p:txBody>
        </p:sp>
        <p:sp>
          <p:nvSpPr>
            <p:cNvPr id="7286" name="Rectangle 118"/>
            <p:cNvSpPr>
              <a:spLocks noChangeArrowheads="1"/>
            </p:cNvSpPr>
            <p:nvPr/>
          </p:nvSpPr>
          <p:spPr bwMode="auto">
            <a:xfrm>
              <a:off x="4785" y="3984"/>
              <a:ext cx="4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Вторник</a:t>
              </a:r>
            </a:p>
          </p:txBody>
        </p:sp>
        <p:sp>
          <p:nvSpPr>
            <p:cNvPr id="7287" name="Rectangle 119"/>
            <p:cNvSpPr>
              <a:spLocks noChangeArrowheads="1"/>
            </p:cNvSpPr>
            <p:nvPr/>
          </p:nvSpPr>
          <p:spPr bwMode="auto">
            <a:xfrm>
              <a:off x="5264" y="3984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Среда</a:t>
              </a:r>
            </a:p>
          </p:txBody>
        </p:sp>
      </p:grpSp>
      <p:sp>
        <p:nvSpPr>
          <p:cNvPr id="7288" name="Oval 120"/>
          <p:cNvSpPr>
            <a:spLocks noChangeArrowheads="1"/>
          </p:cNvSpPr>
          <p:nvPr/>
        </p:nvSpPr>
        <p:spPr bwMode="auto">
          <a:xfrm>
            <a:off x="990600" y="5257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89" name="Oval 121"/>
          <p:cNvSpPr>
            <a:spLocks noChangeArrowheads="1"/>
          </p:cNvSpPr>
          <p:nvPr/>
        </p:nvSpPr>
        <p:spPr bwMode="auto">
          <a:xfrm>
            <a:off x="1828800" y="5562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90" name="Line 122"/>
          <p:cNvSpPr>
            <a:spLocks noChangeShapeType="1"/>
          </p:cNvSpPr>
          <p:nvPr/>
        </p:nvSpPr>
        <p:spPr bwMode="auto">
          <a:xfrm>
            <a:off x="533400" y="5257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91" name="Line 123"/>
          <p:cNvSpPr>
            <a:spLocks noChangeShapeType="1"/>
          </p:cNvSpPr>
          <p:nvPr/>
        </p:nvSpPr>
        <p:spPr bwMode="auto">
          <a:xfrm flipV="1">
            <a:off x="2743200" y="5257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92" name="Oval 124"/>
          <p:cNvSpPr>
            <a:spLocks noChangeArrowheads="1"/>
          </p:cNvSpPr>
          <p:nvPr/>
        </p:nvSpPr>
        <p:spPr bwMode="auto">
          <a:xfrm>
            <a:off x="2667000" y="5257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473409"/>
      </p:ext>
    </p:extLst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4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7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4" grpId="0" animBg="1"/>
      <p:bldP spid="7235" grpId="0" autoUpdateAnimBg="0"/>
      <p:bldP spid="7236" grpId="0" animBg="1"/>
      <p:bldP spid="7237" grpId="0" autoUpdateAnimBg="0"/>
      <p:bldP spid="7263" grpId="0" animBg="1"/>
      <p:bldP spid="7264" grpId="0" animBg="1"/>
      <p:bldP spid="7265" grpId="0" animBg="1"/>
      <p:bldP spid="7266" grpId="0" animBg="1"/>
      <p:bldP spid="7288" grpId="0" animBg="1"/>
      <p:bldP spid="7289" grpId="0" animBg="1"/>
      <p:bldP spid="7290" grpId="0" animBg="1"/>
      <p:bldP spid="7291" grpId="0" animBg="1"/>
      <p:bldP spid="729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78" name="Group 458"/>
          <p:cNvGrpSpPr>
            <a:grpSpLocks/>
          </p:cNvGrpSpPr>
          <p:nvPr/>
        </p:nvGrpSpPr>
        <p:grpSpPr bwMode="auto">
          <a:xfrm>
            <a:off x="533400" y="5257800"/>
            <a:ext cx="2209800" cy="914400"/>
            <a:chOff x="336" y="3312"/>
            <a:chExt cx="1392" cy="576"/>
          </a:xfrm>
        </p:grpSpPr>
        <p:sp>
          <p:nvSpPr>
            <p:cNvPr id="5569" name="Line 449"/>
            <p:cNvSpPr>
              <a:spLocks noChangeShapeType="1"/>
            </p:cNvSpPr>
            <p:nvPr/>
          </p:nvSpPr>
          <p:spPr bwMode="auto">
            <a:xfrm flipV="1">
              <a:off x="680" y="3312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0" name="Line 450"/>
            <p:cNvSpPr>
              <a:spLocks noChangeShapeType="1"/>
            </p:cNvSpPr>
            <p:nvPr/>
          </p:nvSpPr>
          <p:spPr bwMode="auto">
            <a:xfrm>
              <a:off x="344" y="3312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1" name="Line 451"/>
            <p:cNvSpPr>
              <a:spLocks noChangeShapeType="1"/>
            </p:cNvSpPr>
            <p:nvPr/>
          </p:nvSpPr>
          <p:spPr bwMode="auto">
            <a:xfrm flipV="1">
              <a:off x="1208" y="350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2" name="Line 452"/>
            <p:cNvSpPr>
              <a:spLocks noChangeShapeType="1"/>
            </p:cNvSpPr>
            <p:nvPr/>
          </p:nvSpPr>
          <p:spPr bwMode="auto">
            <a:xfrm>
              <a:off x="344" y="3504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3" name="Oval 453"/>
            <p:cNvSpPr>
              <a:spLocks noChangeArrowheads="1"/>
            </p:cNvSpPr>
            <p:nvPr/>
          </p:nvSpPr>
          <p:spPr bwMode="auto">
            <a:xfrm>
              <a:off x="624" y="33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74" name="Oval 454"/>
            <p:cNvSpPr>
              <a:spLocks noChangeArrowheads="1"/>
            </p:cNvSpPr>
            <p:nvPr/>
          </p:nvSpPr>
          <p:spPr bwMode="auto">
            <a:xfrm>
              <a:off x="1152" y="350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75" name="Line 455"/>
            <p:cNvSpPr>
              <a:spLocks noChangeShapeType="1"/>
            </p:cNvSpPr>
            <p:nvPr/>
          </p:nvSpPr>
          <p:spPr bwMode="auto">
            <a:xfrm>
              <a:off x="336" y="3312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6" name="Line 456"/>
            <p:cNvSpPr>
              <a:spLocks noChangeShapeType="1"/>
            </p:cNvSpPr>
            <p:nvPr/>
          </p:nvSpPr>
          <p:spPr bwMode="auto">
            <a:xfrm flipV="1">
              <a:off x="1728" y="33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77" name="Oval 457"/>
            <p:cNvSpPr>
              <a:spLocks noChangeArrowheads="1"/>
            </p:cNvSpPr>
            <p:nvPr/>
          </p:nvSpPr>
          <p:spPr bwMode="auto">
            <a:xfrm>
              <a:off x="1680" y="33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Построение графиков хода температур </a:t>
            </a:r>
          </a:p>
        </p:txBody>
      </p:sp>
      <p:graphicFrame>
        <p:nvGraphicFramePr>
          <p:cNvPr id="5557" name="Group 4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322406"/>
              </p:ext>
            </p:extLst>
          </p:nvPr>
        </p:nvGraphicFramePr>
        <p:xfrm>
          <a:off x="786607" y="1204119"/>
          <a:ext cx="3100388" cy="3200400"/>
        </p:xfrm>
        <a:graphic>
          <a:graphicData uri="http://schemas.openxmlformats.org/drawingml/2006/table">
            <a:tbl>
              <a:tblPr/>
              <a:tblGrid>
                <a:gridCol w="1392238"/>
                <a:gridCol w="170815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Дни недели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Температура  воздуха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Понедельник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-8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Четверг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-7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Пятница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-3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Суббота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Воскресенье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Понедельник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+1</a:t>
                      </a:r>
                      <a:r>
                        <a:rPr kumimoji="0" lang="ru-RU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ru-RU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41" name="Line 221"/>
          <p:cNvSpPr>
            <a:spLocks noChangeShapeType="1"/>
          </p:cNvSpPr>
          <p:nvPr/>
        </p:nvSpPr>
        <p:spPr bwMode="auto">
          <a:xfrm>
            <a:off x="279400" y="6248400"/>
            <a:ext cx="845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392" name="Group 272"/>
          <p:cNvGrpSpPr>
            <a:grpSpLocks/>
          </p:cNvGrpSpPr>
          <p:nvPr/>
        </p:nvGrpSpPr>
        <p:grpSpPr bwMode="auto">
          <a:xfrm>
            <a:off x="374650" y="6172200"/>
            <a:ext cx="8616950" cy="427038"/>
            <a:chOff x="236" y="3888"/>
            <a:chExt cx="5428" cy="269"/>
          </a:xfrm>
        </p:grpSpPr>
        <p:sp>
          <p:nvSpPr>
            <p:cNvPr id="5352" name="Line 232"/>
            <p:cNvSpPr>
              <a:spLocks noChangeShapeType="1"/>
            </p:cNvSpPr>
            <p:nvPr/>
          </p:nvSpPr>
          <p:spPr bwMode="auto">
            <a:xfrm>
              <a:off x="65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3" name="Line 233"/>
            <p:cNvSpPr>
              <a:spLocks noChangeShapeType="1"/>
            </p:cNvSpPr>
            <p:nvPr/>
          </p:nvSpPr>
          <p:spPr bwMode="auto">
            <a:xfrm>
              <a:off x="1184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4" name="Line 234"/>
            <p:cNvSpPr>
              <a:spLocks noChangeShapeType="1"/>
            </p:cNvSpPr>
            <p:nvPr/>
          </p:nvSpPr>
          <p:spPr bwMode="auto">
            <a:xfrm>
              <a:off x="1712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5" name="Line 235"/>
            <p:cNvSpPr>
              <a:spLocks noChangeShapeType="1"/>
            </p:cNvSpPr>
            <p:nvPr/>
          </p:nvSpPr>
          <p:spPr bwMode="auto">
            <a:xfrm>
              <a:off x="2240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6" name="Line 236"/>
            <p:cNvSpPr>
              <a:spLocks noChangeShapeType="1"/>
            </p:cNvSpPr>
            <p:nvPr/>
          </p:nvSpPr>
          <p:spPr bwMode="auto">
            <a:xfrm>
              <a:off x="2768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7" name="Line 237"/>
            <p:cNvSpPr>
              <a:spLocks noChangeShapeType="1"/>
            </p:cNvSpPr>
            <p:nvPr/>
          </p:nvSpPr>
          <p:spPr bwMode="auto">
            <a:xfrm>
              <a:off x="329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8" name="Line 238"/>
            <p:cNvSpPr>
              <a:spLocks noChangeShapeType="1"/>
            </p:cNvSpPr>
            <p:nvPr/>
          </p:nvSpPr>
          <p:spPr bwMode="auto">
            <a:xfrm>
              <a:off x="3824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59" name="Line 239"/>
            <p:cNvSpPr>
              <a:spLocks noChangeShapeType="1"/>
            </p:cNvSpPr>
            <p:nvPr/>
          </p:nvSpPr>
          <p:spPr bwMode="auto">
            <a:xfrm>
              <a:off x="4400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60" name="Line 240"/>
            <p:cNvSpPr>
              <a:spLocks noChangeShapeType="1"/>
            </p:cNvSpPr>
            <p:nvPr/>
          </p:nvSpPr>
          <p:spPr bwMode="auto">
            <a:xfrm>
              <a:off x="4928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61" name="Line 241"/>
            <p:cNvSpPr>
              <a:spLocks noChangeShapeType="1"/>
            </p:cNvSpPr>
            <p:nvPr/>
          </p:nvSpPr>
          <p:spPr bwMode="auto">
            <a:xfrm>
              <a:off x="5456" y="388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64" name="Rectangle 244"/>
            <p:cNvSpPr>
              <a:spLocks noChangeArrowheads="1"/>
            </p:cNvSpPr>
            <p:nvPr/>
          </p:nvSpPr>
          <p:spPr bwMode="auto">
            <a:xfrm>
              <a:off x="236" y="3984"/>
              <a:ext cx="7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Понедельник</a:t>
              </a:r>
            </a:p>
          </p:txBody>
        </p:sp>
        <p:sp>
          <p:nvSpPr>
            <p:cNvPr id="5365" name="Rectangle 245"/>
            <p:cNvSpPr>
              <a:spLocks noChangeArrowheads="1"/>
            </p:cNvSpPr>
            <p:nvPr/>
          </p:nvSpPr>
          <p:spPr bwMode="auto">
            <a:xfrm>
              <a:off x="993" y="3984"/>
              <a:ext cx="4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Вторник</a:t>
              </a:r>
            </a:p>
          </p:txBody>
        </p:sp>
        <p:sp>
          <p:nvSpPr>
            <p:cNvPr id="5366" name="Rectangle 246"/>
            <p:cNvSpPr>
              <a:spLocks noChangeArrowheads="1"/>
            </p:cNvSpPr>
            <p:nvPr/>
          </p:nvSpPr>
          <p:spPr bwMode="auto">
            <a:xfrm>
              <a:off x="1520" y="3984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Среда</a:t>
              </a:r>
            </a:p>
          </p:txBody>
        </p:sp>
        <p:sp>
          <p:nvSpPr>
            <p:cNvPr id="5367" name="Rectangle 247"/>
            <p:cNvSpPr>
              <a:spLocks noChangeArrowheads="1"/>
            </p:cNvSpPr>
            <p:nvPr/>
          </p:nvSpPr>
          <p:spPr bwMode="auto">
            <a:xfrm>
              <a:off x="2011" y="3984"/>
              <a:ext cx="46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Четверг</a:t>
              </a:r>
            </a:p>
          </p:txBody>
        </p:sp>
        <p:sp>
          <p:nvSpPr>
            <p:cNvPr id="5368" name="Rectangle 248"/>
            <p:cNvSpPr>
              <a:spLocks noChangeArrowheads="1"/>
            </p:cNvSpPr>
            <p:nvPr/>
          </p:nvSpPr>
          <p:spPr bwMode="auto">
            <a:xfrm>
              <a:off x="2512" y="3984"/>
              <a:ext cx="4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Пятница</a:t>
              </a:r>
            </a:p>
          </p:txBody>
        </p:sp>
        <p:sp>
          <p:nvSpPr>
            <p:cNvPr id="5369" name="Rectangle 249"/>
            <p:cNvSpPr>
              <a:spLocks noChangeArrowheads="1"/>
            </p:cNvSpPr>
            <p:nvPr/>
          </p:nvSpPr>
          <p:spPr bwMode="auto">
            <a:xfrm>
              <a:off x="3488" y="3984"/>
              <a:ext cx="68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Воскресенье</a:t>
              </a:r>
            </a:p>
          </p:txBody>
        </p:sp>
        <p:sp>
          <p:nvSpPr>
            <p:cNvPr id="5370" name="Rectangle 250"/>
            <p:cNvSpPr>
              <a:spLocks noChangeArrowheads="1"/>
            </p:cNvSpPr>
            <p:nvPr/>
          </p:nvSpPr>
          <p:spPr bwMode="auto">
            <a:xfrm>
              <a:off x="3008" y="3984"/>
              <a:ext cx="49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Суббота</a:t>
              </a:r>
            </a:p>
          </p:txBody>
        </p:sp>
        <p:sp>
          <p:nvSpPr>
            <p:cNvPr id="5371" name="Rectangle 251"/>
            <p:cNvSpPr>
              <a:spLocks noChangeArrowheads="1"/>
            </p:cNvSpPr>
            <p:nvPr/>
          </p:nvSpPr>
          <p:spPr bwMode="auto">
            <a:xfrm>
              <a:off x="4124" y="3984"/>
              <a:ext cx="7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Понедельник</a:t>
              </a:r>
            </a:p>
          </p:txBody>
        </p:sp>
        <p:sp>
          <p:nvSpPr>
            <p:cNvPr id="5372" name="Rectangle 252"/>
            <p:cNvSpPr>
              <a:spLocks noChangeArrowheads="1"/>
            </p:cNvSpPr>
            <p:nvPr/>
          </p:nvSpPr>
          <p:spPr bwMode="auto">
            <a:xfrm>
              <a:off x="4785" y="3984"/>
              <a:ext cx="47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Вторник</a:t>
              </a:r>
            </a:p>
          </p:txBody>
        </p:sp>
        <p:sp>
          <p:nvSpPr>
            <p:cNvPr id="5373" name="Rectangle 253"/>
            <p:cNvSpPr>
              <a:spLocks noChangeArrowheads="1"/>
            </p:cNvSpPr>
            <p:nvPr/>
          </p:nvSpPr>
          <p:spPr bwMode="auto">
            <a:xfrm>
              <a:off x="5264" y="3984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>
                  <a:latin typeface="Arial" charset="0"/>
                </a:rPr>
                <a:t>Среда</a:t>
              </a:r>
            </a:p>
          </p:txBody>
        </p:sp>
      </p:grpSp>
      <p:sp>
        <p:nvSpPr>
          <p:cNvPr id="5375" name="Rectangle 255"/>
          <p:cNvSpPr>
            <a:spLocks noChangeArrowheads="1"/>
          </p:cNvSpPr>
          <p:nvPr/>
        </p:nvSpPr>
        <p:spPr bwMode="auto">
          <a:xfrm rot="-5400000">
            <a:off x="-418306" y="1362869"/>
            <a:ext cx="19335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200" b="1" i="1">
                <a:solidFill>
                  <a:schemeClr val="accent2"/>
                </a:solidFill>
                <a:latin typeface="Tahoma" pitchFamily="34" charset="0"/>
              </a:rPr>
              <a:t>Температура  воздуха</a:t>
            </a:r>
          </a:p>
        </p:txBody>
      </p:sp>
      <p:sp>
        <p:nvSpPr>
          <p:cNvPr id="5377" name="Line 257"/>
          <p:cNvSpPr>
            <a:spLocks noChangeShapeType="1"/>
          </p:cNvSpPr>
          <p:nvPr/>
        </p:nvSpPr>
        <p:spPr bwMode="auto">
          <a:xfrm flipV="1">
            <a:off x="411163" y="762000"/>
            <a:ext cx="0" cy="5486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91" name="Rectangle 271"/>
          <p:cNvSpPr>
            <a:spLocks noChangeArrowheads="1"/>
          </p:cNvSpPr>
          <p:nvPr/>
        </p:nvSpPr>
        <p:spPr bwMode="auto">
          <a:xfrm>
            <a:off x="228600" y="6477000"/>
            <a:ext cx="11223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200" b="1" i="1">
                <a:solidFill>
                  <a:srgbClr val="800080"/>
                </a:solidFill>
                <a:latin typeface="Tahoma" pitchFamily="34" charset="0"/>
              </a:rPr>
              <a:t>Дни недели</a:t>
            </a:r>
          </a:p>
        </p:txBody>
      </p:sp>
      <p:grpSp>
        <p:nvGrpSpPr>
          <p:cNvPr id="5405" name="Group 285"/>
          <p:cNvGrpSpPr>
            <a:grpSpLocks/>
          </p:cNvGrpSpPr>
          <p:nvPr/>
        </p:nvGrpSpPr>
        <p:grpSpPr bwMode="auto">
          <a:xfrm>
            <a:off x="-12700" y="2362200"/>
            <a:ext cx="500063" cy="3627438"/>
            <a:chOff x="-8" y="1488"/>
            <a:chExt cx="315" cy="2285"/>
          </a:xfrm>
        </p:grpSpPr>
        <p:sp>
          <p:nvSpPr>
            <p:cNvPr id="5378" name="Line 258"/>
            <p:cNvSpPr>
              <a:spLocks noChangeShapeType="1"/>
            </p:cNvSpPr>
            <p:nvPr/>
          </p:nvSpPr>
          <p:spPr bwMode="auto">
            <a:xfrm>
              <a:off x="211" y="369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79" name="Line 259"/>
            <p:cNvSpPr>
              <a:spLocks noChangeShapeType="1"/>
            </p:cNvSpPr>
            <p:nvPr/>
          </p:nvSpPr>
          <p:spPr bwMode="auto">
            <a:xfrm>
              <a:off x="211" y="35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0" name="Line 260"/>
            <p:cNvSpPr>
              <a:spLocks noChangeShapeType="1"/>
            </p:cNvSpPr>
            <p:nvPr/>
          </p:nvSpPr>
          <p:spPr bwMode="auto">
            <a:xfrm>
              <a:off x="211" y="331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1" name="Line 261"/>
            <p:cNvSpPr>
              <a:spLocks noChangeShapeType="1"/>
            </p:cNvSpPr>
            <p:nvPr/>
          </p:nvSpPr>
          <p:spPr bwMode="auto">
            <a:xfrm>
              <a:off x="211" y="312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2" name="Line 262"/>
            <p:cNvSpPr>
              <a:spLocks noChangeShapeType="1"/>
            </p:cNvSpPr>
            <p:nvPr/>
          </p:nvSpPr>
          <p:spPr bwMode="auto">
            <a:xfrm>
              <a:off x="211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3" name="Line 263"/>
            <p:cNvSpPr>
              <a:spLocks noChangeShapeType="1"/>
            </p:cNvSpPr>
            <p:nvPr/>
          </p:nvSpPr>
          <p:spPr bwMode="auto">
            <a:xfrm>
              <a:off x="211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4" name="Line 264"/>
            <p:cNvSpPr>
              <a:spLocks noChangeShapeType="1"/>
            </p:cNvSpPr>
            <p:nvPr/>
          </p:nvSpPr>
          <p:spPr bwMode="auto">
            <a:xfrm>
              <a:off x="211" y="254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5" name="Line 265"/>
            <p:cNvSpPr>
              <a:spLocks noChangeShapeType="1"/>
            </p:cNvSpPr>
            <p:nvPr/>
          </p:nvSpPr>
          <p:spPr bwMode="auto">
            <a:xfrm>
              <a:off x="211" y="23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6" name="Line 266"/>
            <p:cNvSpPr>
              <a:spLocks noChangeShapeType="1"/>
            </p:cNvSpPr>
            <p:nvPr/>
          </p:nvSpPr>
          <p:spPr bwMode="auto">
            <a:xfrm>
              <a:off x="211" y="21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7" name="Line 267"/>
            <p:cNvSpPr>
              <a:spLocks noChangeShapeType="1"/>
            </p:cNvSpPr>
            <p:nvPr/>
          </p:nvSpPr>
          <p:spPr bwMode="auto">
            <a:xfrm>
              <a:off x="211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8" name="Line 268"/>
            <p:cNvSpPr>
              <a:spLocks noChangeShapeType="1"/>
            </p:cNvSpPr>
            <p:nvPr/>
          </p:nvSpPr>
          <p:spPr bwMode="auto">
            <a:xfrm>
              <a:off x="211" y="177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89" name="Line 269"/>
            <p:cNvSpPr>
              <a:spLocks noChangeShapeType="1"/>
            </p:cNvSpPr>
            <p:nvPr/>
          </p:nvSpPr>
          <p:spPr bwMode="auto">
            <a:xfrm>
              <a:off x="211" y="158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93" name="Rectangle 273"/>
            <p:cNvSpPr>
              <a:spLocks noChangeArrowheads="1"/>
            </p:cNvSpPr>
            <p:nvPr/>
          </p:nvSpPr>
          <p:spPr bwMode="auto">
            <a:xfrm>
              <a:off x="0" y="3408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1200" b="1">
                  <a:latin typeface="Tahoma" pitchFamily="34" charset="0"/>
                </a:rPr>
                <a:t>-8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4" name="Rectangle 274"/>
            <p:cNvSpPr>
              <a:spLocks noChangeArrowheads="1"/>
            </p:cNvSpPr>
            <p:nvPr/>
          </p:nvSpPr>
          <p:spPr bwMode="auto">
            <a:xfrm>
              <a:off x="0" y="3216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-7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5" name="Rectangle 275"/>
            <p:cNvSpPr>
              <a:spLocks noChangeArrowheads="1"/>
            </p:cNvSpPr>
            <p:nvPr/>
          </p:nvSpPr>
          <p:spPr bwMode="auto">
            <a:xfrm>
              <a:off x="0" y="3024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-6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6" name="Rectangle 276"/>
            <p:cNvSpPr>
              <a:spLocks noChangeArrowheads="1"/>
            </p:cNvSpPr>
            <p:nvPr/>
          </p:nvSpPr>
          <p:spPr bwMode="auto">
            <a:xfrm>
              <a:off x="0" y="2832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-5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7" name="Rectangle 277"/>
            <p:cNvSpPr>
              <a:spLocks noChangeArrowheads="1"/>
            </p:cNvSpPr>
            <p:nvPr/>
          </p:nvSpPr>
          <p:spPr bwMode="auto">
            <a:xfrm>
              <a:off x="0" y="2640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-4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8" name="Rectangle 278"/>
            <p:cNvSpPr>
              <a:spLocks noChangeArrowheads="1"/>
            </p:cNvSpPr>
            <p:nvPr/>
          </p:nvSpPr>
          <p:spPr bwMode="auto">
            <a:xfrm>
              <a:off x="0" y="2448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-3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399" name="Rectangle 279"/>
            <p:cNvSpPr>
              <a:spLocks noChangeArrowheads="1"/>
            </p:cNvSpPr>
            <p:nvPr/>
          </p:nvSpPr>
          <p:spPr bwMode="auto">
            <a:xfrm>
              <a:off x="0" y="2256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-2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400" name="Rectangle 280"/>
            <p:cNvSpPr>
              <a:spLocks noChangeArrowheads="1"/>
            </p:cNvSpPr>
            <p:nvPr/>
          </p:nvSpPr>
          <p:spPr bwMode="auto">
            <a:xfrm>
              <a:off x="0" y="2064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-1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401" name="Rectangle 281"/>
            <p:cNvSpPr>
              <a:spLocks noChangeArrowheads="1"/>
            </p:cNvSpPr>
            <p:nvPr/>
          </p:nvSpPr>
          <p:spPr bwMode="auto">
            <a:xfrm>
              <a:off x="48" y="1872"/>
              <a:ext cx="21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0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402" name="Rectangle 282"/>
            <p:cNvSpPr>
              <a:spLocks noChangeArrowheads="1"/>
            </p:cNvSpPr>
            <p:nvPr/>
          </p:nvSpPr>
          <p:spPr bwMode="auto">
            <a:xfrm>
              <a:off x="0" y="3600"/>
              <a:ext cx="25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1200" b="1">
                  <a:latin typeface="Tahoma" pitchFamily="34" charset="0"/>
                </a:rPr>
                <a:t>-9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403" name="Rectangle 283"/>
            <p:cNvSpPr>
              <a:spLocks noChangeArrowheads="1"/>
            </p:cNvSpPr>
            <p:nvPr/>
          </p:nvSpPr>
          <p:spPr bwMode="auto">
            <a:xfrm>
              <a:off x="-8" y="1680"/>
              <a:ext cx="2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+1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  <p:sp>
          <p:nvSpPr>
            <p:cNvPr id="5404" name="Rectangle 284"/>
            <p:cNvSpPr>
              <a:spLocks noChangeArrowheads="1"/>
            </p:cNvSpPr>
            <p:nvPr/>
          </p:nvSpPr>
          <p:spPr bwMode="auto">
            <a:xfrm>
              <a:off x="-8" y="1488"/>
              <a:ext cx="2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ru-RU" sz="1200" b="1">
                  <a:latin typeface="Tahoma" pitchFamily="34" charset="0"/>
                </a:rPr>
                <a:t>+2</a:t>
              </a:r>
              <a:r>
                <a:rPr lang="ru-RU" sz="1200" b="1" baseline="30000">
                  <a:latin typeface="Tahoma" pitchFamily="34" charset="0"/>
                </a:rPr>
                <a:t>о</a:t>
              </a:r>
            </a:p>
          </p:txBody>
        </p:sp>
      </p:grpSp>
      <p:grpSp>
        <p:nvGrpSpPr>
          <p:cNvPr id="5481" name="Group 361"/>
          <p:cNvGrpSpPr>
            <a:grpSpLocks/>
          </p:cNvGrpSpPr>
          <p:nvPr/>
        </p:nvGrpSpPr>
        <p:grpSpPr bwMode="auto">
          <a:xfrm>
            <a:off x="990600" y="2819400"/>
            <a:ext cx="7772400" cy="2819400"/>
            <a:chOff x="624" y="1776"/>
            <a:chExt cx="4896" cy="1776"/>
          </a:xfrm>
        </p:grpSpPr>
        <p:sp>
          <p:nvSpPr>
            <p:cNvPr id="5425" name="Oval 305"/>
            <p:cNvSpPr>
              <a:spLocks noChangeArrowheads="1"/>
            </p:cNvSpPr>
            <p:nvPr/>
          </p:nvSpPr>
          <p:spPr bwMode="auto">
            <a:xfrm>
              <a:off x="1680" y="33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6" name="Oval 306"/>
            <p:cNvSpPr>
              <a:spLocks noChangeArrowheads="1"/>
            </p:cNvSpPr>
            <p:nvPr/>
          </p:nvSpPr>
          <p:spPr bwMode="auto">
            <a:xfrm>
              <a:off x="2208" y="33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7" name="Oval 307"/>
            <p:cNvSpPr>
              <a:spLocks noChangeArrowheads="1"/>
            </p:cNvSpPr>
            <p:nvPr/>
          </p:nvSpPr>
          <p:spPr bwMode="auto">
            <a:xfrm>
              <a:off x="2688" y="254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" name="Oval 308"/>
            <p:cNvSpPr>
              <a:spLocks noChangeArrowheads="1"/>
            </p:cNvSpPr>
            <p:nvPr/>
          </p:nvSpPr>
          <p:spPr bwMode="auto">
            <a:xfrm>
              <a:off x="3216" y="216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9" name="Oval 309"/>
            <p:cNvSpPr>
              <a:spLocks noChangeArrowheads="1"/>
            </p:cNvSpPr>
            <p:nvPr/>
          </p:nvSpPr>
          <p:spPr bwMode="auto">
            <a:xfrm>
              <a:off x="3792" y="19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0" name="Oval 310"/>
            <p:cNvSpPr>
              <a:spLocks noChangeArrowheads="1"/>
            </p:cNvSpPr>
            <p:nvPr/>
          </p:nvSpPr>
          <p:spPr bwMode="auto">
            <a:xfrm>
              <a:off x="4368" y="17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2" name="Oval 312"/>
            <p:cNvSpPr>
              <a:spLocks noChangeArrowheads="1"/>
            </p:cNvSpPr>
            <p:nvPr/>
          </p:nvSpPr>
          <p:spPr bwMode="auto">
            <a:xfrm>
              <a:off x="4896" y="177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33" name="Oval 313"/>
            <p:cNvSpPr>
              <a:spLocks noChangeArrowheads="1"/>
            </p:cNvSpPr>
            <p:nvPr/>
          </p:nvSpPr>
          <p:spPr bwMode="auto">
            <a:xfrm>
              <a:off x="5472" y="1968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79" name="Oval 359"/>
            <p:cNvSpPr>
              <a:spLocks noChangeArrowheads="1"/>
            </p:cNvSpPr>
            <p:nvPr/>
          </p:nvSpPr>
          <p:spPr bwMode="auto">
            <a:xfrm>
              <a:off x="624" y="3312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80" name="Oval 360"/>
            <p:cNvSpPr>
              <a:spLocks noChangeArrowheads="1"/>
            </p:cNvSpPr>
            <p:nvPr/>
          </p:nvSpPr>
          <p:spPr bwMode="auto">
            <a:xfrm>
              <a:off x="1152" y="3504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434" name="Freeform 314"/>
          <p:cNvSpPr>
            <a:spLocks/>
          </p:cNvSpPr>
          <p:nvPr/>
        </p:nvSpPr>
        <p:spPr bwMode="auto">
          <a:xfrm>
            <a:off x="1022350" y="2819400"/>
            <a:ext cx="7712075" cy="2767013"/>
          </a:xfrm>
          <a:custGeom>
            <a:avLst/>
            <a:gdLst>
              <a:gd name="T0" fmla="*/ 0 w 4858"/>
              <a:gd name="T1" fmla="*/ 1570 h 1743"/>
              <a:gd name="T2" fmla="*/ 538 w 4858"/>
              <a:gd name="T3" fmla="*/ 1741 h 1743"/>
              <a:gd name="T4" fmla="*/ 1061 w 4858"/>
              <a:gd name="T5" fmla="*/ 1559 h 1743"/>
              <a:gd name="T6" fmla="*/ 1599 w 4858"/>
              <a:gd name="T7" fmla="*/ 1566 h 1743"/>
              <a:gd name="T8" fmla="*/ 2069 w 4858"/>
              <a:gd name="T9" fmla="*/ 786 h 1743"/>
              <a:gd name="T10" fmla="*/ 2607 w 4858"/>
              <a:gd name="T11" fmla="*/ 418 h 1743"/>
              <a:gd name="T12" fmla="*/ 3168 w 4858"/>
              <a:gd name="T13" fmla="*/ 236 h 1743"/>
              <a:gd name="T14" fmla="*/ 3752 w 4858"/>
              <a:gd name="T15" fmla="*/ 39 h 1743"/>
              <a:gd name="T16" fmla="*/ 4282 w 4858"/>
              <a:gd name="T17" fmla="*/ 32 h 1743"/>
              <a:gd name="T18" fmla="*/ 4858 w 4858"/>
              <a:gd name="T19" fmla="*/ 229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8" h="1743">
                <a:moveTo>
                  <a:pt x="0" y="1570"/>
                </a:moveTo>
                <a:cubicBezTo>
                  <a:pt x="90" y="1598"/>
                  <a:pt x="361" y="1743"/>
                  <a:pt x="538" y="1741"/>
                </a:cubicBezTo>
                <a:cubicBezTo>
                  <a:pt x="715" y="1739"/>
                  <a:pt x="884" y="1588"/>
                  <a:pt x="1061" y="1559"/>
                </a:cubicBezTo>
                <a:cubicBezTo>
                  <a:pt x="1238" y="1530"/>
                  <a:pt x="1431" y="1695"/>
                  <a:pt x="1599" y="1566"/>
                </a:cubicBezTo>
                <a:cubicBezTo>
                  <a:pt x="1767" y="1437"/>
                  <a:pt x="1901" y="977"/>
                  <a:pt x="2069" y="786"/>
                </a:cubicBezTo>
                <a:cubicBezTo>
                  <a:pt x="2237" y="595"/>
                  <a:pt x="2424" y="510"/>
                  <a:pt x="2607" y="418"/>
                </a:cubicBezTo>
                <a:cubicBezTo>
                  <a:pt x="2790" y="326"/>
                  <a:pt x="2977" y="299"/>
                  <a:pt x="3168" y="236"/>
                </a:cubicBezTo>
                <a:cubicBezTo>
                  <a:pt x="3359" y="173"/>
                  <a:pt x="3566" y="73"/>
                  <a:pt x="3752" y="39"/>
                </a:cubicBezTo>
                <a:cubicBezTo>
                  <a:pt x="3938" y="5"/>
                  <a:pt x="4098" y="0"/>
                  <a:pt x="4282" y="32"/>
                </a:cubicBezTo>
                <a:cubicBezTo>
                  <a:pt x="4466" y="64"/>
                  <a:pt x="4738" y="188"/>
                  <a:pt x="4858" y="229"/>
                </a:cubicBezTo>
              </a:path>
            </a:pathLst>
          </a:custGeom>
          <a:noFill/>
          <a:ln w="38100" cmpd="sng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39496"/>
      </p:ext>
    </p:extLst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1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8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7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20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1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4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4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5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52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6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74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4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39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04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12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2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28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35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4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89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97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5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85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1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6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1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6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6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1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6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0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ctrTitle"/>
          </p:nvPr>
        </p:nvSpPr>
        <p:spPr>
          <a:xfrm>
            <a:off x="977244" y="29908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Температура воздуха 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1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849903" y="3181676"/>
            <a:ext cx="5486400" cy="566738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Домашнее задание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type="body" sz="half" idx="2"/>
          </p:nvPr>
        </p:nvSpPr>
        <p:spPr>
          <a:xfrm>
            <a:off x="1804085" y="3885354"/>
            <a:ext cx="5486400" cy="170888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§37</a:t>
            </a:r>
          </a:p>
          <a:p>
            <a:pPr marL="0" indent="0" algn="just">
              <a:buNone/>
            </a:pPr>
            <a:r>
              <a:rPr lang="ru-RU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Стр. 126 задание 4, 5 письменно</a:t>
            </a:r>
            <a:endParaRPr lang="ru-RU" sz="28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35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6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7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1" name="Группа 329"/>
          <p:cNvGrpSpPr/>
          <p:nvPr/>
        </p:nvGrpSpPr>
        <p:grpSpPr>
          <a:xfrm>
            <a:off x="1857356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29"/>
          <p:cNvGrpSpPr/>
          <p:nvPr/>
        </p:nvGrpSpPr>
        <p:grpSpPr>
          <a:xfrm rot="16200000">
            <a:off x="6043727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29"/>
          <p:cNvGrpSpPr/>
          <p:nvPr/>
        </p:nvGrpSpPr>
        <p:grpSpPr>
          <a:xfrm rot="5400000">
            <a:off x="6611849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1000">
              <a:srgbClr val="21D6E0"/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Овал 108"/>
          <p:cNvSpPr/>
          <p:nvPr/>
        </p:nvSpPr>
        <p:spPr>
          <a:xfrm>
            <a:off x="163482" y="387328"/>
            <a:ext cx="1053703" cy="1006623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46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7"/>
          <p:cNvGrpSpPr/>
          <p:nvPr/>
        </p:nvGrpSpPr>
        <p:grpSpPr>
          <a:xfrm>
            <a:off x="-836391" y="302553"/>
            <a:ext cx="9285264" cy="7124638"/>
            <a:chOff x="-836391" y="302553"/>
            <a:chExt cx="9285264" cy="7124638"/>
          </a:xfrm>
        </p:grpSpPr>
        <p:sp>
          <p:nvSpPr>
            <p:cNvPr id="383" name="Полилиния 382"/>
            <p:cNvSpPr/>
            <p:nvPr/>
          </p:nvSpPr>
          <p:spPr>
            <a:xfrm rot="1219034">
              <a:off x="208762" y="205413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4" name="Полилиния 383"/>
            <p:cNvSpPr/>
            <p:nvPr/>
          </p:nvSpPr>
          <p:spPr>
            <a:xfrm rot="1635534">
              <a:off x="184862" y="2709745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5" name="Полилиния 384"/>
            <p:cNvSpPr/>
            <p:nvPr/>
          </p:nvSpPr>
          <p:spPr>
            <a:xfrm rot="2120141">
              <a:off x="-7745" y="3397179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6" name="Полилиния 385"/>
            <p:cNvSpPr/>
            <p:nvPr/>
          </p:nvSpPr>
          <p:spPr>
            <a:xfrm rot="2683881">
              <a:off x="-836391" y="3656663"/>
              <a:ext cx="8240111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7" name="Полилиния 386"/>
            <p:cNvSpPr/>
            <p:nvPr/>
          </p:nvSpPr>
          <p:spPr>
            <a:xfrm rot="3406944">
              <a:off x="-1350748" y="3554015"/>
              <a:ext cx="7124638" cy="621713"/>
            </a:xfrm>
            <a:custGeom>
              <a:avLst/>
              <a:gdLst>
                <a:gd name="connsiteX0" fmla="*/ 63062 w 8240111"/>
                <a:gd name="connsiteY0" fmla="*/ 0 h 809297"/>
                <a:gd name="connsiteX1" fmla="*/ 8240111 w 8240111"/>
                <a:gd name="connsiteY1" fmla="*/ 42041 h 809297"/>
                <a:gd name="connsiteX2" fmla="*/ 8219090 w 8240111"/>
                <a:gd name="connsiteY2" fmla="*/ 809297 h 809297"/>
                <a:gd name="connsiteX3" fmla="*/ 0 w 8240111"/>
                <a:gd name="connsiteY3" fmla="*/ 315310 h 809297"/>
                <a:gd name="connsiteX4" fmla="*/ 63062 w 8240111"/>
                <a:gd name="connsiteY4" fmla="*/ 0 h 80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0111" h="809297">
                  <a:moveTo>
                    <a:pt x="63062" y="0"/>
                  </a:moveTo>
                  <a:lnTo>
                    <a:pt x="8240111" y="42041"/>
                  </a:lnTo>
                  <a:lnTo>
                    <a:pt x="8219090" y="809297"/>
                  </a:lnTo>
                  <a:lnTo>
                    <a:pt x="0" y="315310"/>
                  </a:lnTo>
                  <a:lnTo>
                    <a:pt x="6306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54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7" name="Облако 106"/>
          <p:cNvSpPr/>
          <p:nvPr/>
        </p:nvSpPr>
        <p:spPr>
          <a:xfrm>
            <a:off x="2571736" y="571480"/>
            <a:ext cx="5000660" cy="857256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блако 107"/>
          <p:cNvSpPr/>
          <p:nvPr/>
        </p:nvSpPr>
        <p:spPr>
          <a:xfrm>
            <a:off x="5429256" y="1928802"/>
            <a:ext cx="3429024" cy="714380"/>
          </a:xfrm>
          <a:prstGeom prst="cloud">
            <a:avLst/>
          </a:prstGeom>
          <a:gradFill flip="none" rotWithShape="1">
            <a:gsLst>
              <a:gs pos="0">
                <a:srgbClr val="AAE1F4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20000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8415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56"/>
          <p:cNvGrpSpPr/>
          <p:nvPr/>
        </p:nvGrpSpPr>
        <p:grpSpPr>
          <a:xfrm>
            <a:off x="5072066" y="0"/>
            <a:ext cx="4762740" cy="3000396"/>
            <a:chOff x="5214942" y="-71462"/>
            <a:chExt cx="4191236" cy="2724650"/>
          </a:xfrm>
        </p:grpSpPr>
        <p:sp>
          <p:nvSpPr>
            <p:cNvPr id="4" name="Полилиния 3"/>
            <p:cNvSpPr/>
            <p:nvPr/>
          </p:nvSpPr>
          <p:spPr>
            <a:xfrm>
              <a:off x="5318235" y="785794"/>
              <a:ext cx="3825765" cy="1734207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860733" flipV="1">
              <a:off x="6909393" y="3183"/>
              <a:ext cx="2496785" cy="1305578"/>
            </a:xfrm>
            <a:custGeom>
              <a:avLst/>
              <a:gdLst>
                <a:gd name="connsiteX0" fmla="*/ 3825765 w 3825765"/>
                <a:gd name="connsiteY0" fmla="*/ 546538 h 1734207"/>
                <a:gd name="connsiteX1" fmla="*/ 2816772 w 3825765"/>
                <a:gd name="connsiteY1" fmla="*/ 714703 h 1734207"/>
                <a:gd name="connsiteX2" fmla="*/ 2028496 w 3825765"/>
                <a:gd name="connsiteY2" fmla="*/ 767255 h 1734207"/>
                <a:gd name="connsiteX3" fmla="*/ 1334813 w 3825765"/>
                <a:gd name="connsiteY3" fmla="*/ 31531 h 1734207"/>
                <a:gd name="connsiteX4" fmla="*/ 1902372 w 3825765"/>
                <a:gd name="connsiteY4" fmla="*/ 767255 h 1734207"/>
                <a:gd name="connsiteX5" fmla="*/ 935420 w 3825765"/>
                <a:gd name="connsiteY5" fmla="*/ 567559 h 1734207"/>
                <a:gd name="connsiteX6" fmla="*/ 945931 w 3825765"/>
                <a:gd name="connsiteY6" fmla="*/ 0 h 1734207"/>
                <a:gd name="connsiteX7" fmla="*/ 819806 w 3825765"/>
                <a:gd name="connsiteY7" fmla="*/ 536028 h 1734207"/>
                <a:gd name="connsiteX8" fmla="*/ 0 w 3825765"/>
                <a:gd name="connsiteY8" fmla="*/ 430924 h 1734207"/>
                <a:gd name="connsiteX9" fmla="*/ 746234 w 3825765"/>
                <a:gd name="connsiteY9" fmla="*/ 630621 h 1734207"/>
                <a:gd name="connsiteX10" fmla="*/ 262758 w 3825765"/>
                <a:gd name="connsiteY10" fmla="*/ 893379 h 1734207"/>
                <a:gd name="connsiteX11" fmla="*/ 914400 w 3825765"/>
                <a:gd name="connsiteY11" fmla="*/ 683172 h 1734207"/>
                <a:gd name="connsiteX12" fmla="*/ 1965434 w 3825765"/>
                <a:gd name="connsiteY12" fmla="*/ 956441 h 1734207"/>
                <a:gd name="connsiteX13" fmla="*/ 1566041 w 3825765"/>
                <a:gd name="connsiteY13" fmla="*/ 1303283 h 1734207"/>
                <a:gd name="connsiteX14" fmla="*/ 882868 w 3825765"/>
                <a:gd name="connsiteY14" fmla="*/ 1208690 h 1734207"/>
                <a:gd name="connsiteX15" fmla="*/ 1492468 w 3825765"/>
                <a:gd name="connsiteY15" fmla="*/ 1355834 h 1734207"/>
                <a:gd name="connsiteX16" fmla="*/ 998482 w 3825765"/>
                <a:gd name="connsiteY16" fmla="*/ 1692166 h 1734207"/>
                <a:gd name="connsiteX17" fmla="*/ 1597572 w 3825765"/>
                <a:gd name="connsiteY17" fmla="*/ 1429407 h 1734207"/>
                <a:gd name="connsiteX18" fmla="*/ 2028496 w 3825765"/>
                <a:gd name="connsiteY18" fmla="*/ 1734207 h 1734207"/>
                <a:gd name="connsiteX19" fmla="*/ 1713186 w 3825765"/>
                <a:gd name="connsiteY19" fmla="*/ 1366345 h 1734207"/>
                <a:gd name="connsiteX20" fmla="*/ 2133600 w 3825765"/>
                <a:gd name="connsiteY20" fmla="*/ 966952 h 1734207"/>
                <a:gd name="connsiteX21" fmla="*/ 2900855 w 3825765"/>
                <a:gd name="connsiteY21" fmla="*/ 935421 h 1734207"/>
                <a:gd name="connsiteX22" fmla="*/ 3815255 w 3825765"/>
                <a:gd name="connsiteY22" fmla="*/ 809297 h 1734207"/>
                <a:gd name="connsiteX23" fmla="*/ 3825765 w 3825765"/>
                <a:gd name="connsiteY23" fmla="*/ 546538 h 173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25765" h="1734207">
                  <a:moveTo>
                    <a:pt x="3825765" y="546538"/>
                  </a:moveTo>
                  <a:lnTo>
                    <a:pt x="2816772" y="714703"/>
                  </a:lnTo>
                  <a:lnTo>
                    <a:pt x="2028496" y="767255"/>
                  </a:lnTo>
                  <a:lnTo>
                    <a:pt x="1334813" y="31531"/>
                  </a:lnTo>
                  <a:lnTo>
                    <a:pt x="1902372" y="767255"/>
                  </a:lnTo>
                  <a:lnTo>
                    <a:pt x="935420" y="567559"/>
                  </a:lnTo>
                  <a:lnTo>
                    <a:pt x="945931" y="0"/>
                  </a:lnTo>
                  <a:lnTo>
                    <a:pt x="819806" y="536028"/>
                  </a:lnTo>
                  <a:lnTo>
                    <a:pt x="0" y="430924"/>
                  </a:lnTo>
                  <a:lnTo>
                    <a:pt x="746234" y="630621"/>
                  </a:lnTo>
                  <a:lnTo>
                    <a:pt x="262758" y="893379"/>
                  </a:lnTo>
                  <a:lnTo>
                    <a:pt x="914400" y="683172"/>
                  </a:lnTo>
                  <a:lnTo>
                    <a:pt x="1965434" y="956441"/>
                  </a:lnTo>
                  <a:lnTo>
                    <a:pt x="1566041" y="1303283"/>
                  </a:lnTo>
                  <a:lnTo>
                    <a:pt x="882868" y="1208690"/>
                  </a:lnTo>
                  <a:lnTo>
                    <a:pt x="1492468" y="1355834"/>
                  </a:lnTo>
                  <a:lnTo>
                    <a:pt x="998482" y="1692166"/>
                  </a:lnTo>
                  <a:lnTo>
                    <a:pt x="1597572" y="1429407"/>
                  </a:lnTo>
                  <a:lnTo>
                    <a:pt x="2028496" y="1734207"/>
                  </a:lnTo>
                  <a:lnTo>
                    <a:pt x="1713186" y="1366345"/>
                  </a:lnTo>
                  <a:lnTo>
                    <a:pt x="2133600" y="966952"/>
                  </a:lnTo>
                  <a:cubicBezTo>
                    <a:pt x="2389346" y="956296"/>
                    <a:pt x="2644887" y="935421"/>
                    <a:pt x="2900855" y="935421"/>
                  </a:cubicBezTo>
                  <a:lnTo>
                    <a:pt x="3815255" y="809297"/>
                  </a:lnTo>
                  <a:lnTo>
                    <a:pt x="3825765" y="546538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  <a:scene3d>
              <a:camera prst="orthographicFront"/>
              <a:lightRig rig="threePt" dir="t"/>
            </a:scene3d>
            <a:sp3d>
              <a:bevelT w="1333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7000892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9708205">
              <a:off x="7500958" y="7141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14390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7786710" y="-7146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358082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715140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286644" y="92867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721520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572396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969772">
              <a:off x="7844062" y="91107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7786710" y="42860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8286776" y="50004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572264" y="78579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rot="20410928">
              <a:off x="6072198" y="71435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rot="587691">
              <a:off x="5214942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 rot="20411730">
              <a:off x="5429256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rot="1771934">
              <a:off x="6072198" y="185736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rot="1666315">
              <a:off x="6215074" y="228599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7143768" y="235743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721520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6072198" y="107154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 rot="1065905">
              <a:off x="550069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 rot="19191918">
              <a:off x="5715008" y="150017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>
            <a:xfrm rot="1361292">
              <a:off x="5857884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1099206">
              <a:off x="6000760" y="142873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20247737">
              <a:off x="6689470" y="104357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692945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858016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215206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643570" y="121442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rot="20716111">
              <a:off x="6286512" y="12858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57884" y="100010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286512" y="171448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 rot="1666315">
              <a:off x="6410397" y="1978341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6500826" y="22145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572264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олилиния 46"/>
            <p:cNvSpPr/>
            <p:nvPr/>
          </p:nvSpPr>
          <p:spPr>
            <a:xfrm rot="1771934">
              <a:off x="669803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 rot="1771934">
              <a:off x="7055221" y="2051454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858016" y="1785926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 rot="1874304">
              <a:off x="7556933" y="5526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 rot="1874304">
              <a:off x="6985430" y="48126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29586" y="142852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7643834" y="214290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7929586" y="64291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874304">
              <a:off x="8056999" y="409823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572264" y="1357298"/>
              <a:ext cx="285752" cy="295758"/>
            </a:xfrm>
            <a:custGeom>
              <a:avLst/>
              <a:gdLst>
                <a:gd name="connsiteX0" fmla="*/ 0 w 357190"/>
                <a:gd name="connsiteY0" fmla="*/ 136434 h 357190"/>
                <a:gd name="connsiteX1" fmla="*/ 136435 w 357190"/>
                <a:gd name="connsiteY1" fmla="*/ 136435 h 357190"/>
                <a:gd name="connsiteX2" fmla="*/ 178595 w 357190"/>
                <a:gd name="connsiteY2" fmla="*/ 0 h 357190"/>
                <a:gd name="connsiteX3" fmla="*/ 220755 w 357190"/>
                <a:gd name="connsiteY3" fmla="*/ 136435 h 357190"/>
                <a:gd name="connsiteX4" fmla="*/ 357190 w 357190"/>
                <a:gd name="connsiteY4" fmla="*/ 136434 h 357190"/>
                <a:gd name="connsiteX5" fmla="*/ 246811 w 357190"/>
                <a:gd name="connsiteY5" fmla="*/ 220754 h 357190"/>
                <a:gd name="connsiteX6" fmla="*/ 288973 w 357190"/>
                <a:gd name="connsiteY6" fmla="*/ 357189 h 357190"/>
                <a:gd name="connsiteX7" fmla="*/ 178595 w 357190"/>
                <a:gd name="connsiteY7" fmla="*/ 272867 h 357190"/>
                <a:gd name="connsiteX8" fmla="*/ 68217 w 357190"/>
                <a:gd name="connsiteY8" fmla="*/ 357189 h 357190"/>
                <a:gd name="connsiteX9" fmla="*/ 110379 w 357190"/>
                <a:gd name="connsiteY9" fmla="*/ 220754 h 357190"/>
                <a:gd name="connsiteX10" fmla="*/ 0 w 357190"/>
                <a:gd name="connsiteY10" fmla="*/ 136434 h 357190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57189"/>
                <a:gd name="connsiteX1" fmla="*/ 136435 w 357190"/>
                <a:gd name="connsiteY1" fmla="*/ 136435 h 357189"/>
                <a:gd name="connsiteX2" fmla="*/ 178595 w 357190"/>
                <a:gd name="connsiteY2" fmla="*/ 0 h 357189"/>
                <a:gd name="connsiteX3" fmla="*/ 220755 w 357190"/>
                <a:gd name="connsiteY3" fmla="*/ 136435 h 357189"/>
                <a:gd name="connsiteX4" fmla="*/ 357190 w 357190"/>
                <a:gd name="connsiteY4" fmla="*/ 136434 h 357189"/>
                <a:gd name="connsiteX5" fmla="*/ 246811 w 357190"/>
                <a:gd name="connsiteY5" fmla="*/ 220754 h 357189"/>
                <a:gd name="connsiteX6" fmla="*/ 288973 w 357190"/>
                <a:gd name="connsiteY6" fmla="*/ 357189 h 357189"/>
                <a:gd name="connsiteX7" fmla="*/ 178595 w 357190"/>
                <a:gd name="connsiteY7" fmla="*/ 272867 h 357189"/>
                <a:gd name="connsiteX8" fmla="*/ 68217 w 357190"/>
                <a:gd name="connsiteY8" fmla="*/ 357189 h 357189"/>
                <a:gd name="connsiteX9" fmla="*/ 110379 w 357190"/>
                <a:gd name="connsiteY9" fmla="*/ 220754 h 357189"/>
                <a:gd name="connsiteX10" fmla="*/ 0 w 357190"/>
                <a:gd name="connsiteY10" fmla="*/ 136434 h 357189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  <a:gd name="connsiteX0" fmla="*/ 0 w 357190"/>
                <a:gd name="connsiteY0" fmla="*/ 136434 h 367196"/>
                <a:gd name="connsiteX1" fmla="*/ 136435 w 357190"/>
                <a:gd name="connsiteY1" fmla="*/ 136435 h 367196"/>
                <a:gd name="connsiteX2" fmla="*/ 178595 w 357190"/>
                <a:gd name="connsiteY2" fmla="*/ 0 h 367196"/>
                <a:gd name="connsiteX3" fmla="*/ 220755 w 357190"/>
                <a:gd name="connsiteY3" fmla="*/ 136435 h 367196"/>
                <a:gd name="connsiteX4" fmla="*/ 357190 w 357190"/>
                <a:gd name="connsiteY4" fmla="*/ 136434 h 367196"/>
                <a:gd name="connsiteX5" fmla="*/ 246811 w 357190"/>
                <a:gd name="connsiteY5" fmla="*/ 220754 h 367196"/>
                <a:gd name="connsiteX6" fmla="*/ 288973 w 357190"/>
                <a:gd name="connsiteY6" fmla="*/ 357189 h 367196"/>
                <a:gd name="connsiteX7" fmla="*/ 178595 w 357190"/>
                <a:gd name="connsiteY7" fmla="*/ 272867 h 367196"/>
                <a:gd name="connsiteX8" fmla="*/ 68217 w 357190"/>
                <a:gd name="connsiteY8" fmla="*/ 357189 h 367196"/>
                <a:gd name="connsiteX9" fmla="*/ 110379 w 357190"/>
                <a:gd name="connsiteY9" fmla="*/ 220754 h 367196"/>
                <a:gd name="connsiteX10" fmla="*/ 0 w 357190"/>
                <a:gd name="connsiteY10" fmla="*/ 136434 h 36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190" h="367196">
                  <a:moveTo>
                    <a:pt x="0" y="136434"/>
                  </a:moveTo>
                  <a:cubicBezTo>
                    <a:pt x="78799" y="67393"/>
                    <a:pt x="90957" y="136435"/>
                    <a:pt x="136435" y="136435"/>
                  </a:cubicBezTo>
                  <a:cubicBezTo>
                    <a:pt x="150488" y="90957"/>
                    <a:pt x="78800" y="69306"/>
                    <a:pt x="178595" y="0"/>
                  </a:cubicBezTo>
                  <a:cubicBezTo>
                    <a:pt x="283064" y="78878"/>
                    <a:pt x="206702" y="90957"/>
                    <a:pt x="220755" y="136435"/>
                  </a:cubicBezTo>
                  <a:cubicBezTo>
                    <a:pt x="266233" y="136435"/>
                    <a:pt x="256925" y="57868"/>
                    <a:pt x="357190" y="136434"/>
                  </a:cubicBezTo>
                  <a:cubicBezTo>
                    <a:pt x="341810" y="262187"/>
                    <a:pt x="283604" y="192647"/>
                    <a:pt x="246811" y="220754"/>
                  </a:cubicBezTo>
                  <a:cubicBezTo>
                    <a:pt x="260865" y="266232"/>
                    <a:pt x="336814" y="259338"/>
                    <a:pt x="288973" y="357189"/>
                  </a:cubicBezTo>
                  <a:cubicBezTo>
                    <a:pt x="180725" y="367196"/>
                    <a:pt x="215388" y="300974"/>
                    <a:pt x="178595" y="272867"/>
                  </a:cubicBezTo>
                  <a:cubicBezTo>
                    <a:pt x="141802" y="300974"/>
                    <a:pt x="169287" y="364814"/>
                    <a:pt x="68217" y="357189"/>
                  </a:cubicBezTo>
                  <a:cubicBezTo>
                    <a:pt x="15580" y="261719"/>
                    <a:pt x="96325" y="266232"/>
                    <a:pt x="110379" y="220754"/>
                  </a:cubicBezTo>
                  <a:cubicBezTo>
                    <a:pt x="73586" y="192647"/>
                    <a:pt x="20108" y="245519"/>
                    <a:pt x="0" y="1364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21000">
                  <a:schemeClr val="accent2">
                    <a:lumMod val="20000"/>
                    <a:lumOff val="80000"/>
                  </a:schemeClr>
                </a:gs>
                <a:gs pos="55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noFill/>
            </a:ln>
            <a:scene3d>
              <a:camera prst="orthographicFront"/>
              <a:lightRig rig="threePt" dir="t"/>
            </a:scene3d>
            <a:sp3d prstMaterial="matte">
              <a:bevelT w="63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18"/>
          <p:cNvGrpSpPr/>
          <p:nvPr/>
        </p:nvGrpSpPr>
        <p:grpSpPr>
          <a:xfrm>
            <a:off x="-55071" y="3786190"/>
            <a:ext cx="9247681" cy="3082320"/>
            <a:chOff x="-65581" y="3302758"/>
            <a:chExt cx="9247681" cy="3555242"/>
          </a:xfrm>
        </p:grpSpPr>
        <p:sp>
          <p:nvSpPr>
            <p:cNvPr id="117" name="Полилиния 116"/>
            <p:cNvSpPr/>
            <p:nvPr/>
          </p:nvSpPr>
          <p:spPr>
            <a:xfrm>
              <a:off x="-12700" y="5146130"/>
              <a:ext cx="9156700" cy="1711869"/>
            </a:xfrm>
            <a:custGeom>
              <a:avLst/>
              <a:gdLst>
                <a:gd name="connsiteX0" fmla="*/ 0 w 7531100"/>
                <a:gd name="connsiteY0" fmla="*/ 0 h 1384300"/>
                <a:gd name="connsiteX1" fmla="*/ 3200400 w 7531100"/>
                <a:gd name="connsiteY1" fmla="*/ 12700 h 1384300"/>
                <a:gd name="connsiteX2" fmla="*/ 6070600 w 7531100"/>
                <a:gd name="connsiteY2" fmla="*/ 241300 h 1384300"/>
                <a:gd name="connsiteX3" fmla="*/ 7531100 w 7531100"/>
                <a:gd name="connsiteY3" fmla="*/ 1371600 h 1384300"/>
                <a:gd name="connsiteX4" fmla="*/ 0 w 7531100"/>
                <a:gd name="connsiteY4" fmla="*/ 1384300 h 1384300"/>
                <a:gd name="connsiteX5" fmla="*/ 0 w 7531100"/>
                <a:gd name="connsiteY5" fmla="*/ 0 h 1384300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31100 w 7531100"/>
                <a:gd name="connsiteY3" fmla="*/ 1699169 h 1711869"/>
                <a:gd name="connsiteX4" fmla="*/ 0 w 7531100"/>
                <a:gd name="connsiteY4" fmla="*/ 1711869 h 1711869"/>
                <a:gd name="connsiteX5" fmla="*/ 0 w 7531100"/>
                <a:gd name="connsiteY5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  <a:gd name="connsiteX0" fmla="*/ 0 w 7531100"/>
                <a:gd name="connsiteY0" fmla="*/ 327569 h 1711869"/>
                <a:gd name="connsiteX1" fmla="*/ 3200400 w 7531100"/>
                <a:gd name="connsiteY1" fmla="*/ 340269 h 1711869"/>
                <a:gd name="connsiteX2" fmla="*/ 6070600 w 7531100"/>
                <a:gd name="connsiteY2" fmla="*/ 568869 h 1711869"/>
                <a:gd name="connsiteX3" fmla="*/ 7518023 w 7531100"/>
                <a:gd name="connsiteY3" fmla="*/ 311666 h 1711869"/>
                <a:gd name="connsiteX4" fmla="*/ 7531100 w 7531100"/>
                <a:gd name="connsiteY4" fmla="*/ 1699169 h 1711869"/>
                <a:gd name="connsiteX5" fmla="*/ 0 w 7531100"/>
                <a:gd name="connsiteY5" fmla="*/ 1711869 h 1711869"/>
                <a:gd name="connsiteX6" fmla="*/ 0 w 7531100"/>
                <a:gd name="connsiteY6" fmla="*/ 327569 h 17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1100" h="1711869">
                  <a:moveTo>
                    <a:pt x="0" y="327569"/>
                  </a:moveTo>
                  <a:cubicBezTo>
                    <a:pt x="998562" y="0"/>
                    <a:pt x="2157430" y="512234"/>
                    <a:pt x="3200400" y="340269"/>
                  </a:cubicBezTo>
                  <a:cubicBezTo>
                    <a:pt x="4225399" y="178329"/>
                    <a:pt x="5274201" y="94191"/>
                    <a:pt x="6070600" y="568869"/>
                  </a:cubicBezTo>
                  <a:cubicBezTo>
                    <a:pt x="6563499" y="668857"/>
                    <a:pt x="7177844" y="446598"/>
                    <a:pt x="7518023" y="311666"/>
                  </a:cubicBezTo>
                  <a:lnTo>
                    <a:pt x="7531100" y="1699169"/>
                  </a:lnTo>
                  <a:lnTo>
                    <a:pt x="0" y="1711869"/>
                  </a:lnTo>
                  <a:lnTo>
                    <a:pt x="0" y="327569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19"/>
            <p:cNvGrpSpPr/>
            <p:nvPr/>
          </p:nvGrpSpPr>
          <p:grpSpPr>
            <a:xfrm>
              <a:off x="428596" y="3632354"/>
              <a:ext cx="1109662" cy="1971543"/>
              <a:chOff x="428596" y="3632354"/>
              <a:chExt cx="1109662" cy="1971543"/>
            </a:xfrm>
          </p:grpSpPr>
          <p:sp>
            <p:nvSpPr>
              <p:cNvPr id="118" name="Равнобедренный треугольник 117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428596" y="3632354"/>
                <a:ext cx="1109662" cy="1812775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120"/>
            <p:cNvGrpSpPr/>
            <p:nvPr/>
          </p:nvGrpSpPr>
          <p:grpSpPr>
            <a:xfrm>
              <a:off x="7858148" y="4209144"/>
              <a:ext cx="928694" cy="1537629"/>
              <a:chOff x="428596" y="3829035"/>
              <a:chExt cx="1109662" cy="1774862"/>
            </a:xfrm>
          </p:grpSpPr>
          <p:sp>
            <p:nvSpPr>
              <p:cNvPr id="122" name="Равнобедренный треугольник 121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428596" y="3829035"/>
                <a:ext cx="1109662" cy="1616093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" name="Группа 123"/>
            <p:cNvGrpSpPr/>
            <p:nvPr/>
          </p:nvGrpSpPr>
          <p:grpSpPr>
            <a:xfrm>
              <a:off x="4500562" y="3302758"/>
              <a:ext cx="1357322" cy="2269381"/>
              <a:chOff x="428596" y="3644850"/>
              <a:chExt cx="1109662" cy="1959047"/>
            </a:xfrm>
          </p:grpSpPr>
          <p:sp>
            <p:nvSpPr>
              <p:cNvPr id="125" name="Равнобедренный треугольник 124"/>
              <p:cNvSpPr/>
              <p:nvPr/>
            </p:nvSpPr>
            <p:spPr>
              <a:xfrm>
                <a:off x="859577" y="4460889"/>
                <a:ext cx="214314" cy="1143008"/>
              </a:xfrm>
              <a:prstGeom prst="triangle">
                <a:avLst/>
              </a:prstGeom>
              <a:blipFill>
                <a:blip r:embed="rId3"/>
                <a:tile tx="0" ty="0" sx="100000" sy="100000" flip="none" algn="tl"/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428596" y="3644850"/>
                <a:ext cx="1109662" cy="1800279"/>
              </a:xfrm>
              <a:custGeom>
                <a:avLst/>
                <a:gdLst>
                  <a:gd name="connsiteX0" fmla="*/ 0 w 642942"/>
                  <a:gd name="connsiteY0" fmla="*/ 1143008 h 1143008"/>
                  <a:gd name="connsiteX1" fmla="*/ 321471 w 642942"/>
                  <a:gd name="connsiteY1" fmla="*/ 0 h 1143008"/>
                  <a:gd name="connsiteX2" fmla="*/ 642942 w 642942"/>
                  <a:gd name="connsiteY2" fmla="*/ 1143008 h 1143008"/>
                  <a:gd name="connsiteX3" fmla="*/ 0 w 642942"/>
                  <a:gd name="connsiteY3" fmla="*/ 1143008 h 1143008"/>
                  <a:gd name="connsiteX0" fmla="*/ 0 w 642942"/>
                  <a:gd name="connsiteY0" fmla="*/ 1225565 h 1225565"/>
                  <a:gd name="connsiteX1" fmla="*/ 321471 w 642942"/>
                  <a:gd name="connsiteY1" fmla="*/ 82557 h 1225565"/>
                  <a:gd name="connsiteX2" fmla="*/ 642942 w 642942"/>
                  <a:gd name="connsiteY2" fmla="*/ 1225565 h 1225565"/>
                  <a:gd name="connsiteX3" fmla="*/ 0 w 642942"/>
                  <a:gd name="connsiteY3" fmla="*/ 1225565 h 1225565"/>
                  <a:gd name="connsiteX0" fmla="*/ 0 w 642942"/>
                  <a:gd name="connsiteY0" fmla="*/ 1246203 h 1246203"/>
                  <a:gd name="connsiteX1" fmla="*/ 321471 w 642942"/>
                  <a:gd name="connsiteY1" fmla="*/ 103195 h 1246203"/>
                  <a:gd name="connsiteX2" fmla="*/ 642942 w 642942"/>
                  <a:gd name="connsiteY2" fmla="*/ 1246203 h 1246203"/>
                  <a:gd name="connsiteX3" fmla="*/ 0 w 642942"/>
                  <a:gd name="connsiteY3" fmla="*/ 1246203 h 1246203"/>
                  <a:gd name="connsiteX0" fmla="*/ 0 w 892995"/>
                  <a:gd name="connsiteY0" fmla="*/ 1246203 h 1390650"/>
                  <a:gd name="connsiteX1" fmla="*/ 321471 w 892995"/>
                  <a:gd name="connsiteY1" fmla="*/ 103195 h 1390650"/>
                  <a:gd name="connsiteX2" fmla="*/ 642942 w 892995"/>
                  <a:gd name="connsiteY2" fmla="*/ 1246203 h 1390650"/>
                  <a:gd name="connsiteX3" fmla="*/ 0 w 892995"/>
                  <a:gd name="connsiteY3" fmla="*/ 1246203 h 1390650"/>
                  <a:gd name="connsiteX0" fmla="*/ 216667 w 1109662"/>
                  <a:gd name="connsiteY0" fmla="*/ 1246203 h 1428750"/>
                  <a:gd name="connsiteX1" fmla="*/ 538138 w 1109662"/>
                  <a:gd name="connsiteY1" fmla="*/ 103195 h 1428750"/>
                  <a:gd name="connsiteX2" fmla="*/ 859609 w 1109662"/>
                  <a:gd name="connsiteY2" fmla="*/ 1246203 h 1428750"/>
                  <a:gd name="connsiteX3" fmla="*/ 216667 w 1109662"/>
                  <a:gd name="connsiteY3" fmla="*/ 1246203 h 1428750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  <a:gd name="connsiteX0" fmla="*/ 216667 w 1109662"/>
                  <a:gd name="connsiteY0" fmla="*/ 1246203 h 1444625"/>
                  <a:gd name="connsiteX1" fmla="*/ 538138 w 1109662"/>
                  <a:gd name="connsiteY1" fmla="*/ 103195 h 1444625"/>
                  <a:gd name="connsiteX2" fmla="*/ 859609 w 1109662"/>
                  <a:gd name="connsiteY2" fmla="*/ 1246203 h 1444625"/>
                  <a:gd name="connsiteX3" fmla="*/ 216667 w 1109662"/>
                  <a:gd name="connsiteY3" fmla="*/ 1246203 h 144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662" h="1444625">
                    <a:moveTo>
                      <a:pt x="216667" y="1246203"/>
                    </a:moveTo>
                    <a:cubicBezTo>
                      <a:pt x="0" y="1428750"/>
                      <a:pt x="396081" y="0"/>
                      <a:pt x="538138" y="103195"/>
                    </a:cubicBezTo>
                    <a:cubicBezTo>
                      <a:pt x="675481" y="20638"/>
                      <a:pt x="1109662" y="1390650"/>
                      <a:pt x="859609" y="1246203"/>
                    </a:cubicBezTo>
                    <a:cubicBezTo>
                      <a:pt x="650081" y="1444625"/>
                      <a:pt x="523081" y="1406525"/>
                      <a:pt x="216667" y="1246203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effectLst>
                <a:outerShdw blurRad="266700" dist="165100" dir="3960000" sx="90000" sy="-19000" rotWithShape="0">
                  <a:prstClr val="black">
                    <a:alpha val="3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>
                <a:bevelT w="431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6" name="Полилиния 115"/>
            <p:cNvSpPr/>
            <p:nvPr/>
          </p:nvSpPr>
          <p:spPr>
            <a:xfrm>
              <a:off x="-65581" y="5715016"/>
              <a:ext cx="9247681" cy="1142984"/>
            </a:xfrm>
            <a:custGeom>
              <a:avLst/>
              <a:gdLst>
                <a:gd name="connsiteX0" fmla="*/ 9194800 w 9781117"/>
                <a:gd name="connsiteY0" fmla="*/ 511588 h 2492788"/>
                <a:gd name="connsiteX1" fmla="*/ 5715000 w 9781117"/>
                <a:gd name="connsiteY1" fmla="*/ 295688 h 2492788"/>
                <a:gd name="connsiteX2" fmla="*/ 1765300 w 9781117"/>
                <a:gd name="connsiteY2" fmla="*/ 943388 h 2492788"/>
                <a:gd name="connsiteX3" fmla="*/ 63500 w 9781117"/>
                <a:gd name="connsiteY3" fmla="*/ 816388 h 2492788"/>
                <a:gd name="connsiteX4" fmla="*/ 0 w 9781117"/>
                <a:gd name="connsiteY4" fmla="*/ 2480088 h 2492788"/>
                <a:gd name="connsiteX5" fmla="*/ 9232900 w 9781117"/>
                <a:gd name="connsiteY5" fmla="*/ 2492788 h 2492788"/>
                <a:gd name="connsiteX6" fmla="*/ 9194800 w 9781117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511588 h 2492788"/>
                <a:gd name="connsiteX1" fmla="*/ 5715000 w 9247681"/>
                <a:gd name="connsiteY1" fmla="*/ 295688 h 2492788"/>
                <a:gd name="connsiteX2" fmla="*/ 1765300 w 9247681"/>
                <a:gd name="connsiteY2" fmla="*/ 943388 h 2492788"/>
                <a:gd name="connsiteX3" fmla="*/ 63500 w 9247681"/>
                <a:gd name="connsiteY3" fmla="*/ 816388 h 2492788"/>
                <a:gd name="connsiteX4" fmla="*/ 0 w 9247681"/>
                <a:gd name="connsiteY4" fmla="*/ 2480088 h 2492788"/>
                <a:gd name="connsiteX5" fmla="*/ 9232900 w 9247681"/>
                <a:gd name="connsiteY5" fmla="*/ 2492788 h 2492788"/>
                <a:gd name="connsiteX6" fmla="*/ 9194800 w 9247681"/>
                <a:gd name="connsiteY6" fmla="*/ 511588 h 249278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  <a:gd name="connsiteX0" fmla="*/ 9194800 w 9247681"/>
                <a:gd name="connsiteY0" fmla="*/ 487658 h 2468858"/>
                <a:gd name="connsiteX1" fmla="*/ 5715000 w 9247681"/>
                <a:gd name="connsiteY1" fmla="*/ 271758 h 2468858"/>
                <a:gd name="connsiteX2" fmla="*/ 1765300 w 9247681"/>
                <a:gd name="connsiteY2" fmla="*/ 919458 h 2468858"/>
                <a:gd name="connsiteX3" fmla="*/ 63500 w 9247681"/>
                <a:gd name="connsiteY3" fmla="*/ 792458 h 2468858"/>
                <a:gd name="connsiteX4" fmla="*/ 0 w 9247681"/>
                <a:gd name="connsiteY4" fmla="*/ 2456158 h 2468858"/>
                <a:gd name="connsiteX5" fmla="*/ 9232900 w 9247681"/>
                <a:gd name="connsiteY5" fmla="*/ 2468858 h 2468858"/>
                <a:gd name="connsiteX6" fmla="*/ 9194800 w 9247681"/>
                <a:gd name="connsiteY6" fmla="*/ 487658 h 246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47681" h="2468858">
                  <a:moveTo>
                    <a:pt x="9194800" y="487658"/>
                  </a:moveTo>
                  <a:cubicBezTo>
                    <a:pt x="8608483" y="121475"/>
                    <a:pt x="6832055" y="802503"/>
                    <a:pt x="5715000" y="271758"/>
                  </a:cubicBezTo>
                  <a:cubicBezTo>
                    <a:pt x="5445623" y="0"/>
                    <a:pt x="2116574" y="444364"/>
                    <a:pt x="1765300" y="919458"/>
                  </a:cubicBezTo>
                  <a:cubicBezTo>
                    <a:pt x="1117095" y="1140637"/>
                    <a:pt x="630767" y="834791"/>
                    <a:pt x="63500" y="792458"/>
                  </a:cubicBezTo>
                  <a:lnTo>
                    <a:pt x="0" y="2456158"/>
                  </a:lnTo>
                  <a:lnTo>
                    <a:pt x="9232900" y="2468858"/>
                  </a:lnTo>
                  <a:cubicBezTo>
                    <a:pt x="9215861" y="1804322"/>
                    <a:pt x="9247681" y="1320553"/>
                    <a:pt x="9194800" y="487658"/>
                  </a:cubicBez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8895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3"/>
          <p:cNvGrpSpPr/>
          <p:nvPr/>
        </p:nvGrpSpPr>
        <p:grpSpPr>
          <a:xfrm rot="626960">
            <a:off x="7869702" y="5933812"/>
            <a:ext cx="928662" cy="1000108"/>
            <a:chOff x="5898071" y="4400554"/>
            <a:chExt cx="2324143" cy="2470145"/>
          </a:xfrm>
        </p:grpSpPr>
        <p:sp>
          <p:nvSpPr>
            <p:cNvPr id="145" name="Полилиния 14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олилиния 14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олилиния 14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олилиния 14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56" name="Полилиния 15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38"/>
            <p:cNvGrpSpPr/>
            <p:nvPr/>
          </p:nvGrpSpPr>
          <p:grpSpPr>
            <a:xfrm rot="639347">
              <a:off x="6792579" y="4410371"/>
              <a:ext cx="798923" cy="2457470"/>
              <a:chOff x="6586553" y="4400554"/>
              <a:chExt cx="798923" cy="2457470"/>
            </a:xfrm>
          </p:grpSpPr>
          <p:sp>
            <p:nvSpPr>
              <p:cNvPr id="153" name="Полилиния 15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9" name="Группа 158"/>
          <p:cNvGrpSpPr/>
          <p:nvPr/>
        </p:nvGrpSpPr>
        <p:grpSpPr>
          <a:xfrm rot="388224">
            <a:off x="6557801" y="5855841"/>
            <a:ext cx="1292760" cy="1084245"/>
            <a:chOff x="5898071" y="4400554"/>
            <a:chExt cx="2324143" cy="2470145"/>
          </a:xfrm>
        </p:grpSpPr>
        <p:sp>
          <p:nvSpPr>
            <p:cNvPr id="160" name="Полилиния 15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Полилиния 16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0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71" name="Полилиния 170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173"/>
          <p:cNvGrpSpPr/>
          <p:nvPr/>
        </p:nvGrpSpPr>
        <p:grpSpPr>
          <a:xfrm rot="626960">
            <a:off x="8369768" y="5933813"/>
            <a:ext cx="928662" cy="1000108"/>
            <a:chOff x="5898071" y="4400554"/>
            <a:chExt cx="2324143" cy="2470145"/>
          </a:xfrm>
        </p:grpSpPr>
        <p:sp>
          <p:nvSpPr>
            <p:cNvPr id="175" name="Полилиния 17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8" name="Полилиния 17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9" name="Полилиния 17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0" name="Полилиния 17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2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186" name="Полилиния 18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3" name="Группа 142"/>
          <p:cNvGrpSpPr/>
          <p:nvPr/>
        </p:nvGrpSpPr>
        <p:grpSpPr>
          <a:xfrm rot="20815479">
            <a:off x="7178705" y="5851445"/>
            <a:ext cx="1292760" cy="1079937"/>
            <a:chOff x="5898071" y="4410369"/>
            <a:chExt cx="2324143" cy="2460330"/>
          </a:xfrm>
        </p:grpSpPr>
        <p:sp>
          <p:nvSpPr>
            <p:cNvPr id="127" name="Полилиния 126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6" name="Группа 138"/>
            <p:cNvGrpSpPr/>
            <p:nvPr/>
          </p:nvGrpSpPr>
          <p:grpSpPr>
            <a:xfrm rot="639347">
              <a:off x="6792579" y="4410369"/>
              <a:ext cx="798923" cy="2457470"/>
              <a:chOff x="6586553" y="4400554"/>
              <a:chExt cx="798923" cy="2457470"/>
            </a:xfrm>
          </p:grpSpPr>
          <p:sp>
            <p:nvSpPr>
              <p:cNvPr id="140" name="Полилиния 139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203"/>
          <p:cNvGrpSpPr/>
          <p:nvPr/>
        </p:nvGrpSpPr>
        <p:grpSpPr>
          <a:xfrm rot="626960">
            <a:off x="3440547" y="6005251"/>
            <a:ext cx="928662" cy="1000108"/>
            <a:chOff x="5898071" y="4400554"/>
            <a:chExt cx="2324143" cy="2470145"/>
          </a:xfrm>
        </p:grpSpPr>
        <p:sp>
          <p:nvSpPr>
            <p:cNvPr id="205" name="Полилиния 204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Полилиния 207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олилиния 208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олилиния 209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8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16" name="Полилиния 215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9" name="Группа 138"/>
            <p:cNvGrpSpPr/>
            <p:nvPr/>
          </p:nvGrpSpPr>
          <p:grpSpPr>
            <a:xfrm rot="639347">
              <a:off x="6792579" y="4410375"/>
              <a:ext cx="798923" cy="2457470"/>
              <a:chOff x="6586553" y="4400554"/>
              <a:chExt cx="798923" cy="2457470"/>
            </a:xfrm>
          </p:grpSpPr>
          <p:sp>
            <p:nvSpPr>
              <p:cNvPr id="213" name="Полилиния 212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0" name="Группа 219"/>
          <p:cNvGrpSpPr/>
          <p:nvPr/>
        </p:nvGrpSpPr>
        <p:grpSpPr>
          <a:xfrm rot="20477843">
            <a:off x="4922140" y="5908939"/>
            <a:ext cx="928662" cy="1000108"/>
            <a:chOff x="5898071" y="4400554"/>
            <a:chExt cx="2324143" cy="2470145"/>
          </a:xfrm>
        </p:grpSpPr>
        <p:sp>
          <p:nvSpPr>
            <p:cNvPr id="221" name="Полилиния 22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4" name="Полилиния 22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5" name="Полилиния 22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6" name="Полилиния 22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32" name="Полилиния 23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2" name="Группа 138"/>
            <p:cNvGrpSpPr/>
            <p:nvPr/>
          </p:nvGrpSpPr>
          <p:grpSpPr>
            <a:xfrm rot="639347">
              <a:off x="6792579" y="4410377"/>
              <a:ext cx="798923" cy="2457470"/>
              <a:chOff x="6586553" y="4400554"/>
              <a:chExt cx="798923" cy="2457470"/>
            </a:xfrm>
          </p:grpSpPr>
          <p:sp>
            <p:nvSpPr>
              <p:cNvPr id="229" name="Полилиния 228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234"/>
          <p:cNvGrpSpPr/>
          <p:nvPr/>
        </p:nvGrpSpPr>
        <p:grpSpPr>
          <a:xfrm rot="20416555">
            <a:off x="3927703" y="5985261"/>
            <a:ext cx="928662" cy="1000108"/>
            <a:chOff x="5898071" y="4400554"/>
            <a:chExt cx="2324143" cy="2470145"/>
          </a:xfrm>
        </p:grpSpPr>
        <p:sp>
          <p:nvSpPr>
            <p:cNvPr id="236" name="Полилиния 235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Полилиния 238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Полилиния 239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Полилиния 240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4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47" name="Полилиния 246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5" name="Группа 188"/>
          <p:cNvGrpSpPr/>
          <p:nvPr/>
        </p:nvGrpSpPr>
        <p:grpSpPr>
          <a:xfrm rot="709197">
            <a:off x="4239936" y="5884284"/>
            <a:ext cx="1292760" cy="1083291"/>
            <a:chOff x="5898071" y="4410280"/>
            <a:chExt cx="2324143" cy="2467972"/>
          </a:xfrm>
        </p:grpSpPr>
        <p:sp>
          <p:nvSpPr>
            <p:cNvPr id="190" name="Полилиния 189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Полилиния 192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" name="Полилиния 193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5" name="Полилиния 194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6" name="Группа 138"/>
            <p:cNvGrpSpPr/>
            <p:nvPr/>
          </p:nvGrpSpPr>
          <p:grpSpPr>
            <a:xfrm rot="639347">
              <a:off x="6791608" y="4410280"/>
              <a:ext cx="798923" cy="2467972"/>
              <a:chOff x="6586553" y="4400554"/>
              <a:chExt cx="798923" cy="2467972"/>
            </a:xfrm>
          </p:grpSpPr>
          <p:sp>
            <p:nvSpPr>
              <p:cNvPr id="198" name="Полилиния 197"/>
              <p:cNvSpPr/>
              <p:nvPr/>
            </p:nvSpPr>
            <p:spPr>
              <a:xfrm flipH="1">
                <a:off x="6910157" y="5154015"/>
                <a:ext cx="142905" cy="1714511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0" name="Группа 249"/>
          <p:cNvGrpSpPr/>
          <p:nvPr/>
        </p:nvGrpSpPr>
        <p:grpSpPr>
          <a:xfrm rot="20571690">
            <a:off x="3127103" y="5901080"/>
            <a:ext cx="928662" cy="1000108"/>
            <a:chOff x="5898071" y="4400554"/>
            <a:chExt cx="2324143" cy="2470145"/>
          </a:xfrm>
        </p:grpSpPr>
        <p:sp>
          <p:nvSpPr>
            <p:cNvPr id="251" name="Полилиния 250"/>
            <p:cNvSpPr/>
            <p:nvPr/>
          </p:nvSpPr>
          <p:spPr>
            <a:xfrm>
              <a:off x="5898071" y="4931288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6357950" y="4918589"/>
              <a:ext cx="79269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6072198" y="4918589"/>
              <a:ext cx="1149884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4" name="Полилиния 253"/>
            <p:cNvSpPr/>
            <p:nvPr/>
          </p:nvSpPr>
          <p:spPr>
            <a:xfrm flipH="1">
              <a:off x="7000892" y="4918589"/>
              <a:ext cx="1221322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5" name="Полилиния 254"/>
            <p:cNvSpPr/>
            <p:nvPr/>
          </p:nvSpPr>
          <p:spPr>
            <a:xfrm flipH="1">
              <a:off x="7000892" y="4918589"/>
              <a:ext cx="785818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6" name="Полилиния 255"/>
            <p:cNvSpPr/>
            <p:nvPr/>
          </p:nvSpPr>
          <p:spPr>
            <a:xfrm flipH="1">
              <a:off x="6929454" y="4918589"/>
              <a:ext cx="500066" cy="1939411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1" name="Группа 137"/>
            <p:cNvGrpSpPr/>
            <p:nvPr/>
          </p:nvGrpSpPr>
          <p:grpSpPr>
            <a:xfrm rot="21430290">
              <a:off x="6560974" y="4400554"/>
              <a:ext cx="798923" cy="2457470"/>
              <a:chOff x="6586553" y="4400554"/>
              <a:chExt cx="798923" cy="2457470"/>
            </a:xfrm>
          </p:grpSpPr>
          <p:sp>
            <p:nvSpPr>
              <p:cNvPr id="262" name="Полилиния 261"/>
              <p:cNvSpPr/>
              <p:nvPr/>
            </p:nvSpPr>
            <p:spPr>
              <a:xfrm flipH="1">
                <a:off x="6929454" y="5143512"/>
                <a:ext cx="142905" cy="1714512"/>
              </a:xfrm>
              <a:custGeom>
                <a:avLst/>
                <a:gdLst>
                  <a:gd name="connsiteX0" fmla="*/ 1016000 w 1016000"/>
                  <a:gd name="connsiteY0" fmla="*/ 1778000 h 1803400"/>
                  <a:gd name="connsiteX1" fmla="*/ 0 w 1016000"/>
                  <a:gd name="connsiteY1" fmla="*/ 0 h 1803400"/>
                  <a:gd name="connsiteX2" fmla="*/ 901700 w 1016000"/>
                  <a:gd name="connsiteY2" fmla="*/ 1803400 h 1803400"/>
                  <a:gd name="connsiteX3" fmla="*/ 1016000 w 1016000"/>
                  <a:gd name="connsiteY3" fmla="*/ 1778000 h 1803400"/>
                  <a:gd name="connsiteX0" fmla="*/ 1016000 w 1016000"/>
                  <a:gd name="connsiteY0" fmla="*/ 1914011 h 1939411"/>
                  <a:gd name="connsiteX1" fmla="*/ 0 w 1016000"/>
                  <a:gd name="connsiteY1" fmla="*/ 136011 h 1939411"/>
                  <a:gd name="connsiteX2" fmla="*/ 901700 w 1016000"/>
                  <a:gd name="connsiteY2" fmla="*/ 1939411 h 1939411"/>
                  <a:gd name="connsiteX3" fmla="*/ 1016000 w 1016000"/>
                  <a:gd name="connsiteY3" fmla="*/ 1914011 h 1939411"/>
                  <a:gd name="connsiteX0" fmla="*/ 1269483 w 1269483"/>
                  <a:gd name="connsiteY0" fmla="*/ 2019845 h 2045245"/>
                  <a:gd name="connsiteX1" fmla="*/ 253483 w 1269483"/>
                  <a:gd name="connsiteY1" fmla="*/ 241845 h 2045245"/>
                  <a:gd name="connsiteX2" fmla="*/ 1155183 w 1269483"/>
                  <a:gd name="connsiteY2" fmla="*/ 2045245 h 2045245"/>
                  <a:gd name="connsiteX3" fmla="*/ 1269483 w 1269483"/>
                  <a:gd name="connsiteY3" fmla="*/ 2019845 h 2045245"/>
                  <a:gd name="connsiteX0" fmla="*/ 1175829 w 1175829"/>
                  <a:gd name="connsiteY0" fmla="*/ 1914011 h 1939411"/>
                  <a:gd name="connsiteX1" fmla="*/ 159829 w 1175829"/>
                  <a:gd name="connsiteY1" fmla="*/ 136011 h 1939411"/>
                  <a:gd name="connsiteX2" fmla="*/ 1061529 w 1175829"/>
                  <a:gd name="connsiteY2" fmla="*/ 1939411 h 1939411"/>
                  <a:gd name="connsiteX3" fmla="*/ 1175829 w 1175829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1175829 w 1221322"/>
                  <a:gd name="connsiteY0" fmla="*/ 1914011 h 1939411"/>
                  <a:gd name="connsiteX1" fmla="*/ 159829 w 1221322"/>
                  <a:gd name="connsiteY1" fmla="*/ 136011 h 1939411"/>
                  <a:gd name="connsiteX2" fmla="*/ 1061529 w 1221322"/>
                  <a:gd name="connsiteY2" fmla="*/ 1939411 h 1939411"/>
                  <a:gd name="connsiteX3" fmla="*/ 1175829 w 1221322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538181 w 697974"/>
                  <a:gd name="connsiteY2" fmla="*/ 1939411 h 1939411"/>
                  <a:gd name="connsiteX3" fmla="*/ 652481 w 697974"/>
                  <a:gd name="connsiteY3" fmla="*/ 1914011 h 1939411"/>
                  <a:gd name="connsiteX0" fmla="*/ 652481 w 697974"/>
                  <a:gd name="connsiteY0" fmla="*/ 1914011 h 1939411"/>
                  <a:gd name="connsiteX1" fmla="*/ 159828 w 697974"/>
                  <a:gd name="connsiteY1" fmla="*/ 136011 h 1939411"/>
                  <a:gd name="connsiteX2" fmla="*/ 363701 w 697974"/>
                  <a:gd name="connsiteY2" fmla="*/ 1939411 h 1939411"/>
                  <a:gd name="connsiteX3" fmla="*/ 652481 w 697974"/>
                  <a:gd name="connsiteY3" fmla="*/ 1914011 h 1939411"/>
                  <a:gd name="connsiteX0" fmla="*/ 477999 w 523492"/>
                  <a:gd name="connsiteY0" fmla="*/ 1914011 h 1939411"/>
                  <a:gd name="connsiteX1" fmla="*/ 159828 w 523492"/>
                  <a:gd name="connsiteY1" fmla="*/ 136011 h 1939411"/>
                  <a:gd name="connsiteX2" fmla="*/ 363701 w 523492"/>
                  <a:gd name="connsiteY2" fmla="*/ 1939411 h 1939411"/>
                  <a:gd name="connsiteX3" fmla="*/ 477999 w 523492"/>
                  <a:gd name="connsiteY3" fmla="*/ 1914011 h 1939411"/>
                  <a:gd name="connsiteX0" fmla="*/ 129045 w 215906"/>
                  <a:gd name="connsiteY0" fmla="*/ 1914011 h 1939411"/>
                  <a:gd name="connsiteX1" fmla="*/ 159828 w 215906"/>
                  <a:gd name="connsiteY1" fmla="*/ 136011 h 1939411"/>
                  <a:gd name="connsiteX2" fmla="*/ 14747 w 215906"/>
                  <a:gd name="connsiteY2" fmla="*/ 1939411 h 1939411"/>
                  <a:gd name="connsiteX3" fmla="*/ 129045 w 215906"/>
                  <a:gd name="connsiteY3" fmla="*/ 1914011 h 193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906" h="1939411">
                    <a:moveTo>
                      <a:pt x="129045" y="1914011"/>
                    </a:moveTo>
                    <a:cubicBezTo>
                      <a:pt x="174538" y="948262"/>
                      <a:pt x="215907" y="0"/>
                      <a:pt x="159828" y="136011"/>
                    </a:cubicBezTo>
                    <a:cubicBezTo>
                      <a:pt x="-1" y="124344"/>
                      <a:pt x="106262" y="806428"/>
                      <a:pt x="14747" y="1939411"/>
                    </a:cubicBezTo>
                    <a:lnTo>
                      <a:pt x="129045" y="19140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2D050"/>
                  </a:gs>
                  <a:gs pos="0">
                    <a:schemeClr val="accent3">
                      <a:lumMod val="50000"/>
                    </a:schemeClr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190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6586553" y="440522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6663958" y="4400554"/>
                <a:ext cx="721518" cy="1262161"/>
              </a:xfrm>
              <a:custGeom>
                <a:avLst/>
                <a:gdLst>
                  <a:gd name="connsiteX0" fmla="*/ 142876 w 285752"/>
                  <a:gd name="connsiteY0" fmla="*/ 214314 h 857256"/>
                  <a:gd name="connsiteX1" fmla="*/ 142876 w 285752"/>
                  <a:gd name="connsiteY1" fmla="*/ 857256 h 857256"/>
                  <a:gd name="connsiteX2" fmla="*/ 142876 w 285752"/>
                  <a:gd name="connsiteY2" fmla="*/ 214314 h 857256"/>
                  <a:gd name="connsiteX0" fmla="*/ 291705 w 583410"/>
                  <a:gd name="connsiteY0" fmla="*/ 500066 h 785842"/>
                  <a:gd name="connsiteX1" fmla="*/ 291705 w 583410"/>
                  <a:gd name="connsiteY1" fmla="*/ 785842 h 785842"/>
                  <a:gd name="connsiteX2" fmla="*/ 291705 w 583410"/>
                  <a:gd name="connsiteY2" fmla="*/ 500066 h 78584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538176 h 823952"/>
                  <a:gd name="connsiteX1" fmla="*/ 291705 w 583410"/>
                  <a:gd name="connsiteY1" fmla="*/ 823952 h 823952"/>
                  <a:gd name="connsiteX2" fmla="*/ 291705 w 583410"/>
                  <a:gd name="connsiteY2" fmla="*/ 538176 h 823952"/>
                  <a:gd name="connsiteX0" fmla="*/ 291705 w 583410"/>
                  <a:gd name="connsiteY0" fmla="*/ 642894 h 642942"/>
                  <a:gd name="connsiteX1" fmla="*/ 291705 w 583410"/>
                  <a:gd name="connsiteY1" fmla="*/ 642942 h 642942"/>
                  <a:gd name="connsiteX2" fmla="*/ 291705 w 583410"/>
                  <a:gd name="connsiteY2" fmla="*/ 642894 h 642942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119261"/>
                  <a:gd name="connsiteX1" fmla="*/ 291705 w 583410"/>
                  <a:gd name="connsiteY1" fmla="*/ 1119261 h 1119261"/>
                  <a:gd name="connsiteX2" fmla="*/ 291705 w 583410"/>
                  <a:gd name="connsiteY2" fmla="*/ 1119213 h 1119261"/>
                  <a:gd name="connsiteX0" fmla="*/ 291705 w 583410"/>
                  <a:gd name="connsiteY0" fmla="*/ 1119213 h 1262161"/>
                  <a:gd name="connsiteX1" fmla="*/ 291705 w 583410"/>
                  <a:gd name="connsiteY1" fmla="*/ 1262161 h 1262161"/>
                  <a:gd name="connsiteX2" fmla="*/ 291705 w 583410"/>
                  <a:gd name="connsiteY2" fmla="*/ 1119213 h 1262161"/>
                  <a:gd name="connsiteX0" fmla="*/ 291705 w 650066"/>
                  <a:gd name="connsiteY0" fmla="*/ 1119213 h 1262161"/>
                  <a:gd name="connsiteX1" fmla="*/ 291705 w 650066"/>
                  <a:gd name="connsiteY1" fmla="*/ 1262161 h 1262161"/>
                  <a:gd name="connsiteX2" fmla="*/ 291705 w 650066"/>
                  <a:gd name="connsiteY2" fmla="*/ 1119213 h 1262161"/>
                  <a:gd name="connsiteX0" fmla="*/ 363157 w 721518"/>
                  <a:gd name="connsiteY0" fmla="*/ 1119213 h 1262161"/>
                  <a:gd name="connsiteX1" fmla="*/ 363157 w 721518"/>
                  <a:gd name="connsiteY1" fmla="*/ 1262161 h 1262161"/>
                  <a:gd name="connsiteX2" fmla="*/ 363157 w 721518"/>
                  <a:gd name="connsiteY2" fmla="*/ 1119213 h 1262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1518" h="1262161">
                    <a:moveTo>
                      <a:pt x="363157" y="1119213"/>
                    </a:moveTo>
                    <a:cubicBezTo>
                      <a:pt x="341693" y="0"/>
                      <a:pt x="721518" y="766845"/>
                      <a:pt x="363157" y="1262161"/>
                    </a:cubicBezTo>
                    <a:cubicBezTo>
                      <a:pt x="0" y="781133"/>
                      <a:pt x="370250" y="19042"/>
                      <a:pt x="363157" y="111921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rgbClr val="FF0000"/>
                  </a:gs>
                </a:gsLst>
                <a:lin ang="16200000" scaled="1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9850" h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2" name="Группа 284"/>
          <p:cNvGrpSpPr/>
          <p:nvPr/>
        </p:nvGrpSpPr>
        <p:grpSpPr>
          <a:xfrm>
            <a:off x="0" y="6197605"/>
            <a:ext cx="642942" cy="660395"/>
            <a:chOff x="214282" y="5643578"/>
            <a:chExt cx="1285884" cy="1017585"/>
          </a:xfrm>
        </p:grpSpPr>
        <p:sp>
          <p:nvSpPr>
            <p:cNvPr id="280" name="Полилиния 279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2" name="Полилиния 281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3" name="Полилиния 282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4" name="24-конечная звезда 283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3" name="Группа 290"/>
          <p:cNvGrpSpPr/>
          <p:nvPr/>
        </p:nvGrpSpPr>
        <p:grpSpPr>
          <a:xfrm>
            <a:off x="642910" y="6357958"/>
            <a:ext cx="571504" cy="588957"/>
            <a:chOff x="214282" y="5643578"/>
            <a:chExt cx="1285884" cy="1017585"/>
          </a:xfrm>
        </p:grpSpPr>
        <p:sp>
          <p:nvSpPr>
            <p:cNvPr id="292" name="Полилиния 29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3" name="Полилиния 29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4" name="Полилиния 29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5" name="24-конечная звезда 29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4" name="Группа 295"/>
          <p:cNvGrpSpPr/>
          <p:nvPr/>
        </p:nvGrpSpPr>
        <p:grpSpPr>
          <a:xfrm>
            <a:off x="5715008" y="6197605"/>
            <a:ext cx="642942" cy="660395"/>
            <a:chOff x="214282" y="5643578"/>
            <a:chExt cx="1285884" cy="1017585"/>
          </a:xfrm>
        </p:grpSpPr>
        <p:sp>
          <p:nvSpPr>
            <p:cNvPr id="297" name="Полилиния 29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8" name="Полилиния 29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9" name="Полилиния 29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24-конечная звезда 29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305"/>
          <p:cNvGrpSpPr/>
          <p:nvPr/>
        </p:nvGrpSpPr>
        <p:grpSpPr>
          <a:xfrm>
            <a:off x="1214414" y="6197605"/>
            <a:ext cx="642942" cy="660395"/>
            <a:chOff x="214282" y="5643578"/>
            <a:chExt cx="1285884" cy="1017585"/>
          </a:xfrm>
        </p:grpSpPr>
        <p:sp>
          <p:nvSpPr>
            <p:cNvPr id="307" name="Полилиния 30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8" name="Полилиния 30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9" name="Полилиния 30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0" name="24-конечная звезда 30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4" name="Группа 310"/>
          <p:cNvGrpSpPr/>
          <p:nvPr/>
        </p:nvGrpSpPr>
        <p:grpSpPr>
          <a:xfrm>
            <a:off x="2500298" y="6197605"/>
            <a:ext cx="642942" cy="660395"/>
            <a:chOff x="214282" y="5643578"/>
            <a:chExt cx="1285884" cy="1017585"/>
          </a:xfrm>
        </p:grpSpPr>
        <p:sp>
          <p:nvSpPr>
            <p:cNvPr id="312" name="Полилиния 31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3" name="Полилиния 31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4" name="Полилиния 31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5" name="24-конечная звезда 31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6" name="Овал 315"/>
          <p:cNvSpPr/>
          <p:nvPr/>
        </p:nvSpPr>
        <p:spPr>
          <a:xfrm>
            <a:off x="285720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" name="Овал 316"/>
          <p:cNvSpPr/>
          <p:nvPr/>
        </p:nvSpPr>
        <p:spPr>
          <a:xfrm>
            <a:off x="642910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8" name="Овал 317"/>
          <p:cNvSpPr/>
          <p:nvPr/>
        </p:nvSpPr>
        <p:spPr>
          <a:xfrm>
            <a:off x="1428728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9" name="Овал 318"/>
          <p:cNvSpPr/>
          <p:nvPr/>
        </p:nvSpPr>
        <p:spPr>
          <a:xfrm>
            <a:off x="114297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Овал 319"/>
          <p:cNvSpPr/>
          <p:nvPr/>
        </p:nvSpPr>
        <p:spPr>
          <a:xfrm>
            <a:off x="1571604" y="604363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1" name="Овал 320"/>
          <p:cNvSpPr/>
          <p:nvPr/>
        </p:nvSpPr>
        <p:spPr>
          <a:xfrm>
            <a:off x="2143108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2" name="Овал 321"/>
          <p:cNvSpPr/>
          <p:nvPr/>
        </p:nvSpPr>
        <p:spPr>
          <a:xfrm>
            <a:off x="264317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3" name="Овал 322"/>
          <p:cNvSpPr/>
          <p:nvPr/>
        </p:nvSpPr>
        <p:spPr>
          <a:xfrm>
            <a:off x="342899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4" name="Овал 323"/>
          <p:cNvSpPr/>
          <p:nvPr/>
        </p:nvSpPr>
        <p:spPr>
          <a:xfrm>
            <a:off x="4429124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5" name="Овал 324"/>
          <p:cNvSpPr/>
          <p:nvPr/>
        </p:nvSpPr>
        <p:spPr>
          <a:xfrm>
            <a:off x="4000496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6" name="Овал 325"/>
          <p:cNvSpPr/>
          <p:nvPr/>
        </p:nvSpPr>
        <p:spPr>
          <a:xfrm>
            <a:off x="5214942" y="5757878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7" name="Овал 326"/>
          <p:cNvSpPr/>
          <p:nvPr/>
        </p:nvSpPr>
        <p:spPr>
          <a:xfrm>
            <a:off x="5857884" y="561500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8" name="Овал 327"/>
          <p:cNvSpPr/>
          <p:nvPr/>
        </p:nvSpPr>
        <p:spPr>
          <a:xfrm>
            <a:off x="6643702" y="5829316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9" name="Овал 328"/>
          <p:cNvSpPr/>
          <p:nvPr/>
        </p:nvSpPr>
        <p:spPr>
          <a:xfrm>
            <a:off x="7429520" y="5972192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0" name="Овал 329"/>
          <p:cNvSpPr/>
          <p:nvPr/>
        </p:nvSpPr>
        <p:spPr>
          <a:xfrm>
            <a:off x="8929718" y="5686440"/>
            <a:ext cx="71438" cy="71438"/>
          </a:xfrm>
          <a:prstGeom prst="ellipse">
            <a:avLst/>
          </a:prstGeom>
          <a:solidFill>
            <a:srgbClr val="FFFF00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1" name="Овал 330"/>
          <p:cNvSpPr/>
          <p:nvPr/>
        </p:nvSpPr>
        <p:spPr>
          <a:xfrm>
            <a:off x="857252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2" name="Овал 331"/>
          <p:cNvSpPr/>
          <p:nvPr/>
        </p:nvSpPr>
        <p:spPr>
          <a:xfrm>
            <a:off x="8001024" y="5900754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3" name="Овал 332"/>
          <p:cNvSpPr/>
          <p:nvPr/>
        </p:nvSpPr>
        <p:spPr>
          <a:xfrm>
            <a:off x="7072330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4" name="Овал 333"/>
          <p:cNvSpPr/>
          <p:nvPr/>
        </p:nvSpPr>
        <p:spPr>
          <a:xfrm>
            <a:off x="6429388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5" name="Овал 334"/>
          <p:cNvSpPr/>
          <p:nvPr/>
        </p:nvSpPr>
        <p:spPr>
          <a:xfrm>
            <a:off x="6072198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6" name="Овал 335"/>
          <p:cNvSpPr/>
          <p:nvPr/>
        </p:nvSpPr>
        <p:spPr>
          <a:xfrm>
            <a:off x="5500694" y="575787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" name="Овал 336"/>
          <p:cNvSpPr/>
          <p:nvPr/>
        </p:nvSpPr>
        <p:spPr>
          <a:xfrm>
            <a:off x="4786314" y="5615002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8" name="Овал 337"/>
          <p:cNvSpPr/>
          <p:nvPr/>
        </p:nvSpPr>
        <p:spPr>
          <a:xfrm>
            <a:off x="3857620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9" name="Овал 338"/>
          <p:cNvSpPr/>
          <p:nvPr/>
        </p:nvSpPr>
        <p:spPr>
          <a:xfrm>
            <a:off x="2928926" y="5829316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0" name="Овал 339"/>
          <p:cNvSpPr/>
          <p:nvPr/>
        </p:nvSpPr>
        <p:spPr>
          <a:xfrm>
            <a:off x="1785918" y="5686440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1" name="Овал 340"/>
          <p:cNvSpPr/>
          <p:nvPr/>
        </p:nvSpPr>
        <p:spPr>
          <a:xfrm>
            <a:off x="1000100" y="6115068"/>
            <a:ext cx="71438" cy="71438"/>
          </a:xfrm>
          <a:prstGeom prst="ellipse">
            <a:avLst/>
          </a:prstGeom>
          <a:solidFill>
            <a:srgbClr val="FFCCFF"/>
          </a:solidFill>
          <a:ln>
            <a:noFill/>
          </a:ln>
          <a:scene3d>
            <a:camera prst="isometricTopUp"/>
            <a:lightRig rig="threePt" dir="t"/>
          </a:scene3d>
          <a:sp3d>
            <a:bevelT w="254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1" name="Группа 355"/>
          <p:cNvGrpSpPr/>
          <p:nvPr/>
        </p:nvGrpSpPr>
        <p:grpSpPr>
          <a:xfrm rot="3478556">
            <a:off x="156922" y="6491361"/>
            <a:ext cx="250390" cy="340455"/>
            <a:chOff x="2857488" y="4883951"/>
            <a:chExt cx="571504" cy="903297"/>
          </a:xfrm>
        </p:grpSpPr>
        <p:sp>
          <p:nvSpPr>
            <p:cNvPr id="346" name="Овал 34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2" name="Овал 34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4" name="Прямая соединительная линия 343"/>
            <p:cNvCxnSpPr>
              <a:stCxn id="342" idx="0"/>
              <a:endCxn id="3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Овал 34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8" name="Овал 34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9" name="Овал 34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0" name="Овал 34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1" name="Овал 35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2" name="Овал 35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3" name="Овал 35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4" name="Овал 35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5" name="Овал 35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369"/>
          <p:cNvGrpSpPr/>
          <p:nvPr/>
        </p:nvGrpSpPr>
        <p:grpSpPr>
          <a:xfrm rot="1300059">
            <a:off x="4697443" y="6483348"/>
            <a:ext cx="250390" cy="340455"/>
            <a:chOff x="2857488" y="4883951"/>
            <a:chExt cx="571504" cy="903297"/>
          </a:xfrm>
        </p:grpSpPr>
        <p:sp>
          <p:nvSpPr>
            <p:cNvPr id="371" name="Овал 37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2" name="Овал 371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3" name="Прямая соединительная линия 372"/>
            <p:cNvCxnSpPr>
              <a:stCxn id="372" idx="0"/>
              <a:endCxn id="37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Овал 37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5" name="Овал 37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6" name="Овал 37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7" name="Овал 37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8" name="Овал 37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9" name="Овал 37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0" name="Овал 37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1" name="Овал 38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2" name="Овал 38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9" name="Полилиния 388"/>
          <p:cNvSpPr/>
          <p:nvPr/>
        </p:nvSpPr>
        <p:spPr>
          <a:xfrm>
            <a:off x="262759" y="3247697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Полилиния 389"/>
          <p:cNvSpPr/>
          <p:nvPr/>
        </p:nvSpPr>
        <p:spPr>
          <a:xfrm>
            <a:off x="928662" y="3286124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1" name="Полилиния 390"/>
          <p:cNvSpPr/>
          <p:nvPr/>
        </p:nvSpPr>
        <p:spPr>
          <a:xfrm>
            <a:off x="42859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2" name="Полилиния 391"/>
          <p:cNvSpPr/>
          <p:nvPr/>
        </p:nvSpPr>
        <p:spPr>
          <a:xfrm>
            <a:off x="785786" y="3071810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3" name="Полилиния 392"/>
          <p:cNvSpPr/>
          <p:nvPr/>
        </p:nvSpPr>
        <p:spPr>
          <a:xfrm>
            <a:off x="642910" y="2857496"/>
            <a:ext cx="308713" cy="109866"/>
          </a:xfrm>
          <a:custGeom>
            <a:avLst/>
            <a:gdLst>
              <a:gd name="connsiteX0" fmla="*/ 0 w 420413"/>
              <a:gd name="connsiteY0" fmla="*/ 0 h 287282"/>
              <a:gd name="connsiteX1" fmla="*/ 220717 w 420413"/>
              <a:gd name="connsiteY1" fmla="*/ 283779 h 287282"/>
              <a:gd name="connsiteX2" fmla="*/ 420413 w 420413"/>
              <a:gd name="connsiteY2" fmla="*/ 21020 h 287282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6132 h 289911"/>
              <a:gd name="connsiteX1" fmla="*/ 220717 w 420413"/>
              <a:gd name="connsiteY1" fmla="*/ 289911 h 289911"/>
              <a:gd name="connsiteX2" fmla="*/ 420413 w 420413"/>
              <a:gd name="connsiteY2" fmla="*/ 27152 h 289911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  <a:gd name="connsiteX0" fmla="*/ 0 w 420413"/>
              <a:gd name="connsiteY0" fmla="*/ 0 h 283779"/>
              <a:gd name="connsiteX1" fmla="*/ 220717 w 420413"/>
              <a:gd name="connsiteY1" fmla="*/ 283779 h 283779"/>
              <a:gd name="connsiteX2" fmla="*/ 420413 w 420413"/>
              <a:gd name="connsiteY2" fmla="*/ 21020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413" h="283779">
                <a:moveTo>
                  <a:pt x="0" y="0"/>
                </a:moveTo>
                <a:cubicBezTo>
                  <a:pt x="149090" y="93335"/>
                  <a:pt x="163486" y="80086"/>
                  <a:pt x="220717" y="283779"/>
                </a:cubicBezTo>
                <a:cubicBezTo>
                  <a:pt x="307893" y="34541"/>
                  <a:pt x="297355" y="100451"/>
                  <a:pt x="420413" y="2102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4" name="Овал 393"/>
          <p:cNvSpPr/>
          <p:nvPr/>
        </p:nvSpPr>
        <p:spPr>
          <a:xfrm>
            <a:off x="0" y="214290"/>
            <a:ext cx="1428728" cy="1357322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2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5" name="Заголовок 394"/>
          <p:cNvSpPr>
            <a:spLocks noGrp="1"/>
          </p:cNvSpPr>
          <p:nvPr>
            <p:ph type="title"/>
          </p:nvPr>
        </p:nvSpPr>
        <p:spPr>
          <a:xfrm>
            <a:off x="1214414" y="0"/>
            <a:ext cx="6643734" cy="1143000"/>
          </a:xfrm>
          <a:prstGeom prst="round2SameRect">
            <a:avLst>
              <a:gd name="adj1" fmla="val 16667"/>
              <a:gd name="adj2" fmla="val 38889"/>
            </a:avLst>
          </a:prstGeom>
          <a:gradFill>
            <a:gsLst>
              <a:gs pos="100000">
                <a:srgbClr val="FFCCCC"/>
              </a:gs>
              <a:gs pos="26000">
                <a:schemeClr val="bg1"/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w="171450" h="31750"/>
          </a:sp3d>
        </p:spPr>
        <p:txBody>
          <a:bodyPr>
            <a:noAutofit/>
          </a:bodyPr>
          <a:lstStyle/>
          <a:p>
            <a:r>
              <a:rPr lang="ru-RU" dirty="0"/>
              <a:t>ТЕМПЕРАТУРА </a:t>
            </a:r>
            <a:r>
              <a:rPr lang="ru-RU" dirty="0" smtClean="0"/>
              <a:t>ВОЗДУХА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CCC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6" name="Подзаголовок 395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714908"/>
          </a:xfrm>
          <a:prstGeom prst="roundRect">
            <a:avLst>
              <a:gd name="adj" fmla="val 7968"/>
            </a:avLst>
          </a:prstGeom>
          <a:solidFill>
            <a:schemeClr val="bg1">
              <a:alpha val="78000"/>
            </a:schemeClr>
          </a:solidFill>
          <a:ln w="3175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    </a:t>
            </a:r>
          </a:p>
          <a:p>
            <a:pPr marL="0" indent="0">
              <a:buNone/>
            </a:pPr>
            <a:r>
              <a:rPr lang="ru-RU" sz="6000" dirty="0"/>
              <a:t> </a:t>
            </a:r>
            <a:r>
              <a:rPr lang="ru-RU" sz="6000" dirty="0" smtClean="0"/>
              <a:t>            -  ЭТО  </a:t>
            </a:r>
            <a:r>
              <a:rPr lang="ru-RU" sz="6000" dirty="0"/>
              <a:t>СТЕПЕНЬ  НАГРЕТОСТИ ВОЗДУХА</a:t>
            </a:r>
            <a:endParaRPr lang="ru-RU" sz="60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291" name="Группа 329"/>
          <p:cNvGrpSpPr/>
          <p:nvPr/>
        </p:nvGrpSpPr>
        <p:grpSpPr>
          <a:xfrm>
            <a:off x="714348" y="6143644"/>
            <a:ext cx="642942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296" name="Скругленный прямоугольник 295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Полилиния 305">
              <a:hlinkClick r:id="" action="ppaction://hlinkshowjump?jump=endshow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1" name="Полилиния 310">
              <a:hlinkClick r:id="" action="ppaction://hlinkshowjump?jump=endshow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3" name="Скругленный прямоугольник 342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5" name="Полилиния 344">
              <a:hlinkClick r:id="" action="ppaction://hlinkshowjump?jump=endshow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6" name="Полилиния 355">
              <a:hlinkClick r:id="" action="ppaction://hlinkshowjump?jump=endshow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7" name="Группа 329"/>
          <p:cNvGrpSpPr/>
          <p:nvPr/>
        </p:nvGrpSpPr>
        <p:grpSpPr>
          <a:xfrm rot="16200000">
            <a:off x="7329611" y="6108409"/>
            <a:ext cx="635210" cy="578268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370" name="Скругленный прямоугольник 369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8" name="Скругленный прямоугольник 387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7" name="Полилиния 396">
              <a:hlinkClick r:id="" action="ppaction://hlinkshowjump?jump=previous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8" name="Полилиния 397">
              <a:hlinkClick r:id="" action="ppaction://hlinkshowjump?jump=previous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9" name="Скругленный прямоугольник 398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0" name="Полилиния 399">
              <a:hlinkClick r:id="" action="ppaction://hlinkshowjump?jump=previous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1" name="Полилиния 400">
              <a:hlinkClick r:id="" action="ppaction://hlinkshowjump?jump=previous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2" name="Группа 329"/>
          <p:cNvGrpSpPr/>
          <p:nvPr/>
        </p:nvGrpSpPr>
        <p:grpSpPr>
          <a:xfrm rot="5400000">
            <a:off x="7897733" y="6111791"/>
            <a:ext cx="635210" cy="571504"/>
            <a:chOff x="3533771" y="2640017"/>
            <a:chExt cx="1789109" cy="1289049"/>
          </a:xfrm>
          <a:effectLst>
            <a:outerShdw blurRad="76200" dist="63500" dir="2700000" algn="tl" rotWithShape="0">
              <a:prstClr val="black">
                <a:alpha val="64000"/>
              </a:prstClr>
            </a:outerShdw>
          </a:effectLst>
        </p:grpSpPr>
        <p:sp>
          <p:nvSpPr>
            <p:cNvPr id="403" name="Скругленный прямоугольник 402"/>
            <p:cNvSpPr/>
            <p:nvPr/>
          </p:nvSpPr>
          <p:spPr>
            <a:xfrm>
              <a:off x="4357686" y="3357562"/>
              <a:ext cx="142876" cy="35719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4" name="Скругленный прямоугольник 403"/>
            <p:cNvSpPr/>
            <p:nvPr/>
          </p:nvSpPr>
          <p:spPr>
            <a:xfrm>
              <a:off x="4357686" y="3143248"/>
              <a:ext cx="142876" cy="285752"/>
            </a:xfrm>
            <a:prstGeom prst="roundRect">
              <a:avLst>
                <a:gd name="adj" fmla="val 3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5" name="Полилиния 404">
              <a:hlinkClick r:id="" action="ppaction://hlinkshowjump?jump=nextslide"/>
            </p:cNvPr>
            <p:cNvSpPr/>
            <p:nvPr/>
          </p:nvSpPr>
          <p:spPr>
            <a:xfrm flipV="1">
              <a:off x="4457695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6" name="Полилиния 405">
              <a:hlinkClick r:id="" action="ppaction://hlinkshowjump?jump=nextslide"/>
            </p:cNvPr>
            <p:cNvSpPr/>
            <p:nvPr/>
          </p:nvSpPr>
          <p:spPr>
            <a:xfrm flipH="1" flipV="1">
              <a:off x="3824286" y="3286124"/>
              <a:ext cx="571504" cy="642942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7" name="Скругленный прямоугольник 406"/>
            <p:cNvSpPr/>
            <p:nvPr/>
          </p:nvSpPr>
          <p:spPr>
            <a:xfrm>
              <a:off x="4357686" y="3071810"/>
              <a:ext cx="142876" cy="142876"/>
            </a:xfrm>
            <a:prstGeom prst="roundRect">
              <a:avLst>
                <a:gd name="adj" fmla="val 4111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8" name="Полилиния 407">
              <a:hlinkClick r:id="" action="ppaction://hlinkshowjump?jump=nextslide"/>
            </p:cNvPr>
            <p:cNvSpPr/>
            <p:nvPr/>
          </p:nvSpPr>
          <p:spPr>
            <a:xfrm>
              <a:off x="4457696" y="2640017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9" name="Полилиния 408">
              <a:hlinkClick r:id="" action="ppaction://hlinkshowjump?jump=nextslide"/>
            </p:cNvPr>
            <p:cNvSpPr/>
            <p:nvPr/>
          </p:nvSpPr>
          <p:spPr>
            <a:xfrm flipH="1">
              <a:off x="3533771" y="2647945"/>
              <a:ext cx="865184" cy="888998"/>
            </a:xfrm>
            <a:custGeom>
              <a:avLst/>
              <a:gdLst>
                <a:gd name="connsiteX0" fmla="*/ 0 w 762000"/>
                <a:gd name="connsiteY0" fmla="*/ 466725 h 652463"/>
                <a:gd name="connsiteX1" fmla="*/ 762000 w 762000"/>
                <a:gd name="connsiteY1" fmla="*/ 0 h 652463"/>
                <a:gd name="connsiteX2" fmla="*/ 671513 w 762000"/>
                <a:gd name="connsiteY2" fmla="*/ 623888 h 652463"/>
                <a:gd name="connsiteX3" fmla="*/ 0 w 762000"/>
                <a:gd name="connsiteY3" fmla="*/ 652463 h 652463"/>
                <a:gd name="connsiteX4" fmla="*/ 0 w 762000"/>
                <a:gd name="connsiteY4" fmla="*/ 466725 h 652463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762000"/>
                <a:gd name="connsiteY0" fmla="*/ 565147 h 750885"/>
                <a:gd name="connsiteX1" fmla="*/ 762000 w 762000"/>
                <a:gd name="connsiteY1" fmla="*/ 98422 h 750885"/>
                <a:gd name="connsiteX2" fmla="*/ 671513 w 762000"/>
                <a:gd name="connsiteY2" fmla="*/ 722310 h 750885"/>
                <a:gd name="connsiteX3" fmla="*/ 0 w 762000"/>
                <a:gd name="connsiteY3" fmla="*/ 750885 h 750885"/>
                <a:gd name="connsiteX4" fmla="*/ 0 w 762000"/>
                <a:gd name="connsiteY4" fmla="*/ 565147 h 750885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752474"/>
                <a:gd name="connsiteX1" fmla="*/ 762000 w 865184"/>
                <a:gd name="connsiteY1" fmla="*/ 98422 h 752474"/>
                <a:gd name="connsiteX2" fmla="*/ 671513 w 865184"/>
                <a:gd name="connsiteY2" fmla="*/ 722310 h 752474"/>
                <a:gd name="connsiteX3" fmla="*/ 0 w 865184"/>
                <a:gd name="connsiteY3" fmla="*/ 750885 h 752474"/>
                <a:gd name="connsiteX4" fmla="*/ 0 w 865184"/>
                <a:gd name="connsiteY4" fmla="*/ 565147 h 752474"/>
                <a:gd name="connsiteX0" fmla="*/ 0 w 865184"/>
                <a:gd name="connsiteY0" fmla="*/ 565147 h 750885"/>
                <a:gd name="connsiteX1" fmla="*/ 762000 w 865184"/>
                <a:gd name="connsiteY1" fmla="*/ 98422 h 750885"/>
                <a:gd name="connsiteX2" fmla="*/ 671513 w 865184"/>
                <a:gd name="connsiteY2" fmla="*/ 722310 h 750885"/>
                <a:gd name="connsiteX3" fmla="*/ 0 w 865184"/>
                <a:gd name="connsiteY3" fmla="*/ 750885 h 750885"/>
                <a:gd name="connsiteX4" fmla="*/ 0 w 865184"/>
                <a:gd name="connsiteY4" fmla="*/ 565147 h 750885"/>
                <a:gd name="connsiteX0" fmla="*/ 0 w 865184"/>
                <a:gd name="connsiteY0" fmla="*/ 565147 h 888998"/>
                <a:gd name="connsiteX1" fmla="*/ 762000 w 865184"/>
                <a:gd name="connsiteY1" fmla="*/ 98422 h 888998"/>
                <a:gd name="connsiteX2" fmla="*/ 671513 w 865184"/>
                <a:gd name="connsiteY2" fmla="*/ 722310 h 888998"/>
                <a:gd name="connsiteX3" fmla="*/ 0 w 865184"/>
                <a:gd name="connsiteY3" fmla="*/ 750885 h 888998"/>
                <a:gd name="connsiteX4" fmla="*/ 0 w 865184"/>
                <a:gd name="connsiteY4" fmla="*/ 565147 h 88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5184" h="888998">
                  <a:moveTo>
                    <a:pt x="0" y="565147"/>
                  </a:moveTo>
                  <a:cubicBezTo>
                    <a:pt x="363536" y="0"/>
                    <a:pt x="436560" y="163513"/>
                    <a:pt x="762000" y="98422"/>
                  </a:cubicBezTo>
                  <a:cubicBezTo>
                    <a:pt x="865184" y="358776"/>
                    <a:pt x="792154" y="666749"/>
                    <a:pt x="671513" y="722310"/>
                  </a:cubicBezTo>
                  <a:cubicBezTo>
                    <a:pt x="404810" y="888998"/>
                    <a:pt x="223838" y="741360"/>
                    <a:pt x="0" y="750885"/>
                  </a:cubicBezTo>
                  <a:lnTo>
                    <a:pt x="0" y="565147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285"/>
          <p:cNvGrpSpPr/>
          <p:nvPr/>
        </p:nvGrpSpPr>
        <p:grpSpPr>
          <a:xfrm>
            <a:off x="1428728" y="5929330"/>
            <a:ext cx="1000132" cy="1017585"/>
            <a:chOff x="214282" y="5643578"/>
            <a:chExt cx="1285884" cy="1017585"/>
          </a:xfrm>
        </p:grpSpPr>
        <p:sp>
          <p:nvSpPr>
            <p:cNvPr id="287" name="Полилиния 286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8" name="Полилиния 287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9" name="Полилиния 288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0" name="24-конечная звезда 289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3" name="Группа 356"/>
          <p:cNvGrpSpPr/>
          <p:nvPr/>
        </p:nvGrpSpPr>
        <p:grpSpPr>
          <a:xfrm rot="20068700">
            <a:off x="1657121" y="6384141"/>
            <a:ext cx="250390" cy="340455"/>
            <a:chOff x="2857488" y="4883951"/>
            <a:chExt cx="571504" cy="903297"/>
          </a:xfrm>
        </p:grpSpPr>
        <p:sp>
          <p:nvSpPr>
            <p:cNvPr id="358" name="Овал 35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9" name="Овал 358"/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0" name="Прямая соединительная линия 359"/>
            <p:cNvCxnSpPr>
              <a:stCxn id="359" idx="0"/>
              <a:endCxn id="35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Овал 36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2" name="Овал 36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3" name="Овал 36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4" name="Овал 36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5" name="Овал 36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6" name="Овал 36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7" name="Овал 36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8" name="Овал 36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9" name="Овал 36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5" name="Группа 300"/>
          <p:cNvGrpSpPr/>
          <p:nvPr/>
        </p:nvGrpSpPr>
        <p:grpSpPr>
          <a:xfrm>
            <a:off x="6000760" y="5929330"/>
            <a:ext cx="1000132" cy="928671"/>
            <a:chOff x="214282" y="5643578"/>
            <a:chExt cx="1285884" cy="1017585"/>
          </a:xfrm>
        </p:grpSpPr>
        <p:sp>
          <p:nvSpPr>
            <p:cNvPr id="302" name="Полилиния 301"/>
            <p:cNvSpPr/>
            <p:nvPr/>
          </p:nvSpPr>
          <p:spPr>
            <a:xfrm>
              <a:off x="785786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20566233" lon="4218831" rev="19705992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олилиния 302"/>
            <p:cNvSpPr/>
            <p:nvPr/>
          </p:nvSpPr>
          <p:spPr>
            <a:xfrm flipH="1">
              <a:off x="214282" y="5715016"/>
              <a:ext cx="714380" cy="946147"/>
            </a:xfrm>
            <a:custGeom>
              <a:avLst/>
              <a:gdLst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47763 h 1147763"/>
                <a:gd name="connsiteX1" fmla="*/ 228600 w 1000125"/>
                <a:gd name="connsiteY1" fmla="*/ 561975 h 1147763"/>
                <a:gd name="connsiteX2" fmla="*/ 404812 w 1000125"/>
                <a:gd name="connsiteY2" fmla="*/ 561975 h 1147763"/>
                <a:gd name="connsiteX3" fmla="*/ 385762 w 1000125"/>
                <a:gd name="connsiteY3" fmla="*/ 371475 h 1147763"/>
                <a:gd name="connsiteX4" fmla="*/ 666750 w 1000125"/>
                <a:gd name="connsiteY4" fmla="*/ 338138 h 1147763"/>
                <a:gd name="connsiteX5" fmla="*/ 642937 w 1000125"/>
                <a:gd name="connsiteY5" fmla="*/ 138113 h 1147763"/>
                <a:gd name="connsiteX6" fmla="*/ 914400 w 1000125"/>
                <a:gd name="connsiteY6" fmla="*/ 0 h 1147763"/>
                <a:gd name="connsiteX7" fmla="*/ 1000125 w 1000125"/>
                <a:gd name="connsiteY7" fmla="*/ 366713 h 1147763"/>
                <a:gd name="connsiteX8" fmla="*/ 828675 w 1000125"/>
                <a:gd name="connsiteY8" fmla="*/ 390525 h 1147763"/>
                <a:gd name="connsiteX9" fmla="*/ 852487 w 1000125"/>
                <a:gd name="connsiteY9" fmla="*/ 619125 h 1147763"/>
                <a:gd name="connsiteX10" fmla="*/ 638175 w 1000125"/>
                <a:gd name="connsiteY10" fmla="*/ 657225 h 1147763"/>
                <a:gd name="connsiteX11" fmla="*/ 638175 w 1000125"/>
                <a:gd name="connsiteY11" fmla="*/ 838200 h 1147763"/>
                <a:gd name="connsiteX12" fmla="*/ 0 w 1000125"/>
                <a:gd name="connsiteY12" fmla="*/ 1147763 h 1147763"/>
                <a:gd name="connsiteX0" fmla="*/ 0 w 1000125"/>
                <a:gd name="connsiteY0" fmla="*/ 1160461 h 1160461"/>
                <a:gd name="connsiteX1" fmla="*/ 228600 w 1000125"/>
                <a:gd name="connsiteY1" fmla="*/ 574673 h 1160461"/>
                <a:gd name="connsiteX2" fmla="*/ 404812 w 1000125"/>
                <a:gd name="connsiteY2" fmla="*/ 574673 h 1160461"/>
                <a:gd name="connsiteX3" fmla="*/ 385762 w 1000125"/>
                <a:gd name="connsiteY3" fmla="*/ 384173 h 1160461"/>
                <a:gd name="connsiteX4" fmla="*/ 666750 w 1000125"/>
                <a:gd name="connsiteY4" fmla="*/ 350836 h 1160461"/>
                <a:gd name="connsiteX5" fmla="*/ 642937 w 1000125"/>
                <a:gd name="connsiteY5" fmla="*/ 150811 h 1160461"/>
                <a:gd name="connsiteX6" fmla="*/ 914400 w 1000125"/>
                <a:gd name="connsiteY6" fmla="*/ 12698 h 1160461"/>
                <a:gd name="connsiteX7" fmla="*/ 1000125 w 1000125"/>
                <a:gd name="connsiteY7" fmla="*/ 379411 h 1160461"/>
                <a:gd name="connsiteX8" fmla="*/ 828675 w 1000125"/>
                <a:gd name="connsiteY8" fmla="*/ 403223 h 1160461"/>
                <a:gd name="connsiteX9" fmla="*/ 852487 w 1000125"/>
                <a:gd name="connsiteY9" fmla="*/ 631823 h 1160461"/>
                <a:gd name="connsiteX10" fmla="*/ 638175 w 1000125"/>
                <a:gd name="connsiteY10" fmla="*/ 669923 h 1160461"/>
                <a:gd name="connsiteX11" fmla="*/ 638175 w 1000125"/>
                <a:gd name="connsiteY11" fmla="*/ 850898 h 1160461"/>
                <a:gd name="connsiteX12" fmla="*/ 0 w 1000125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  <a:gd name="connsiteX0" fmla="*/ 0 w 1076332"/>
                <a:gd name="connsiteY0" fmla="*/ 1160461 h 1160461"/>
                <a:gd name="connsiteX1" fmla="*/ 228600 w 1076332"/>
                <a:gd name="connsiteY1" fmla="*/ 574673 h 1160461"/>
                <a:gd name="connsiteX2" fmla="*/ 404812 w 1076332"/>
                <a:gd name="connsiteY2" fmla="*/ 574673 h 1160461"/>
                <a:gd name="connsiteX3" fmla="*/ 385762 w 1076332"/>
                <a:gd name="connsiteY3" fmla="*/ 384173 h 1160461"/>
                <a:gd name="connsiteX4" fmla="*/ 666750 w 1076332"/>
                <a:gd name="connsiteY4" fmla="*/ 350836 h 1160461"/>
                <a:gd name="connsiteX5" fmla="*/ 642937 w 1076332"/>
                <a:gd name="connsiteY5" fmla="*/ 150811 h 1160461"/>
                <a:gd name="connsiteX6" fmla="*/ 914400 w 1076332"/>
                <a:gd name="connsiteY6" fmla="*/ 12698 h 1160461"/>
                <a:gd name="connsiteX7" fmla="*/ 1000125 w 1076332"/>
                <a:gd name="connsiteY7" fmla="*/ 379411 h 1160461"/>
                <a:gd name="connsiteX8" fmla="*/ 828675 w 1076332"/>
                <a:gd name="connsiteY8" fmla="*/ 403223 h 1160461"/>
                <a:gd name="connsiteX9" fmla="*/ 852487 w 1076332"/>
                <a:gd name="connsiteY9" fmla="*/ 631823 h 1160461"/>
                <a:gd name="connsiteX10" fmla="*/ 638175 w 1076332"/>
                <a:gd name="connsiteY10" fmla="*/ 669923 h 1160461"/>
                <a:gd name="connsiteX11" fmla="*/ 638175 w 1076332"/>
                <a:gd name="connsiteY11" fmla="*/ 850898 h 1160461"/>
                <a:gd name="connsiteX12" fmla="*/ 0 w 1076332"/>
                <a:gd name="connsiteY12" fmla="*/ 1160461 h 116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6332" h="1160461">
                  <a:moveTo>
                    <a:pt x="0" y="1160461"/>
                  </a:moveTo>
                  <a:lnTo>
                    <a:pt x="228600" y="574673"/>
                  </a:lnTo>
                  <a:cubicBezTo>
                    <a:pt x="282586" y="474659"/>
                    <a:pt x="346075" y="574673"/>
                    <a:pt x="404812" y="574673"/>
                  </a:cubicBezTo>
                  <a:cubicBezTo>
                    <a:pt x="398462" y="511173"/>
                    <a:pt x="315923" y="481010"/>
                    <a:pt x="385762" y="384173"/>
                  </a:cubicBezTo>
                  <a:cubicBezTo>
                    <a:pt x="498486" y="268286"/>
                    <a:pt x="573087" y="361948"/>
                    <a:pt x="666750" y="350836"/>
                  </a:cubicBezTo>
                  <a:cubicBezTo>
                    <a:pt x="658812" y="284161"/>
                    <a:pt x="541347" y="212725"/>
                    <a:pt x="642937" y="150811"/>
                  </a:cubicBezTo>
                  <a:cubicBezTo>
                    <a:pt x="766771" y="0"/>
                    <a:pt x="823912" y="58736"/>
                    <a:pt x="914400" y="12698"/>
                  </a:cubicBezTo>
                  <a:cubicBezTo>
                    <a:pt x="942975" y="134936"/>
                    <a:pt x="1076332" y="180974"/>
                    <a:pt x="1000125" y="379411"/>
                  </a:cubicBezTo>
                  <a:cubicBezTo>
                    <a:pt x="919170" y="458786"/>
                    <a:pt x="885825" y="395286"/>
                    <a:pt x="828675" y="403223"/>
                  </a:cubicBezTo>
                  <a:cubicBezTo>
                    <a:pt x="836612" y="479423"/>
                    <a:pt x="982671" y="507997"/>
                    <a:pt x="852487" y="631823"/>
                  </a:cubicBezTo>
                  <a:cubicBezTo>
                    <a:pt x="766771" y="787396"/>
                    <a:pt x="709612" y="657223"/>
                    <a:pt x="638175" y="669923"/>
                  </a:cubicBezTo>
                  <a:cubicBezTo>
                    <a:pt x="638175" y="730248"/>
                    <a:pt x="719147" y="790570"/>
                    <a:pt x="638175" y="850898"/>
                  </a:cubicBezTo>
                  <a:lnTo>
                    <a:pt x="0" y="116046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>
                <a:rot lat="18000000" lon="0" rev="20099999"/>
              </a:camera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олилиния 303"/>
            <p:cNvSpPr/>
            <p:nvPr/>
          </p:nvSpPr>
          <p:spPr>
            <a:xfrm rot="1839986">
              <a:off x="523281" y="5784561"/>
              <a:ext cx="488006" cy="785225"/>
            </a:xfrm>
            <a:custGeom>
              <a:avLst/>
              <a:gdLst>
                <a:gd name="connsiteX0" fmla="*/ 1016000 w 1016000"/>
                <a:gd name="connsiteY0" fmla="*/ 1778000 h 1803400"/>
                <a:gd name="connsiteX1" fmla="*/ 0 w 1016000"/>
                <a:gd name="connsiteY1" fmla="*/ 0 h 1803400"/>
                <a:gd name="connsiteX2" fmla="*/ 901700 w 1016000"/>
                <a:gd name="connsiteY2" fmla="*/ 1803400 h 1803400"/>
                <a:gd name="connsiteX3" fmla="*/ 1016000 w 1016000"/>
                <a:gd name="connsiteY3" fmla="*/ 1778000 h 1803400"/>
                <a:gd name="connsiteX0" fmla="*/ 1016000 w 1016000"/>
                <a:gd name="connsiteY0" fmla="*/ 1914011 h 1939411"/>
                <a:gd name="connsiteX1" fmla="*/ 0 w 1016000"/>
                <a:gd name="connsiteY1" fmla="*/ 136011 h 1939411"/>
                <a:gd name="connsiteX2" fmla="*/ 901700 w 1016000"/>
                <a:gd name="connsiteY2" fmla="*/ 1939411 h 1939411"/>
                <a:gd name="connsiteX3" fmla="*/ 1016000 w 1016000"/>
                <a:gd name="connsiteY3" fmla="*/ 1914011 h 1939411"/>
                <a:gd name="connsiteX0" fmla="*/ 1269483 w 1269483"/>
                <a:gd name="connsiteY0" fmla="*/ 2019845 h 2045245"/>
                <a:gd name="connsiteX1" fmla="*/ 253483 w 1269483"/>
                <a:gd name="connsiteY1" fmla="*/ 241845 h 2045245"/>
                <a:gd name="connsiteX2" fmla="*/ 1155183 w 1269483"/>
                <a:gd name="connsiteY2" fmla="*/ 2045245 h 2045245"/>
                <a:gd name="connsiteX3" fmla="*/ 1269483 w 1269483"/>
                <a:gd name="connsiteY3" fmla="*/ 2019845 h 2045245"/>
                <a:gd name="connsiteX0" fmla="*/ 1175829 w 1175829"/>
                <a:gd name="connsiteY0" fmla="*/ 1914011 h 1939411"/>
                <a:gd name="connsiteX1" fmla="*/ 159829 w 1175829"/>
                <a:gd name="connsiteY1" fmla="*/ 136011 h 1939411"/>
                <a:gd name="connsiteX2" fmla="*/ 1061529 w 1175829"/>
                <a:gd name="connsiteY2" fmla="*/ 1939411 h 1939411"/>
                <a:gd name="connsiteX3" fmla="*/ 1175829 w 1175829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  <a:gd name="connsiteX0" fmla="*/ 1175829 w 1221322"/>
                <a:gd name="connsiteY0" fmla="*/ 1914011 h 1939411"/>
                <a:gd name="connsiteX1" fmla="*/ 159829 w 1221322"/>
                <a:gd name="connsiteY1" fmla="*/ 136011 h 1939411"/>
                <a:gd name="connsiteX2" fmla="*/ 1061529 w 1221322"/>
                <a:gd name="connsiteY2" fmla="*/ 1939411 h 1939411"/>
                <a:gd name="connsiteX3" fmla="*/ 1175829 w 1221322"/>
                <a:gd name="connsiteY3" fmla="*/ 1914011 h 193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1322" h="1939411">
                  <a:moveTo>
                    <a:pt x="1175829" y="1914011"/>
                  </a:moveTo>
                  <a:cubicBezTo>
                    <a:pt x="1221322" y="948262"/>
                    <a:pt x="215908" y="0"/>
                    <a:pt x="159829" y="136011"/>
                  </a:cubicBezTo>
                  <a:cubicBezTo>
                    <a:pt x="0" y="124344"/>
                    <a:pt x="1153044" y="806428"/>
                    <a:pt x="1061529" y="1939411"/>
                  </a:cubicBezTo>
                  <a:lnTo>
                    <a:pt x="1175829" y="1914011"/>
                  </a:lnTo>
                  <a:close/>
                </a:path>
              </a:pathLst>
            </a:custGeom>
            <a:gradFill>
              <a:gsLst>
                <a:gs pos="100000">
                  <a:srgbClr val="92D050"/>
                </a:gs>
                <a:gs pos="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905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5" name="24-конечная звезда 304"/>
            <p:cNvSpPr/>
            <p:nvPr/>
          </p:nvSpPr>
          <p:spPr>
            <a:xfrm>
              <a:off x="571472" y="5643578"/>
              <a:ext cx="357190" cy="285752"/>
            </a:xfrm>
            <a:prstGeom prst="star24">
              <a:avLst>
                <a:gd name="adj" fmla="val 43333"/>
              </a:avLst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381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r>
              <a:rPr lang="ru-RU" sz="2800" dirty="0"/>
              <a:t>Зависимость нагревания поверхности от угла падения солнечных лучей</a:t>
            </a:r>
          </a:p>
        </p:txBody>
      </p:sp>
      <p:pic>
        <p:nvPicPr>
          <p:cNvPr id="3076" name="Picture 4" descr="{1318756B-FCA0-4194-B779-7292E3451CD1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7" b="4190"/>
          <a:stretch>
            <a:fillRect/>
          </a:stretch>
        </p:blipFill>
        <p:spPr bwMode="auto">
          <a:xfrm>
            <a:off x="684213" y="963613"/>
            <a:ext cx="7775575" cy="595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90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543800" cy="1431925"/>
          </a:xfrm>
        </p:spPr>
        <p:txBody>
          <a:bodyPr>
            <a:normAutofit fontScale="90000"/>
          </a:bodyPr>
          <a:lstStyle/>
          <a:p>
            <a:r>
              <a:rPr lang="ru-RU"/>
              <a:t>Экваториальные, тропические широты</a:t>
            </a:r>
          </a:p>
        </p:txBody>
      </p:sp>
      <p:pic>
        <p:nvPicPr>
          <p:cNvPr id="5124" name="Picture 4" descr="{E8F17314-6ECE-4F5A-8AFF-30DF3AD6A40E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20800"/>
            <a:ext cx="7380288" cy="55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{0D2F839B-07AC-475C-9C8C-DE3A76C4E383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96988"/>
            <a:ext cx="8388350" cy="556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16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Умеренные широты</a:t>
            </a:r>
          </a:p>
        </p:txBody>
      </p:sp>
      <p:pic>
        <p:nvPicPr>
          <p:cNvPr id="28676" name="Picture 4" descr="{84ACB112-6BE0-4E31-892D-3A26B2A40E4D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27200"/>
            <a:ext cx="6840538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{44784639-7109-4DD7-A129-4E6C92184D89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7638"/>
            <a:ext cx="8135937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7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543800" cy="1431925"/>
          </a:xfrm>
        </p:spPr>
        <p:txBody>
          <a:bodyPr/>
          <a:lstStyle/>
          <a:p>
            <a:r>
              <a:rPr lang="ru-RU"/>
              <a:t>Полярные широты</a:t>
            </a:r>
          </a:p>
        </p:txBody>
      </p:sp>
      <p:pic>
        <p:nvPicPr>
          <p:cNvPr id="29700" name="Picture 4" descr="{F2758393-DA90-4776-AD42-75EA306BDB07}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563688"/>
            <a:ext cx="7058025" cy="5294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1" name="Picture 5" descr="{C2620093-B8AE-4E49-AE03-391762B9D5B7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74750"/>
            <a:ext cx="7920037" cy="568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89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{80296E49-E22F-49C0-B9DE-4BCA0EA24364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52413"/>
            <a:ext cx="6985000" cy="655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4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4850"/>
            <a:ext cx="9144000" cy="571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5445125"/>
            <a:ext cx="13684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лес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1476375" y="5589588"/>
            <a:ext cx="13684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луг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0" y="1773238"/>
            <a:ext cx="1331913" cy="790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Воздух </a:t>
            </a:r>
          </a:p>
          <a:p>
            <a:pPr algn="ctr"/>
            <a:r>
              <a:rPr lang="ru-RU"/>
              <a:t>нагревается</a:t>
            </a:r>
          </a:p>
          <a:p>
            <a:pPr algn="ctr"/>
            <a:r>
              <a:rPr lang="ru-RU"/>
              <a:t> слабо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403350" y="1196975"/>
            <a:ext cx="13684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Воздух </a:t>
            </a:r>
          </a:p>
          <a:p>
            <a:pPr algn="ctr"/>
            <a:r>
              <a:rPr lang="ru-RU"/>
              <a:t>нагревается</a:t>
            </a:r>
          </a:p>
          <a:p>
            <a:pPr algn="ctr"/>
            <a:r>
              <a:rPr lang="ru-RU"/>
              <a:t> сильно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4067175" y="6092825"/>
            <a:ext cx="13684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озеро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7235825" y="5661025"/>
            <a:ext cx="136842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 smtClean="0"/>
              <a:t>пашня</a:t>
            </a:r>
            <a:endParaRPr lang="ru-RU" dirty="0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3635375" y="3213100"/>
            <a:ext cx="1331913" cy="7905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Воздух </a:t>
            </a:r>
          </a:p>
          <a:p>
            <a:pPr algn="ctr"/>
            <a:r>
              <a:rPr lang="ru-RU"/>
              <a:t>нагревается</a:t>
            </a:r>
          </a:p>
          <a:p>
            <a:pPr algn="ctr"/>
            <a:r>
              <a:rPr lang="ru-RU"/>
              <a:t> слабо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877050" y="1125538"/>
            <a:ext cx="13684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Воздух </a:t>
            </a:r>
          </a:p>
          <a:p>
            <a:pPr algn="ctr"/>
            <a:r>
              <a:rPr lang="ru-RU"/>
              <a:t>нагревается</a:t>
            </a:r>
          </a:p>
          <a:p>
            <a:pPr algn="ctr"/>
            <a:r>
              <a:rPr lang="ru-RU"/>
              <a:t> сильно</a:t>
            </a:r>
          </a:p>
        </p:txBody>
      </p:sp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80400" cy="836613"/>
          </a:xfrm>
          <a:noFill/>
          <a:ln/>
        </p:spPr>
        <p:txBody>
          <a:bodyPr anchor="ctr">
            <a:normAutofit fontScale="90000"/>
          </a:bodyPr>
          <a:lstStyle/>
          <a:p>
            <a:r>
              <a:rPr lang="ru-RU" sz="3600" dirty="0"/>
              <a:t>Температура воздуха зависит от нагрева земной поверхности</a:t>
            </a:r>
          </a:p>
        </p:txBody>
      </p:sp>
    </p:spTree>
    <p:extLst>
      <p:ext uri="{BB962C8B-B14F-4D97-AF65-F5344CB8AC3E}">
        <p14:creationId xmlns:p14="http://schemas.microsoft.com/office/powerpoint/2010/main" val="13204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6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SC(6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322D576-84F5-4EFA-B250-81F8E3F235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CSC(6)</Template>
  <TotalTime>46</TotalTime>
  <Words>519</Words>
  <Application>Microsoft Office PowerPoint</Application>
  <PresentationFormat>Экран (4:3)</PresentationFormat>
  <Paragraphs>211</Paragraphs>
  <Slides>20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CSC(6)</vt:lpstr>
      <vt:lpstr>1_CSC(6)</vt:lpstr>
      <vt:lpstr>Презентация PowerPoint</vt:lpstr>
      <vt:lpstr>Температура воздуха  </vt:lpstr>
      <vt:lpstr>ТЕМПЕРАТУРА ВОЗДУХА</vt:lpstr>
      <vt:lpstr>Зависимость нагревания поверхности от угла падения солнечных лучей</vt:lpstr>
      <vt:lpstr>Экваториальные, тропические широты</vt:lpstr>
      <vt:lpstr>Умеренные широты</vt:lpstr>
      <vt:lpstr>Полярные широты</vt:lpstr>
      <vt:lpstr>Презентация PowerPoint</vt:lpstr>
      <vt:lpstr>Температура воздуха зависит от нагрева земной поверхности</vt:lpstr>
      <vt:lpstr>Презентация PowerPoint</vt:lpstr>
      <vt:lpstr>АМПЛИТУДА</vt:lpstr>
      <vt:lpstr>Решение задач</vt:lpstr>
      <vt:lpstr>Средняя суточная температура</vt:lpstr>
      <vt:lpstr>Формулы средних температур:</vt:lpstr>
      <vt:lpstr>ПРИМЕРЫ:</vt:lpstr>
      <vt:lpstr>ПРИМЕРЫ:</vt:lpstr>
      <vt:lpstr>Пример практической работы</vt:lpstr>
      <vt:lpstr>Построение графиков хода температур</vt:lpstr>
      <vt:lpstr>Построение графиков хода температур </vt:lpstr>
      <vt:lpstr>Домашнее задание</vt:lpstr>
    </vt:vector>
  </TitlesOfParts>
  <Company>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Температура воздуха</dc:title>
  <dc:creator>Люба</dc:creator>
  <cp:lastModifiedBy>DNA7 X64</cp:lastModifiedBy>
  <cp:revision>6</cp:revision>
  <dcterms:created xsi:type="dcterms:W3CDTF">2012-04-06T20:19:40Z</dcterms:created>
  <dcterms:modified xsi:type="dcterms:W3CDTF">2013-05-11T17:14:39Z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TC030009582</vt:lpwstr>
  </property>
</Properties>
</file>