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  <p:sldMasterId id="2147483804" r:id="rId2"/>
    <p:sldMasterId id="2147483888" r:id="rId3"/>
    <p:sldMasterId id="2147483900" r:id="rId4"/>
  </p:sldMasterIdLst>
  <p:notesMasterIdLst>
    <p:notesMasterId r:id="rId40"/>
  </p:notesMasterIdLst>
  <p:sldIdLst>
    <p:sldId id="287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6" r:id="rId23"/>
    <p:sldId id="273" r:id="rId24"/>
    <p:sldId id="274" r:id="rId25"/>
    <p:sldId id="275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90" r:id="rId37"/>
    <p:sldId id="288" r:id="rId38"/>
    <p:sldId id="289" r:id="rId39"/>
  </p:sldIdLst>
  <p:sldSz cx="9144000" cy="6858000" type="screen4x3"/>
  <p:notesSz cx="6858000" cy="9144000"/>
  <p:custDataLst>
    <p:tags r:id="rId41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970BD3C-6121-4CF8-AB2D-C7EA0C680E72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AD38806-12D1-4110-BC4E-2A553B310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0691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84481E-DB52-45A2-9750-6AF97968F6D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07C53-25B2-44D8-80CB-74CED1376D16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68089-7BC4-46BA-8AEA-DA1028B3B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426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F83F0-D12C-4AF8-84F6-AECBA6A4FEF4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793BF-CB16-4A0D-BF46-81DC5545C6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740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F9265-3DF9-47ED-BC0D-44B318D9DA8B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7CF13-0F41-4A54-B95E-B1D8E37449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976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Несколько вариан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 txBox="1"/>
          <p:nvPr/>
        </p:nvSpPr>
        <p:spPr>
          <a:xfrm>
            <a:off x="457200" y="2057400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2707957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Б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3429000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В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" y="4114800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Г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4800600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Д</a:t>
            </a:r>
          </a:p>
        </p:txBody>
      </p:sp>
      <p:sp>
        <p:nvSpPr>
          <p:cNvPr id="11" name="Rectangle 2"/>
          <p:cNvSpPr>
            <a:spLocks noGrp="1"/>
          </p:cNvSpPr>
          <p:nvPr>
            <p:ph type="title"/>
          </p:nvPr>
        </p:nvSpPr>
        <p:spPr>
          <a:xfrm>
            <a:off x="685800" y="228600"/>
            <a:ext cx="7696200" cy="1371600"/>
          </a:xfrm>
        </p:spPr>
        <p:txBody>
          <a:bodyPr/>
          <a:lstStyle>
            <a:lvl1pPr algn="l" eaLnBrk="1" latinLnBrk="0" hangingPunct="1">
              <a:defRPr kumimoji="0" lang="ru-RU" i="1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" name="Rectangle 13"/>
          <p:cNvSpPr>
            <a:spLocks noGrp="1"/>
          </p:cNvSpPr>
          <p:nvPr>
            <p:ph type="body" sz="quarter" idx="17"/>
          </p:nvPr>
        </p:nvSpPr>
        <p:spPr>
          <a:xfrm>
            <a:off x="1143000" y="48006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Rectangle 13"/>
          <p:cNvSpPr>
            <a:spLocks noGrp="1"/>
          </p:cNvSpPr>
          <p:nvPr>
            <p:ph type="body" sz="quarter" idx="18"/>
          </p:nvPr>
        </p:nvSpPr>
        <p:spPr>
          <a:xfrm>
            <a:off x="1143000" y="41148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Rectangle 13"/>
          <p:cNvSpPr>
            <a:spLocks noGrp="1"/>
          </p:cNvSpPr>
          <p:nvPr>
            <p:ph type="body" sz="quarter" idx="19"/>
          </p:nvPr>
        </p:nvSpPr>
        <p:spPr>
          <a:xfrm>
            <a:off x="1143000" y="34290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Rectangle 13"/>
          <p:cNvSpPr>
            <a:spLocks noGrp="1"/>
          </p:cNvSpPr>
          <p:nvPr>
            <p:ph type="body" sz="quarter" idx="20"/>
          </p:nvPr>
        </p:nvSpPr>
        <p:spPr>
          <a:xfrm>
            <a:off x="1143000" y="27432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Rectangle 13"/>
          <p:cNvSpPr>
            <a:spLocks noGrp="1"/>
          </p:cNvSpPr>
          <p:nvPr>
            <p:ph type="body" sz="quarter" idx="21"/>
          </p:nvPr>
        </p:nvSpPr>
        <p:spPr>
          <a:xfrm>
            <a:off x="1143000" y="20574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 algn="r" eaLnBrk="1" latinLnBrk="0" hangingPunct="1">
              <a:defRPr kumimoji="0" lang="ru-RU"/>
            </a:lvl1pPr>
            <a:extLst/>
          </a:lstStyle>
          <a:p>
            <a:pPr>
              <a:defRPr/>
            </a:pPr>
            <a:fld id="{B0408119-5C92-4351-9461-ACBC84C9B211}" type="datetimeFigureOut">
              <a:rPr/>
              <a:pPr>
                <a:defRPr/>
              </a:pPr>
              <a:t>15.05.2012</a:t>
            </a:fld>
            <a:endParaRPr/>
          </a:p>
        </p:txBody>
      </p:sp>
      <p:sp>
        <p:nvSpPr>
          <p:cNvPr id="20" name="Rectangle 4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Rectangle 5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E34A69-F343-4401-9700-8955A031C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767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9FEA8-81A3-49D5-9B31-5E0ED434918A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F5FFA-F8C9-4DCF-8A4D-3EE98AE78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757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14832-4340-4AD6-814F-9121BECA9F6B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F17FA-9516-4BD0-A584-FF693D742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521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26536-C64C-40FE-9E7F-98347978D01C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0040A-6550-440E-B17F-F5FC273ED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246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DDC6E-D42E-4283-87B4-D723F0F7CC64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91A50-435D-481C-B4D2-D412483819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728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9B69F-3F7A-4A84-91B2-EE40ED7D90FE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22E9A-7DAD-405E-97AC-2068338FA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2198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89A88-76B0-4FC1-90D5-98081FC694B9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7884A-27E1-47E4-B118-B1A9A96D2C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4115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ABD96-C99B-49DD-A224-8A0B76DA42CD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0A24E-5AAB-4DAA-9F48-B1313B40A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434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57696-6FAB-4335-8AEE-43BB6DCD6949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F1412-FDCF-4CE1-8CCF-4893A6F2A2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1566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A3512-5740-4D47-A624-5949F22AC61B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51219-4889-4D46-8CF2-0F19F6501A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685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B1856-AE22-4E34-AF20-17C29EC9AF75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11334-B600-4CF5-91B6-D6CAE9D69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462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04573-6401-41B2-93BE-BA3A9889FF6B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92441-AE98-42C6-919F-235032730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887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24454-7E35-416F-9352-2035CC8B86BC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FAD7D-D6AE-4B20-87A1-EF2AA34BD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8924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FC4-CF38-47D1-97B4-5A2404A03F26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D6451-98AE-4BE5-A1BE-B3A76421A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157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39216-5FCB-49B4-A495-9F5F83D6A13A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44F82-E6F3-48B6-B049-6EDB49131D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155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CB392-1E0A-4C40-836A-4CA95EB150DC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122F-3690-4097-9B0B-928E986B5E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3758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D357E-C015-4DBD-82B0-FC97FFC09248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57884-4A13-4413-A544-79C9CCBA5D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529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193A3-1E22-417C-9699-AC0EA23DB7CF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F4AA7-9A3E-43A2-BA27-C6CA15397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3061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F5B29-794D-4CBA-8E6B-D1F2BE7A0932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ED747-0DF1-4434-9B57-BF09D1C40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199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9F8A8-7F10-4B84-A09A-14CFBFA9122E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80232-9C62-408D-B7FF-415B3F554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1958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3F613-69F9-444D-99FA-96564F7E4928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12D96-08B9-4D5E-9A04-EBCB94B46C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1561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C778F-CB3F-49BE-8E44-2582BA1EB3A6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800D2-13F9-4B56-9E59-A036443E3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639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6DA90-2EE5-4989-8922-991871713C39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BFC3-D09D-47DE-B826-8C605F31F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4819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11A06-DB51-44D9-B388-5E05A29BA973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1B5F8-F3FB-4ED9-AD33-2DBB84ABD1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1711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B0214-4849-4004-A320-674D10998B97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FF827-826E-44E8-8709-BD097BC43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8034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772400" cy="1470025"/>
          </a:xfrm>
        </p:spPr>
        <p:txBody>
          <a:bodyPr/>
          <a:lstStyle>
            <a:lvl1pPr>
              <a:defRPr lang="en-US" sz="4400" kern="1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400800" cy="1752600"/>
          </a:xfrm>
          <a:noFill/>
        </p:spPr>
        <p:txBody>
          <a:bodyPr>
            <a:scene3d>
              <a:camera prst="perspectiveRelaxedModerately"/>
              <a:lightRig rig="threePt" dir="t"/>
            </a:scene3d>
            <a:sp3d/>
          </a:bodyPr>
          <a:lstStyle>
            <a:lvl1pPr marL="0" indent="0" algn="ctr">
              <a:buNone/>
              <a:defRPr>
                <a:solidFill>
                  <a:srgbClr val="E97D2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9134E-1B92-4BAA-8317-4FD11B09F38E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D795B-3E7A-4D92-914D-FF35D14EE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989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726B7-F455-4D8E-AA0C-F2ACCD04E3B5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CD719-8453-495F-BA0A-874B0E36E5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6422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3071810"/>
            <a:ext cx="7772400" cy="1362075"/>
          </a:xfr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lang="ru-RU" sz="4400" kern="1200" dirty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158" y="157161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EBF69-BD29-431C-9AE6-BE1D025BA7FC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82688-1581-48C5-B8B1-D528C9D663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2836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27E95-3BC1-4A23-A5B0-0FAC1FFC69F0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318CB-71E2-47AC-9463-399389C61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02654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E7193-CC19-4831-A749-C9649764E592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C8BC7-5BE5-4A99-872B-556809321D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6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4AF61-80EE-479D-9DB4-E66D0D8029CC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80BDC-8172-4858-AD64-9DD36B002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92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20DA0-F25A-475B-8CD2-035092456F60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0B43F-E955-4B04-A1AF-27A08C14A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863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485C7-2113-4357-B724-2C9C8B332426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E1500-984F-4719-AD8C-EAD2B2B35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8356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2BD0B-A100-4B99-857F-4286C3160D55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400E7-64CB-4933-9FA9-DADE6D448A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366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69D7A-FD9C-4C80-875B-DE912962F44F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AC19D-67A9-42FF-9D95-02F1028052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2264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Несколько вариан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 txBox="1"/>
          <p:nvPr/>
        </p:nvSpPr>
        <p:spPr>
          <a:xfrm>
            <a:off x="457200" y="2057400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2707957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Б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3429000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В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" y="4114800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Г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4800600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Д</a:t>
            </a:r>
          </a:p>
        </p:txBody>
      </p:sp>
      <p:sp>
        <p:nvSpPr>
          <p:cNvPr id="11" name="Rectangle 2"/>
          <p:cNvSpPr>
            <a:spLocks noGrp="1"/>
          </p:cNvSpPr>
          <p:nvPr>
            <p:ph type="title"/>
          </p:nvPr>
        </p:nvSpPr>
        <p:spPr>
          <a:xfrm>
            <a:off x="685800" y="228600"/>
            <a:ext cx="7696200" cy="1371600"/>
          </a:xfrm>
        </p:spPr>
        <p:txBody>
          <a:bodyPr/>
          <a:lstStyle>
            <a:lvl1pPr algn="l" eaLnBrk="1" latinLnBrk="0" hangingPunct="1">
              <a:defRPr kumimoji="0" lang="ru-RU" i="1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" name="Rectangle 13"/>
          <p:cNvSpPr>
            <a:spLocks noGrp="1"/>
          </p:cNvSpPr>
          <p:nvPr>
            <p:ph type="body" sz="quarter" idx="17"/>
          </p:nvPr>
        </p:nvSpPr>
        <p:spPr>
          <a:xfrm>
            <a:off x="1143000" y="48006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Rectangle 13"/>
          <p:cNvSpPr>
            <a:spLocks noGrp="1"/>
          </p:cNvSpPr>
          <p:nvPr>
            <p:ph type="body" sz="quarter" idx="18"/>
          </p:nvPr>
        </p:nvSpPr>
        <p:spPr>
          <a:xfrm>
            <a:off x="1143000" y="41148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Rectangle 13"/>
          <p:cNvSpPr>
            <a:spLocks noGrp="1"/>
          </p:cNvSpPr>
          <p:nvPr>
            <p:ph type="body" sz="quarter" idx="19"/>
          </p:nvPr>
        </p:nvSpPr>
        <p:spPr>
          <a:xfrm>
            <a:off x="1143000" y="34290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Rectangle 13"/>
          <p:cNvSpPr>
            <a:spLocks noGrp="1"/>
          </p:cNvSpPr>
          <p:nvPr>
            <p:ph type="body" sz="quarter" idx="20"/>
          </p:nvPr>
        </p:nvSpPr>
        <p:spPr>
          <a:xfrm>
            <a:off x="1143000" y="27432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Rectangle 13"/>
          <p:cNvSpPr>
            <a:spLocks noGrp="1"/>
          </p:cNvSpPr>
          <p:nvPr>
            <p:ph type="body" sz="quarter" idx="21"/>
          </p:nvPr>
        </p:nvSpPr>
        <p:spPr>
          <a:xfrm>
            <a:off x="1143000" y="20574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 algn="r" eaLnBrk="1" latinLnBrk="0" hangingPunct="1">
              <a:defRPr kumimoji="0" lang="ru-RU"/>
            </a:lvl1pPr>
            <a:extLst/>
          </a:lstStyle>
          <a:p>
            <a:pPr>
              <a:defRPr/>
            </a:pPr>
            <a:fld id="{015B702F-C481-4F28-87F7-98798263B28F}" type="datetimeFigureOut">
              <a:rPr/>
              <a:pPr>
                <a:defRPr/>
              </a:pPr>
              <a:t>15.05.2012</a:t>
            </a:fld>
            <a:endParaRPr/>
          </a:p>
        </p:txBody>
      </p:sp>
      <p:sp>
        <p:nvSpPr>
          <p:cNvPr id="20" name="Rectangle 4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Rectangle 5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3B6557-F99B-4CA7-95A3-47EE66F4FF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812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13785-016A-44F1-B508-08AEC1C0202A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102A7-A1CE-4F36-83E7-6B79949A66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246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BF650-C98E-42E1-B298-BAF239CB2E1B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373B1-CF21-4261-B177-772DA83F2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000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06E23-CB8B-4CAC-B0FC-D28FA79C6ABA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DF50C-AED5-43E3-99B9-86901514BA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890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99588-D227-4C22-8CC6-FE830DCA5002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E532E-FD26-4D36-8542-4104F79F1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671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461D2-2558-4F9E-90C1-E5D9BBBD3F21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0B5C7-8B80-433A-AF44-4072C9103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963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75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DBEA91-4E98-4300-98FC-AA4498680725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A6560E-793C-447A-9FFB-6191382B4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56" r:id="rId2"/>
    <p:sldLayoutId id="2147484057" r:id="rId3"/>
    <p:sldLayoutId id="2147484058" r:id="rId4"/>
    <p:sldLayoutId id="2147484059" r:id="rId5"/>
    <p:sldLayoutId id="2147484060" r:id="rId6"/>
    <p:sldLayoutId id="2147484061" r:id="rId7"/>
    <p:sldLayoutId id="2147484062" r:id="rId8"/>
    <p:sldLayoutId id="2147484063" r:id="rId9"/>
    <p:sldLayoutId id="2147484064" r:id="rId10"/>
    <p:sldLayoutId id="2147484065" r:id="rId11"/>
    <p:sldLayoutId id="214748409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75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90DA64E8-B38E-4C9F-9B3F-AD97E58BA6AB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D8165114-DEB8-46EA-979D-A5E912B23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11EDC1-073E-4322-92FE-6BE303BFB941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D8F10C-E5CB-4687-8D4B-DED3873D1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6" r:id="rId1"/>
    <p:sldLayoutId id="2147484077" r:id="rId2"/>
    <p:sldLayoutId id="2147484078" r:id="rId3"/>
    <p:sldLayoutId id="2147484079" r:id="rId4"/>
    <p:sldLayoutId id="2147484080" r:id="rId5"/>
    <p:sldLayoutId id="2147484081" r:id="rId6"/>
    <p:sldLayoutId id="2147484082" r:id="rId7"/>
    <p:sldLayoutId id="2147484083" r:id="rId8"/>
    <p:sldLayoutId id="2147484084" r:id="rId9"/>
    <p:sldLayoutId id="2147484085" r:id="rId10"/>
    <p:sldLayoutId id="214748408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3D3A46-7706-4F8D-9960-89AB44F21711}" type="datetimeFigureOut">
              <a:rPr lang="ru-RU"/>
              <a:pPr>
                <a:defRPr/>
              </a:pPr>
              <a:t>15.05.2012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011D51-D533-4B8C-AB29-46086974E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7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8" r:id="rId10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ru-RU" sz="4400" kern="1200" dirty="0">
          <a:solidFill>
            <a:srgbClr val="546422"/>
          </a:solidFill>
          <a:effectLst>
            <a:outerShdw blurRad="60007" dist="368300" dir="7860000" sy="30000" kx="1300200" algn="ctr" rotWithShape="0">
              <a:prstClr val="black">
                <a:alpha val="32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7026"/>
        </a:buClr>
        <a:buBlip>
          <a:blip r:embed="rId13"/>
        </a:buBlip>
        <a:defRPr sz="3200" kern="1200">
          <a:solidFill>
            <a:srgbClr val="E97D2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7026"/>
        </a:buClr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87026"/>
        </a:buClr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87026"/>
        </a:buClr>
        <a:buBlip>
          <a:blip r:embed="rId13"/>
        </a:buBlip>
        <a:defRPr sz="20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87026"/>
        </a:buClr>
        <a:buBlip>
          <a:blip r:embed="rId13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audio" Target="file:///C:\Program%20Files\Microsoft%20Office\Office12\REMINDER.WAV" TargetMode="External"/><Relationship Id="rId1" Type="http://schemas.microsoft.com/office/2007/relationships/media" Target="file:///C:\Program%20Files\Microsoft%20Office\Office12\REMINDER.WAV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11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15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12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16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13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17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14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18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15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19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16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20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17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21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18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22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19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23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20.xml"/><Relationship Id="rId26" Type="http://schemas.openxmlformats.org/officeDocument/2006/relationships/slide" Target="slide24.xml"/><Relationship Id="rId3" Type="http://schemas.openxmlformats.org/officeDocument/2006/relationships/slide" Target="slide4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0.xml"/><Relationship Id="rId17" Type="http://schemas.openxmlformats.org/officeDocument/2006/relationships/slide" Target="slide17.xml"/><Relationship Id="rId25" Type="http://schemas.openxmlformats.org/officeDocument/2006/relationships/slide" Target="slide25.xml"/><Relationship Id="rId33" Type="http://schemas.openxmlformats.org/officeDocument/2006/relationships/slide" Target="slide33.xml"/><Relationship Id="rId2" Type="http://schemas.openxmlformats.org/officeDocument/2006/relationships/notesSlide" Target="../notesSlides/notesSlide1.xml"/><Relationship Id="rId16" Type="http://schemas.openxmlformats.org/officeDocument/2006/relationships/slide" Target="slide16.xml"/><Relationship Id="rId20" Type="http://schemas.openxmlformats.org/officeDocument/2006/relationships/slide" Target="slide18.xml"/><Relationship Id="rId29" Type="http://schemas.openxmlformats.org/officeDocument/2006/relationships/slide" Target="slide31.xml"/><Relationship Id="rId1" Type="http://schemas.openxmlformats.org/officeDocument/2006/relationships/slideLayout" Target="../slideLayouts/slideLayout2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6.xml"/><Relationship Id="rId32" Type="http://schemas.openxmlformats.org/officeDocument/2006/relationships/slide" Target="slide28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7.xml"/><Relationship Id="rId28" Type="http://schemas.openxmlformats.org/officeDocument/2006/relationships/slide" Target="slide32.xml"/><Relationship Id="rId10" Type="http://schemas.openxmlformats.org/officeDocument/2006/relationships/slide" Target="slide12.xml"/><Relationship Id="rId19" Type="http://schemas.openxmlformats.org/officeDocument/2006/relationships/slide" Target="slide19.xml"/><Relationship Id="rId31" Type="http://schemas.openxmlformats.org/officeDocument/2006/relationships/slide" Target="slide29.xml"/><Relationship Id="rId4" Type="http://schemas.openxmlformats.org/officeDocument/2006/relationships/slide" Target="slide3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Relationship Id="rId27" Type="http://schemas.openxmlformats.org/officeDocument/2006/relationships/slide" Target="slide23.xml"/><Relationship Id="rId30" Type="http://schemas.openxmlformats.org/officeDocument/2006/relationships/slide" Target="slide30.xml"/></Relationships>
</file>

<file path=ppt/slides/_rels/slide20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7" Target="../media/image26.jpeg" Type="http://schemas.openxmlformats.org/officeDocument/2006/relationships/image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25.jpeg" Type="http://schemas.openxmlformats.org/officeDocument/2006/relationships/image"/><Relationship Id="rId5" Target="../media/image24.png" Type="http://schemas.openxmlformats.org/officeDocument/2006/relationships/image"/><Relationship Id="rId4" Target="slide2.xml" Type="http://schemas.openxmlformats.org/officeDocument/2006/relationships/slide"/></Relationships>
</file>

<file path=ppt/slides/_rels/slide21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27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22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28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23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29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24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30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25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31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26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32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audio" Target="file:///C:\Program%20Files\Microsoft%20Office\Office12\REMINDER.WAV" TargetMode="External"/><Relationship Id="rId1" Type="http://schemas.microsoft.com/office/2007/relationships/media" Target="file:///C:\Program%20Files\Microsoft%20Office\Office12\REMINDER.WAV" TargetMode="External"/><Relationship Id="rId6" Type="http://schemas.openxmlformats.org/officeDocument/2006/relationships/image" Target="../media/image33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28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34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29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35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3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7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audio" Target="file:///C:\Program%20Files\Microsoft%20Office\Office12\REMINDER.WAV" TargetMode="External"/><Relationship Id="rId1" Type="http://schemas.microsoft.com/office/2007/relationships/media" Target="file:///C:\Program%20Files\Microsoft%20Office\Office12\REMINDER.WAV" TargetMode="Externa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audio" Target="file:///C:\Program%20Files\Microsoft%20Office\Office12\REMINDER.WAV" TargetMode="External"/><Relationship Id="rId1" Type="http://schemas.microsoft.com/office/2007/relationships/media" Target="file:///C:\Program%20Files\Microsoft%20Office\Office12\REMINDER.WAV" TargetMode="External"/><Relationship Id="rId6" Type="http://schemas.openxmlformats.org/officeDocument/2006/relationships/image" Target="../media/image36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audio" Target="file:///C:\Program%20Files\Microsoft%20Office\Office12\REMINDER.WAV" TargetMode="External"/><Relationship Id="rId1" Type="http://schemas.microsoft.com/office/2007/relationships/media" Target="file:///C:\Program%20Files\Microsoft%20Office\Office12\REMINDER.WAV" TargetMode="External"/><Relationship Id="rId6" Type="http://schemas.openxmlformats.org/officeDocument/2006/relationships/image" Target="../media/image37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3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8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audio" Target="file:///C:\Program%20Files\Microsoft%20Office\Office12\REMINDER.WAV" TargetMode="External"/><Relationship Id="rId1" Type="http://schemas.microsoft.com/office/2007/relationships/media" Target="file:///C:\Program%20Files\Microsoft%20Office\Office12\REMINDER.WAV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6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10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7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11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8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12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9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13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000108"/>
            <a:ext cx="7772400" cy="3143272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  <a:tileRect r="-100000" b="-100000"/>
            </a:gra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Своя игра.</a:t>
            </a:r>
            <a:br>
              <a:rPr lang="ru-RU"/>
            </a:br>
            <a:r>
              <a:rPr lang="ru-RU">
                <a:solidFill>
                  <a:schemeClr val="accent5">
                    <a:lumMod val="75000"/>
                  </a:schemeClr>
                </a:solidFill>
              </a:rPr>
              <a:t>Мир природы</a:t>
            </a:r>
            <a:br>
              <a:rPr lang="ru-RU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>
                <a:solidFill>
                  <a:schemeClr val="accent5">
                    <a:lumMod val="75000"/>
                  </a:schemeClr>
                </a:solidFill>
              </a:rPr>
              <a:t>Смоленской области.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500188" y="5286375"/>
            <a:ext cx="64008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sz="1600" kern="0" dirty="0">
                <a:solidFill>
                  <a:srgbClr val="003366"/>
                </a:solidFill>
                <a:latin typeface="+mn-lt"/>
              </a:rPr>
              <a:t>Автор: Коляда Елена Владимировна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1600" kern="0" dirty="0">
                <a:solidFill>
                  <a:srgbClr val="003366"/>
                </a:solidFill>
                <a:latin typeface="+mn-lt"/>
              </a:rPr>
              <a:t>учитель начальных классов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1600" kern="0" dirty="0">
                <a:solidFill>
                  <a:srgbClr val="003366"/>
                </a:solidFill>
                <a:latin typeface="+mn-lt"/>
              </a:rPr>
              <a:t>МБОУ ЯСОШ№4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1600" kern="0" dirty="0">
                <a:solidFill>
                  <a:srgbClr val="003366"/>
                </a:solidFill>
                <a:latin typeface="+mn-lt"/>
              </a:rPr>
              <a:t>Г.Ярцево</a:t>
            </a:r>
          </a:p>
          <a:p>
            <a:pPr algn="ctr">
              <a:spcBef>
                <a:spcPct val="20000"/>
              </a:spcBef>
              <a:defRPr/>
            </a:pPr>
            <a:endParaRPr lang="ru-RU" sz="1600" kern="0" dirty="0">
              <a:solidFill>
                <a:srgbClr val="003366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30</a:t>
            </a: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-142875" y="928688"/>
            <a:ext cx="9144000" cy="3114675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	В этой породе находят различные окаменелости-раковины моллюсков, кости ящеров и другие остатки морских организмов.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43500" y="5072063"/>
            <a:ext cx="3798888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фосфориты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88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643438"/>
            <a:ext cx="295275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40</a:t>
            </a:r>
            <a:endParaRPr lang="ru-RU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142875" y="1214438"/>
            <a:ext cx="8858250" cy="3757612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Разновидность известняка. </a:t>
            </a:r>
          </a:p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Назван этот материал</a:t>
            </a:r>
          </a:p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именем французского</a:t>
            </a:r>
          </a:p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геолога </a:t>
            </a:r>
            <a:r>
              <a:rPr lang="ru-RU" sz="5400" b="1" dirty="0" err="1" smtClean="0">
                <a:solidFill>
                  <a:schemeClr val="accent5">
                    <a:lumMod val="50000"/>
                  </a:schemeClr>
                </a:solidFill>
              </a:rPr>
              <a:t>Доломьё</a:t>
            </a: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57813" y="5429250"/>
            <a:ext cx="3344862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доломиты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5072063"/>
            <a:ext cx="191135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50</a:t>
            </a:r>
            <a:endParaRPr lang="ru-RU" dirty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297180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   Ценное сырьё для производства цемента. Является разновидностью известняка и глины.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357938" y="5286375"/>
            <a:ext cx="2714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5400" b="1">
                <a:solidFill>
                  <a:srgbClr val="C00000"/>
                </a:solidFill>
                <a:latin typeface="Times New Roman" pitchFamily="18" charset="0"/>
              </a:rPr>
              <a:t>мергель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635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4643438"/>
            <a:ext cx="2428875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10</a:t>
            </a:r>
            <a:endParaRPr lang="ru-RU"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13" cy="27574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5400" b="1" smtClean="0">
                <a:solidFill>
                  <a:srgbClr val="7030A0"/>
                </a:solidFill>
              </a:rPr>
              <a:t>Главная река Смоленской области.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43500" y="5429250"/>
            <a:ext cx="3643313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Днепр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309937" cy="247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20</a:t>
            </a:r>
            <a:endParaRPr lang="ru-RU" dirty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686800" cy="21859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5400" b="1" smtClean="0">
                <a:solidFill>
                  <a:srgbClr val="7030A0"/>
                </a:solidFill>
              </a:rPr>
              <a:t>Река , которая протекает в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5400" b="1" smtClean="0">
                <a:solidFill>
                  <a:srgbClr val="7030A0"/>
                </a:solidFill>
              </a:rPr>
              <a:t>городе Ярцево.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86438" y="5286375"/>
            <a:ext cx="1757362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Вопь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63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6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286250"/>
            <a:ext cx="276225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30</a:t>
            </a:r>
            <a:endParaRPr lang="ru-RU" dirty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268605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5400" b="1" smtClean="0">
                <a:solidFill>
                  <a:srgbClr val="7030A0"/>
                </a:solidFill>
              </a:rPr>
              <a:t>  Озеро, отличающееся удивительно прозрачной и холодной водой.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57875" y="5286375"/>
            <a:ext cx="2538413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Чистик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6215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286250"/>
            <a:ext cx="2833688" cy="212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40</a:t>
            </a:r>
            <a:endParaRPr lang="ru-RU" dirty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860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5400" b="1" smtClean="0">
                <a:solidFill>
                  <a:srgbClr val="7030A0"/>
                </a:solidFill>
              </a:rPr>
              <a:t>Самое большой озеро в Смоленской области.</a:t>
            </a:r>
          </a:p>
        </p:txBody>
      </p:sp>
      <p:sp>
        <p:nvSpPr>
          <p:cNvPr id="5" name="TextBox 4"/>
          <p:cNvSpPr txBox="1"/>
          <p:nvPr/>
        </p:nvSpPr>
        <p:spPr>
          <a:xfrm flipH="1">
            <a:off x="3929063" y="5214938"/>
            <a:ext cx="442912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Акатовское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6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63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167062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50</a:t>
            </a:r>
            <a:endParaRPr lang="ru-RU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0" y="1000125"/>
            <a:ext cx="8686800" cy="1757363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4800" b="1" smtClean="0">
                <a:solidFill>
                  <a:srgbClr val="7030A0"/>
                </a:solidFill>
              </a:rPr>
              <a:t>  Озеро в Вяземском районе, где, согласно легенде, Наполеон спрятал награбленные в России драгоценности.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29188" y="5072063"/>
            <a:ext cx="390207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Семлёвское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35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929188"/>
            <a:ext cx="3044825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10</a:t>
            </a:r>
            <a:endParaRPr lang="ru-RU" dirty="0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500063" y="1285875"/>
            <a:ext cx="8429625" cy="3614738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  Какой полевой культурой славится Смоленщина?</a:t>
            </a:r>
          </a:p>
        </p:txBody>
      </p:sp>
      <p:pic>
        <p:nvPicPr>
          <p:cNvPr id="4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15000" y="5429250"/>
            <a:ext cx="127952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лён</a:t>
            </a:r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3929063"/>
            <a:ext cx="20002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20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214313" y="928688"/>
            <a:ext cx="8229600" cy="3614737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  Как называются луга, расположенные в долинах рек.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29188" y="5214938"/>
            <a:ext cx="3429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заливные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714750"/>
            <a:ext cx="3667125" cy="275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42844" y="357164"/>
          <a:ext cx="3357586" cy="6134128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3500000">
                    <a:schemeClr val="accent3">
                      <a:lumMod val="50000"/>
                      <a:alpha val="50000"/>
                    </a:schemeClr>
                  </a:innerShdw>
                </a:effectLst>
                <a:tableStyleId>{5940675A-B579-460E-94D1-54222C63F5DA}</a:tableStyleId>
              </a:tblPr>
              <a:tblGrid>
                <a:gridCol w="3357586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Животные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51000">
                          <a:srgbClr val="D6B19C"/>
                        </a:gs>
                        <a:gs pos="30000">
                          <a:srgbClr val="D49E6C"/>
                        </a:gs>
                        <a:gs pos="70000">
                          <a:srgbClr val="A65528"/>
                        </a:gs>
                        <a:gs pos="100000">
                          <a:srgbClr val="663012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Полезные ископаемые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C9FCB"/>
                        </a:gs>
                        <a:gs pos="13000">
                          <a:srgbClr val="F8B049"/>
                        </a:gs>
                        <a:gs pos="21001">
                          <a:srgbClr val="F8B049"/>
                        </a:gs>
                        <a:gs pos="63000">
                          <a:srgbClr val="FEE7F2"/>
                        </a:gs>
                        <a:gs pos="67000">
                          <a:srgbClr val="F952A0"/>
                        </a:gs>
                        <a:gs pos="69000">
                          <a:srgbClr val="C50849"/>
                        </a:gs>
                        <a:gs pos="82001">
                          <a:srgbClr val="B43E85"/>
                        </a:gs>
                        <a:gs pos="100000">
                          <a:srgbClr val="F8B049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Водоёмы</a:t>
                      </a:r>
                    </a:p>
                    <a:p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0" scaled="0"/>
                      <a:tileRect/>
                    </a:gra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Растения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Грибы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47000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Охрана природы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79000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643438" y="357188"/>
          <a:ext cx="1000125" cy="1023937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23937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4000" b="1" dirty="0" smtClean="0">
                          <a:solidFill>
                            <a:schemeClr val="bg1"/>
                          </a:solidFill>
                          <a:hlinkClick r:id="rId3" action="ppaction://hlinksldjump"/>
                        </a:rPr>
                        <a:t>20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marT="45750" marB="4575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6B19C"/>
                        </a:gs>
                        <a:gs pos="30000">
                          <a:srgbClr val="D49E6C"/>
                        </a:gs>
                        <a:gs pos="70000">
                          <a:srgbClr val="A65528"/>
                        </a:gs>
                        <a:gs pos="100000">
                          <a:srgbClr val="663012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571875" y="357188"/>
          <a:ext cx="1071563" cy="1023937"/>
        </p:xfrm>
        <a:graphic>
          <a:graphicData uri="http://schemas.openxmlformats.org/drawingml/2006/table">
            <a:tbl>
              <a:tblPr/>
              <a:tblGrid>
                <a:gridCol w="1071563"/>
              </a:tblGrid>
              <a:tr h="1023937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  <a:hlinkClick r:id="rId4" action="ppaction://hlinksldjump"/>
                        </a:rPr>
                        <a:t>10</a:t>
                      </a:r>
                      <a:endParaRPr lang="ru-RU" sz="4000" b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1800" dirty="0" smtClean="0"/>
                        <a:t> </a:t>
                      </a:r>
                      <a:endParaRPr lang="ru-RU" sz="1800" dirty="0"/>
                    </a:p>
                  </a:txBody>
                  <a:tcPr marL="91439" marR="91439" marT="45750" marB="457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6B19C"/>
                        </a:gs>
                        <a:gs pos="30000">
                          <a:srgbClr val="D49E6C"/>
                        </a:gs>
                        <a:gs pos="70000">
                          <a:srgbClr val="A65528"/>
                        </a:gs>
                        <a:gs pos="100000">
                          <a:srgbClr val="663012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643563" y="357188"/>
          <a:ext cx="1044575" cy="1023937"/>
        </p:xfrm>
        <a:graphic>
          <a:graphicData uri="http://schemas.openxmlformats.org/drawingml/2006/table">
            <a:tbl>
              <a:tblPr/>
              <a:tblGrid>
                <a:gridCol w="1044575"/>
              </a:tblGrid>
              <a:tr h="1023937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5" action="ppaction://hlinksldjump"/>
                        </a:rPr>
                        <a:t>30</a:t>
                      </a:r>
                      <a:endParaRPr lang="ru-RU" sz="4000" b="1" dirty="0" smtClean="0"/>
                    </a:p>
                  </a:txBody>
                  <a:tcPr marL="91400" marR="91400" marT="45750" marB="4575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6B19C"/>
                        </a:gs>
                        <a:gs pos="30000">
                          <a:srgbClr val="D49E6C"/>
                        </a:gs>
                        <a:gs pos="70000">
                          <a:srgbClr val="A65528"/>
                        </a:gs>
                        <a:gs pos="100000">
                          <a:srgbClr val="663012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643688" y="357188"/>
          <a:ext cx="1116012" cy="1023937"/>
        </p:xfrm>
        <a:graphic>
          <a:graphicData uri="http://schemas.openxmlformats.org/drawingml/2006/table">
            <a:tbl>
              <a:tblPr/>
              <a:tblGrid>
                <a:gridCol w="1116012"/>
              </a:tblGrid>
              <a:tr h="1023937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6" action="ppaction://hlinksldjump"/>
                        </a:rPr>
                        <a:t>40</a:t>
                      </a:r>
                      <a:endParaRPr lang="ru-RU" sz="4000" b="1" dirty="0" smtClean="0"/>
                    </a:p>
                  </a:txBody>
                  <a:tcPr marL="91403" marR="91403" marT="45750" marB="4575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6B19C"/>
                        </a:gs>
                        <a:gs pos="30000">
                          <a:srgbClr val="D49E6C"/>
                        </a:gs>
                        <a:gs pos="70000">
                          <a:srgbClr val="A65528"/>
                        </a:gs>
                        <a:gs pos="100000">
                          <a:srgbClr val="663012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7715250" y="357188"/>
          <a:ext cx="1143000" cy="1023937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1023937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7" action="ppaction://hlinksldjump"/>
                        </a:rPr>
                        <a:t>50</a:t>
                      </a:r>
                      <a:endParaRPr lang="ru-RU" sz="4000" b="1" dirty="0" smtClean="0"/>
                    </a:p>
                  </a:txBody>
                  <a:tcPr marL="91439" marR="91439" marT="45750" marB="4575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6B19C"/>
                        </a:gs>
                        <a:gs pos="30000">
                          <a:srgbClr val="D49E6C"/>
                        </a:gs>
                        <a:gs pos="70000">
                          <a:srgbClr val="A65528"/>
                        </a:gs>
                        <a:gs pos="100000">
                          <a:srgbClr val="663012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571875" y="1357313"/>
          <a:ext cx="1071563" cy="1071562"/>
        </p:xfrm>
        <a:graphic>
          <a:graphicData uri="http://schemas.openxmlformats.org/drawingml/2006/table">
            <a:tbl>
              <a:tblPr/>
              <a:tblGrid>
                <a:gridCol w="1071563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8" action="ppaction://hlinksldjump"/>
                        </a:rPr>
                        <a:t>10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rgbClr val="FC9FCB"/>
                        </a:gs>
                        <a:gs pos="13000">
                          <a:srgbClr val="F8B049"/>
                        </a:gs>
                        <a:gs pos="21001">
                          <a:srgbClr val="F8B049"/>
                        </a:gs>
                        <a:gs pos="63000">
                          <a:srgbClr val="FEE7F2"/>
                        </a:gs>
                        <a:gs pos="67000">
                          <a:srgbClr val="F952A0"/>
                        </a:gs>
                        <a:gs pos="69000">
                          <a:srgbClr val="C50849"/>
                        </a:gs>
                        <a:gs pos="82001">
                          <a:srgbClr val="B43E85"/>
                        </a:gs>
                        <a:gs pos="100000">
                          <a:srgbClr val="F8B049"/>
                        </a:gs>
                      </a:gsLst>
                      <a:lin ang="0" scaled="0"/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643438" y="1357313"/>
          <a:ext cx="1000125" cy="1071562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9" action="ppaction://hlinksldjump"/>
                        </a:rPr>
                        <a:t>20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FC9FCB"/>
                        </a:gs>
                        <a:gs pos="13000">
                          <a:srgbClr val="F8B049"/>
                        </a:gs>
                        <a:gs pos="21001">
                          <a:srgbClr val="F8B049"/>
                        </a:gs>
                        <a:gs pos="63000">
                          <a:srgbClr val="FEE7F2"/>
                        </a:gs>
                        <a:gs pos="67000">
                          <a:srgbClr val="F952A0"/>
                        </a:gs>
                        <a:gs pos="69000">
                          <a:srgbClr val="C50849"/>
                        </a:gs>
                        <a:gs pos="82001">
                          <a:srgbClr val="B43E85"/>
                        </a:gs>
                        <a:gs pos="100000">
                          <a:srgbClr val="F8B049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7715250" y="1357313"/>
          <a:ext cx="1143000" cy="1071562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0" action="ppaction://hlinksldjump"/>
                        </a:rPr>
                        <a:t>50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FC9FCB"/>
                        </a:gs>
                        <a:gs pos="13000">
                          <a:srgbClr val="F8B049"/>
                        </a:gs>
                        <a:gs pos="21001">
                          <a:srgbClr val="F8B049"/>
                        </a:gs>
                        <a:gs pos="63000">
                          <a:srgbClr val="FEE7F2"/>
                        </a:gs>
                        <a:gs pos="67000">
                          <a:srgbClr val="F952A0"/>
                        </a:gs>
                        <a:gs pos="69000">
                          <a:srgbClr val="C50849"/>
                        </a:gs>
                        <a:gs pos="82001">
                          <a:srgbClr val="B43E85"/>
                        </a:gs>
                        <a:gs pos="100000">
                          <a:srgbClr val="F8B049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643688" y="1357313"/>
          <a:ext cx="1071562" cy="1071562"/>
        </p:xfrm>
        <a:graphic>
          <a:graphicData uri="http://schemas.openxmlformats.org/drawingml/2006/table">
            <a:tbl>
              <a:tblPr/>
              <a:tblGrid>
                <a:gridCol w="1071562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1" action="ppaction://hlinksldjump"/>
                        </a:rPr>
                        <a:t>40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FC9FCB"/>
                        </a:gs>
                        <a:gs pos="13000">
                          <a:srgbClr val="F8B049"/>
                        </a:gs>
                        <a:gs pos="21001">
                          <a:srgbClr val="F8B049"/>
                        </a:gs>
                        <a:gs pos="63000">
                          <a:srgbClr val="FEE7F2"/>
                        </a:gs>
                        <a:gs pos="67000">
                          <a:srgbClr val="F952A0"/>
                        </a:gs>
                        <a:gs pos="69000">
                          <a:srgbClr val="C50849"/>
                        </a:gs>
                        <a:gs pos="82001">
                          <a:srgbClr val="B43E85"/>
                        </a:gs>
                        <a:gs pos="100000">
                          <a:srgbClr val="F8B049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5643563" y="1357313"/>
          <a:ext cx="1000125" cy="1071562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2" action="ppaction://hlinksldjump"/>
                        </a:rPr>
                        <a:t>30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FC9FCB"/>
                        </a:gs>
                        <a:gs pos="13000">
                          <a:srgbClr val="F8B049"/>
                        </a:gs>
                        <a:gs pos="21001">
                          <a:srgbClr val="F8B049"/>
                        </a:gs>
                        <a:gs pos="63000">
                          <a:srgbClr val="FEE7F2"/>
                        </a:gs>
                        <a:gs pos="67000">
                          <a:srgbClr val="F952A0"/>
                        </a:gs>
                        <a:gs pos="69000">
                          <a:srgbClr val="C50849"/>
                        </a:gs>
                        <a:gs pos="82001">
                          <a:srgbClr val="B43E85"/>
                        </a:gs>
                        <a:gs pos="100000">
                          <a:srgbClr val="F8B049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3571875" y="2428875"/>
          <a:ext cx="1071563" cy="1000125"/>
        </p:xfrm>
        <a:graphic>
          <a:graphicData uri="http://schemas.openxmlformats.org/drawingml/2006/table">
            <a:tbl>
              <a:tblPr/>
              <a:tblGrid>
                <a:gridCol w="1071563"/>
              </a:tblGrid>
              <a:tr h="100012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3" action="ppaction://hlinksldjump"/>
                        </a:rPr>
                        <a:t>10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4643438" y="2428875"/>
          <a:ext cx="1000125" cy="1000125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0012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4" action="ppaction://hlinksldjump"/>
                        </a:rPr>
                        <a:t>20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5643563" y="2428875"/>
          <a:ext cx="1000125" cy="1000125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0012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5" action="ppaction://hlinksldjump"/>
                        </a:rPr>
                        <a:t>30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6643688" y="2428875"/>
          <a:ext cx="1071562" cy="1071563"/>
        </p:xfrm>
        <a:graphic>
          <a:graphicData uri="http://schemas.openxmlformats.org/drawingml/2006/table">
            <a:tbl>
              <a:tblPr/>
              <a:tblGrid>
                <a:gridCol w="1071562"/>
              </a:tblGrid>
              <a:tr h="1071563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6" action="ppaction://hlinksldjump"/>
                        </a:rPr>
                        <a:t>40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7715250" y="2428875"/>
          <a:ext cx="1143000" cy="1000125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100012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7" action="ppaction://hlinksldjump"/>
                        </a:rPr>
                        <a:t>50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5643563" y="3429000"/>
          <a:ext cx="1000125" cy="1000125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0012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8" action="ppaction://hlinksldjump"/>
                        </a:rPr>
                        <a:t>30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4643438" y="3429000"/>
          <a:ext cx="1000125" cy="1000125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0012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9" action="ppaction://hlinksldjump"/>
                        </a:rPr>
                        <a:t>20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3571875" y="3429000"/>
          <a:ext cx="1071563" cy="1000125"/>
        </p:xfrm>
        <a:graphic>
          <a:graphicData uri="http://schemas.openxmlformats.org/drawingml/2006/table">
            <a:tbl>
              <a:tblPr/>
              <a:tblGrid>
                <a:gridCol w="1071563"/>
              </a:tblGrid>
              <a:tr h="100012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0" action="ppaction://hlinksldjump"/>
                        </a:rPr>
                        <a:t>10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0" scaled="1"/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6643688" y="3429000"/>
          <a:ext cx="1071562" cy="1000125"/>
        </p:xfrm>
        <a:graphic>
          <a:graphicData uri="http://schemas.openxmlformats.org/drawingml/2006/table">
            <a:tbl>
              <a:tblPr/>
              <a:tblGrid>
                <a:gridCol w="1071562"/>
              </a:tblGrid>
              <a:tr h="100012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1" action="ppaction://hlinksldjump"/>
                        </a:rPr>
                        <a:t>40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7715250" y="3429000"/>
          <a:ext cx="1143000" cy="1000125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100012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2" action="ppaction://hlinksldjump"/>
                        </a:rPr>
                        <a:t>50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7715250" y="4429125"/>
          <a:ext cx="1143000" cy="1071563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1071563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3" action="ppaction://hlinksldjump"/>
                        </a:rPr>
                        <a:t>50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6643688" y="4429125"/>
          <a:ext cx="1071562" cy="1071563"/>
        </p:xfrm>
        <a:graphic>
          <a:graphicData uri="http://schemas.openxmlformats.org/drawingml/2006/table">
            <a:tbl>
              <a:tblPr/>
              <a:tblGrid>
                <a:gridCol w="1071562"/>
              </a:tblGrid>
              <a:tr h="1071563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4" action="ppaction://hlinksldjump"/>
                        </a:rPr>
                        <a:t>40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5643563" y="4429125"/>
          <a:ext cx="1000125" cy="1071563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71563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5" action="ppaction://hlinksldjump"/>
                        </a:rPr>
                        <a:t>30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4643438" y="4429125"/>
          <a:ext cx="1000125" cy="1071563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71563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6" action="ppaction://hlinksldjump"/>
                        </a:rPr>
                        <a:t>20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4" name="Таблица 33"/>
          <p:cNvGraphicFramePr>
            <a:graphicFrameLocks noGrp="1"/>
          </p:cNvGraphicFramePr>
          <p:nvPr/>
        </p:nvGraphicFramePr>
        <p:xfrm>
          <a:off x="3571875" y="4429125"/>
          <a:ext cx="1071563" cy="1071563"/>
        </p:xfrm>
        <a:graphic>
          <a:graphicData uri="http://schemas.openxmlformats.org/drawingml/2006/table">
            <a:tbl>
              <a:tblPr/>
              <a:tblGrid>
                <a:gridCol w="1071563"/>
              </a:tblGrid>
              <a:tr h="1071563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7" action="ppaction://hlinksldjump"/>
                        </a:rPr>
                        <a:t>10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1"/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5" name="Таблица 34"/>
          <p:cNvGraphicFramePr>
            <a:graphicFrameLocks noGrp="1"/>
          </p:cNvGraphicFramePr>
          <p:nvPr/>
        </p:nvGraphicFramePr>
        <p:xfrm>
          <a:off x="7715250" y="5500688"/>
          <a:ext cx="1143000" cy="1071562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8" action="ppaction://hlinksldjump"/>
                        </a:rPr>
                        <a:t>50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0" scaled="1"/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6" name="Таблица 35"/>
          <p:cNvGraphicFramePr>
            <a:graphicFrameLocks noGrp="1"/>
          </p:cNvGraphicFramePr>
          <p:nvPr/>
        </p:nvGraphicFramePr>
        <p:xfrm>
          <a:off x="6643688" y="5500688"/>
          <a:ext cx="1071562" cy="1071562"/>
        </p:xfrm>
        <a:graphic>
          <a:graphicData uri="http://schemas.openxmlformats.org/drawingml/2006/table">
            <a:tbl>
              <a:tblPr/>
              <a:tblGrid>
                <a:gridCol w="1071562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9" action="ppaction://hlinksldjump"/>
                        </a:rPr>
                        <a:t>40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7" name="Таблица 36"/>
          <p:cNvGraphicFramePr>
            <a:graphicFrameLocks noGrp="1"/>
          </p:cNvGraphicFramePr>
          <p:nvPr/>
        </p:nvGraphicFramePr>
        <p:xfrm>
          <a:off x="5643563" y="5500688"/>
          <a:ext cx="1000125" cy="1071562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30" action="ppaction://hlinksldjump"/>
                        </a:rPr>
                        <a:t>30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4643438" y="5500688"/>
          <a:ext cx="1000125" cy="1071562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31" action="ppaction://hlinksldjump"/>
                        </a:rPr>
                        <a:t>20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9" name="Таблица 38"/>
          <p:cNvGraphicFramePr>
            <a:graphicFrameLocks noGrp="1"/>
          </p:cNvGraphicFramePr>
          <p:nvPr/>
        </p:nvGraphicFramePr>
        <p:xfrm>
          <a:off x="3571875" y="5500688"/>
          <a:ext cx="1071563" cy="1071562"/>
        </p:xfrm>
        <a:graphic>
          <a:graphicData uri="http://schemas.openxmlformats.org/drawingml/2006/table">
            <a:tbl>
              <a:tblPr/>
              <a:tblGrid>
                <a:gridCol w="1071563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32" action="ppaction://hlinksldjump"/>
                        </a:rPr>
                        <a:t>10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sp>
        <p:nvSpPr>
          <p:cNvPr id="40" name="Прямоугольник 39"/>
          <p:cNvSpPr/>
          <p:nvPr/>
        </p:nvSpPr>
        <p:spPr>
          <a:xfrm>
            <a:off x="3571875" y="0"/>
            <a:ext cx="133667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hlinkClick r:id="rId33" action="ppaction://hlinksldjump"/>
              </a:rPr>
              <a:t>Своя игра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30</a:t>
            </a:r>
            <a:endParaRPr lang="ru-RU" dirty="0"/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1357313" y="1143000"/>
            <a:ext cx="8229600" cy="36147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Назови растение.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29188" y="5214938"/>
            <a:ext cx="3081337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Лисохвост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357938"/>
            <a:ext cx="304800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714875"/>
            <a:ext cx="2214563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2519363"/>
            <a:ext cx="47625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40</a:t>
            </a:r>
            <a:endParaRPr lang="ru-RU" dirty="0"/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428625" y="1071563"/>
            <a:ext cx="8229600" cy="297180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4800" b="1" dirty="0" smtClean="0">
                <a:solidFill>
                  <a:srgbClr val="7030A0"/>
                </a:solidFill>
              </a:rPr>
              <a:t>  </a:t>
            </a: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Это растение может быстро развиваться при наличии в почве небольшого количества питательных веществ.</a:t>
            </a:r>
          </a:p>
        </p:txBody>
      </p:sp>
      <p:pic>
        <p:nvPicPr>
          <p:cNvPr id="4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88" y="6215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 flipH="1">
            <a:off x="6572250" y="5000625"/>
            <a:ext cx="185737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мох</a:t>
            </a:r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4786313"/>
            <a:ext cx="2770188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50</a:t>
            </a:r>
            <a:endParaRPr lang="ru-RU" dirty="0"/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500063" y="1285875"/>
            <a:ext cx="8229600" cy="3357563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rgbClr val="7030A0"/>
                </a:solidFill>
              </a:rPr>
              <a:t>  </a:t>
            </a: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Это растение болота имеет нитеобразный стебель  с небольшим количеством мелких листочков.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29250" y="4786313"/>
            <a:ext cx="261937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клюква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215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500563"/>
            <a:ext cx="3121025" cy="205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10</a:t>
            </a:r>
            <a:endParaRPr lang="ru-RU" dirty="0"/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-285750" y="1571625"/>
            <a:ext cx="9715500" cy="21145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rgbClr val="7030A0"/>
                </a:solidFill>
                <a:latin typeface="Arial" charset="0"/>
                <a:cs typeface="Arial" charset="0"/>
              </a:rPr>
              <a:t>  </a:t>
            </a:r>
            <a:r>
              <a:rPr lang="ru-RU" sz="4800" b="1" smtClean="0">
                <a:solidFill>
                  <a:srgbClr val="7030A0"/>
                </a:solidFill>
                <a:latin typeface="Arial" charset="0"/>
                <a:cs typeface="Arial" charset="0"/>
              </a:rPr>
              <a:t>Какой из шляпочных грибов самый ядовитый? </a:t>
            </a:r>
            <a:endParaRPr lang="ru-RU" sz="4800" b="1" i="1" smtClean="0">
              <a:latin typeface="Arial" charset="0"/>
              <a:cs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4800" b="1" smtClean="0">
              <a:solidFill>
                <a:srgbClr val="7030A0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9000" y="5429250"/>
            <a:ext cx="55054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Бледная поганка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35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857625"/>
            <a:ext cx="2571750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20</a:t>
            </a:r>
            <a:endParaRPr lang="ru-RU" dirty="0"/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>
          <a:xfrm>
            <a:off x="0" y="1214438"/>
            <a:ext cx="9144000" cy="2328862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4400" smtClean="0">
                <a:solidFill>
                  <a:srgbClr val="7030A0"/>
                </a:solidFill>
                <a:latin typeface="Arial" charset="0"/>
                <a:cs typeface="Arial" charset="0"/>
              </a:rPr>
              <a:t>  </a:t>
            </a:r>
            <a:r>
              <a:rPr lang="ru-RU" sz="4400" b="1" smtClean="0">
                <a:solidFill>
                  <a:srgbClr val="7030A0"/>
                </a:solidFill>
                <a:latin typeface="Arial" charset="0"/>
                <a:cs typeface="Arial" charset="0"/>
              </a:rPr>
              <a:t>Очень разнообразные по окраске шляпок грибы. Настоящая разноцветная семейка!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4875" y="4929188"/>
            <a:ext cx="414337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сыроежки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313" y="6215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4000500"/>
            <a:ext cx="2033587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30</a:t>
            </a:r>
            <a:endParaRPr lang="ru-RU" dirty="0"/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7363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5400" b="1" smtClean="0">
                <a:solidFill>
                  <a:srgbClr val="7030A0"/>
                </a:solidFill>
                <a:latin typeface="Arial" charset="0"/>
                <a:cs typeface="Arial" charset="0"/>
              </a:rPr>
              <a:t>  Какие грибы в наших лесах появляются самыми первыми? </a:t>
            </a:r>
            <a:endParaRPr lang="ru-RU" sz="5400" b="1" smtClean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7563" y="4786313"/>
            <a:ext cx="7215187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Строчки и сморчки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88" y="61436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4643438"/>
            <a:ext cx="3022600" cy="193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40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2614613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5400" b="1" smtClean="0">
                <a:solidFill>
                  <a:srgbClr val="7030A0"/>
                </a:solidFill>
              </a:rPr>
              <a:t>   Под сосенкой у ребят  шляпки  блестят.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5000" y="4714875"/>
            <a:ext cx="3144838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маслёнок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3857625"/>
            <a:ext cx="2714625" cy="238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50</a:t>
            </a:r>
            <a:endParaRPr lang="ru-RU" dirty="0"/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144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5400" b="1" smtClean="0">
                <a:solidFill>
                  <a:srgbClr val="7030A0"/>
                </a:solidFill>
              </a:rPr>
              <a:t>Узнай гриб.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72125" y="4786313"/>
            <a:ext cx="310197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желчный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63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857500"/>
            <a:ext cx="4071937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10</a:t>
            </a:r>
            <a:endParaRPr lang="ru-RU" dirty="0"/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354330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  Как называется книга, где описаны исчезающие, сокращающиеся, редкие виды животных и растений.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29063" y="5143500"/>
            <a:ext cx="487680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Красная книга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215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786313"/>
            <a:ext cx="1982788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20</a:t>
            </a:r>
            <a:endParaRPr lang="ru-RU" dirty="0"/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>
          <a:xfrm>
            <a:off x="0" y="1071563"/>
            <a:ext cx="9001125" cy="2757487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4400" b="1" dirty="0" smtClean="0">
                <a:solidFill>
                  <a:srgbClr val="7030A0"/>
                </a:solidFill>
              </a:rPr>
              <a:t>   </a:t>
            </a: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Как называется закон, в котором были предусмотрены меры борьбы против загрязнения воздуха и воды, лесов и полей.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88" y="61436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4214813"/>
            <a:ext cx="2286000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7363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</a:rPr>
              <a:t>Очень опасный вредитель картофеля.</a:t>
            </a:r>
            <a:endParaRPr lang="ru-RU" sz="5400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endParaRPr lang="ru-RU" sz="5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1938" y="5072063"/>
            <a:ext cx="442912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atin typeface="+mn-lt"/>
              </a:rPr>
              <a:t>    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колорадский</a:t>
            </a: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жук</a:t>
            </a:r>
          </a:p>
        </p:txBody>
      </p:sp>
      <p:pic>
        <p:nvPicPr>
          <p:cNvPr id="7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88" y="60721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000500"/>
            <a:ext cx="3563938" cy="236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30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500188"/>
            <a:ext cx="8229600" cy="3786187"/>
          </a:xfrm>
        </p:spPr>
        <p:txBody>
          <a:bodyPr>
            <a:normAutofit/>
          </a:bodyPr>
          <a:lstStyle/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 Памятники природы города Ярцево.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813" y="5143500"/>
            <a:ext cx="8097837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Дубовая и липовая аллея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215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40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357313"/>
            <a:ext cx="8929687" cy="4043362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Назови этого сокращающегося млекопитающего.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72250" y="5286375"/>
            <a:ext cx="2179638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выдра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88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3571875"/>
            <a:ext cx="333375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50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214438"/>
            <a:ext cx="8229600" cy="26860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Редкий вид растения.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71938" y="5643563"/>
            <a:ext cx="462280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Лапчатка</a:t>
            </a: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белая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215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2214563"/>
            <a:ext cx="4524375" cy="339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25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71536" y="0"/>
            <a:ext cx="4500594" cy="1071546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Рефлексия.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25" y="2786063"/>
            <a:ext cx="7186613" cy="3429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Любите родную природу -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Озера, леса и поля!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Ведь это же наша с тобою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Навеки родная земля.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На ней мы с тобою родились,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Живём мы с тобою на ней!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Так будем же люди все вместе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Мы к ней относиться добрей.</a:t>
            </a:r>
            <a:r>
              <a:rPr lang="ru-RU" sz="2400" dirty="0" smtClean="0"/>
              <a:t> </a:t>
            </a:r>
            <a:endParaRPr lang="ru-RU" sz="24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							</a:t>
            </a:r>
            <a:r>
              <a:rPr lang="ru-RU" sz="2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И.Мазнин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28604"/>
            <a:ext cx="8229600" cy="5880756"/>
          </a:xfrm>
          <a:ln>
            <a:miter lim="800000"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prstTxWarp prst="textWave2">
              <a:avLst/>
            </a:prstTxWarp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Ура, победителям!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j0213684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75" y="6357938"/>
            <a:ext cx="428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928688"/>
            <a:ext cx="8515350" cy="5286375"/>
          </a:xfrm>
        </p:spPr>
        <p:txBody>
          <a:bodyPr/>
          <a:lstStyle/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http://www.fauna.nukri.org/reptile/1_ia_prytkaia.htm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-ящерица прыткая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http://carl-quandt.livejournal.com/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-колорадский жук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http://geo-rus.ru/fosforit.htm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-фосфориты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http://vkontakte.ru/public32265364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-глина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http://www.topauthor.ru/CHto_takoe_mel_09e1.html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-мел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http://smotri.com/video/view/?id=v780033ff44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-жаба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http://phenolog.livejournal.com/107500.html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-кукушка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http://www.all-about-pets.ru/birds/104-sviristel.html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-свиристель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http://www.drobilkanews.ru/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-доломиты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http://sch4.edu.vn.ua/mineral.html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-мергель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http://www.vsmolenske.ru/events/e27338938/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-Днепр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http://fotki.yandex.ru/users/kiplidiya/view/400871/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-озеро Чистик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http://fotki.yandex.ru/users/pepeliaev-mihail/view/144452/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-река </a:t>
            </a:r>
            <a:r>
              <a:rPr lang="ru-RU" sz="105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Вопь</a:t>
            </a:r>
            <a:endParaRPr lang="ru-RU" sz="10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http://fotki.yandex.ru/users/vizit67/view/464590/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-озеро </a:t>
            </a:r>
            <a:r>
              <a:rPr lang="ru-RU" sz="105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Акатовское</a:t>
            </a:r>
            <a:endParaRPr lang="ru-RU" sz="10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http://fotki.yandex.ru/users/witwicki/view/309359/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-озеро </a:t>
            </a:r>
            <a:r>
              <a:rPr lang="ru-RU" sz="105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Семлёвское</a:t>
            </a:r>
            <a:endParaRPr lang="ru-RU" sz="10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http://fotki.yandex.ru/users/kiplidiya/view/397385/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-заливные луга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http://www.ua.all.biz/buy?category=123&amp;city=462 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-лён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http://mydiz.ru/plants_landscaping/520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-лисохвост луговой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http://samara.olx.ru/iid-52987461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-мох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http://www.chitalnya.ru/users/chon49/got_reviews.php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-клюква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http://macroclub.ru/gallery/comshow.php?page=26750&amp;totalrows=321000&amp;cat=0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-желчный гриб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http://zagribami.narod.ru/1Suillus_granulatus.html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-маслёнок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http://abugaisky.livejournal.com/218971.html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-сморчки и строчки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http://varimparim.ru/main/griby/id1233/page2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-сыроежки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http://gribochek.info/blednaya-poganka/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-бледная поганка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http://contract.moy.su/forum/79-74-1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-закон об охране окружающей природной Среды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http://www.dikiezveri.com/hunt55.html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-выдра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http://kedr.primorye.ru/biblio/herb/main/lapchatka/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-лапчатка белая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http://yardkeeper.livejournal.com/192407.html</a:t>
            </a:r>
            <a:endParaRPr lang="ru-RU" sz="10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http://skazmir.30kam-sam.edusite.ru/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-стихотворение</a:t>
            </a:r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85723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Источники изображений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20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357313"/>
            <a:ext cx="8229600" cy="2971800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Закончи предложение.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</a:rPr>
              <a:t>Ящерица прыткая, уж, гадюка-это…</a:t>
            </a:r>
            <a:endParaRPr lang="ru-RU" sz="54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250" y="5286375"/>
            <a:ext cx="528637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пресмыкающие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215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643438"/>
            <a:ext cx="2524125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30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357313"/>
            <a:ext cx="8229600" cy="685800"/>
          </a:xfrm>
        </p:spPr>
        <p:txBody>
          <a:bodyPr>
            <a:normAutofit fontScale="70000" lnSpcReduction="2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/>
              <a:t>                        </a:t>
            </a:r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</a:rPr>
              <a:t>Назовите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6400" b="1" dirty="0" smtClean="0">
                <a:solidFill>
                  <a:schemeClr val="accent4">
                    <a:lumMod val="75000"/>
                  </a:schemeClr>
                </a:solidFill>
              </a:rPr>
              <a:t>это животное.</a:t>
            </a:r>
            <a:endParaRPr lang="ru-RU" sz="6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7688" y="5500688"/>
            <a:ext cx="4071937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свиристель</a:t>
            </a:r>
          </a:p>
        </p:txBody>
      </p:sp>
      <p:pic>
        <p:nvPicPr>
          <p:cNvPr id="8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4293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2071688"/>
            <a:ext cx="2786063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40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428750"/>
            <a:ext cx="8229600" cy="2614613"/>
          </a:xfrm>
        </p:spPr>
        <p:txBody>
          <a:bodyPr>
            <a:normAutofit fontScale="925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</a:rPr>
              <a:t>	Эта птица съедает до 100 волосатых гусениц, а за лето -около 300 тысяч.</a:t>
            </a:r>
            <a:endParaRPr lang="ru-RU" sz="5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29188" y="5214938"/>
            <a:ext cx="3357562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кукушка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63" y="64293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4000500"/>
            <a:ext cx="3476625" cy="2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50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285875"/>
            <a:ext cx="8429625" cy="4257675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</a:rPr>
              <a:t>Выбери лишнее слово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</a:rPr>
              <a:t>гадюка, уж, ящерица, жаба</a:t>
            </a:r>
            <a:endParaRPr lang="ru-RU" sz="54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86438" y="5429250"/>
            <a:ext cx="1725612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жаба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357688"/>
            <a:ext cx="2857500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600200"/>
            <a:ext cx="8501063" cy="3257550"/>
          </a:xfrm>
        </p:spPr>
        <p:txBody>
          <a:bodyPr>
            <a:normAutofit/>
          </a:bodyPr>
          <a:lstStyle/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5400" dirty="0" smtClean="0"/>
              <a:t>  </a:t>
            </a: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Это полезное ископаемое мы встречаем в школе у классной доски.</a:t>
            </a:r>
            <a:endParaRPr lang="ru-RU" sz="5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35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00813" y="5286375"/>
            <a:ext cx="2214562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мел</a:t>
            </a:r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572000"/>
            <a:ext cx="188595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20</a:t>
            </a: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285875"/>
            <a:ext cx="8858250" cy="31861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4800" b="1" dirty="0" smtClean="0">
                <a:solidFill>
                  <a:srgbClr val="7030A0"/>
                </a:solidFill>
              </a:rPr>
              <a:t>  </a:t>
            </a: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Землистая порода, состоящая из очень мелких частичек, легко размокает в воде, образуя пластичную массу.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86500" y="5214938"/>
            <a:ext cx="1995488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глина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63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4483100"/>
            <a:ext cx="2881313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cf4710b96ad8c838caac04957b65bb5bf04a"/>
</p:tagLst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3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Шаблон оформления 'Детский манеж'">
  <a:themeElements>
    <a:clrScheme name="Office Theme 4">
      <a:dk1>
        <a:srgbClr val="000000"/>
      </a:dk1>
      <a:lt1>
        <a:srgbClr val="FFFFFF"/>
      </a:lt1>
      <a:dk2>
        <a:srgbClr val="5A867B"/>
      </a:dk2>
      <a:lt2>
        <a:srgbClr val="B7D760"/>
      </a:lt2>
      <a:accent1>
        <a:srgbClr val="F1F3CF"/>
      </a:accent1>
      <a:accent2>
        <a:srgbClr val="E9CC7A"/>
      </a:accent2>
      <a:accent3>
        <a:srgbClr val="FFFFFF"/>
      </a:accent3>
      <a:accent4>
        <a:srgbClr val="000000"/>
      </a:accent4>
      <a:accent5>
        <a:srgbClr val="F7F8E4"/>
      </a:accent5>
      <a:accent6>
        <a:srgbClr val="D3B96E"/>
      </a:accent6>
      <a:hlink>
        <a:srgbClr val="D1B4C8"/>
      </a:hlink>
      <a:folHlink>
        <a:srgbClr val="96C8D1"/>
      </a:folHlink>
    </a:clrScheme>
    <a:fontScheme name="Тема Offic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5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8 марта">
      <a:majorFont>
        <a:latin typeface="Segoe Script"/>
        <a:ea typeface=""/>
        <a:cs typeface=""/>
      </a:majorFont>
      <a:minorFont>
        <a:latin typeface="Segoe UI"/>
        <a:ea typeface=""/>
        <a:cs typeface="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525</TotalTime>
  <Words>616</Words>
  <Application>Microsoft Office PowerPoint</Application>
  <PresentationFormat>Экран (4:3)</PresentationFormat>
  <Paragraphs>191</Paragraphs>
  <Slides>35</Slides>
  <Notes>1</Notes>
  <HiddenSlides>0</HiddenSlides>
  <MMClips>31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35</vt:i4>
      </vt:variant>
    </vt:vector>
  </HeadingPairs>
  <TitlesOfParts>
    <vt:vector size="49" baseType="lpstr">
      <vt:lpstr>Arial</vt:lpstr>
      <vt:lpstr>Calibri</vt:lpstr>
      <vt:lpstr>Tahoma</vt:lpstr>
      <vt:lpstr>Times New Roman</vt:lpstr>
      <vt:lpstr>Wingdings 2</vt:lpstr>
      <vt:lpstr>Wingdings</vt:lpstr>
      <vt:lpstr>Wingdings 3</vt:lpstr>
      <vt:lpstr>Segoe Script</vt:lpstr>
      <vt:lpstr>Segoe UI</vt:lpstr>
      <vt:lpstr>Book Antiqua</vt:lpstr>
      <vt:lpstr>Тема3</vt:lpstr>
      <vt:lpstr>Шаблон оформления 'Детский манеж'</vt:lpstr>
      <vt:lpstr>Апекс</vt:lpstr>
      <vt:lpstr>Тема5</vt:lpstr>
      <vt:lpstr>Своя игра. Мир природы Смоленской области.</vt:lpstr>
      <vt:lpstr>Презентация PowerPoint</vt:lpstr>
      <vt:lpstr>10</vt:lpstr>
      <vt:lpstr>20</vt:lpstr>
      <vt:lpstr>30</vt:lpstr>
      <vt:lpstr>40</vt:lpstr>
      <vt:lpstr>50</vt:lpstr>
      <vt:lpstr>10</vt:lpstr>
      <vt:lpstr>20    </vt:lpstr>
      <vt:lpstr>30</vt:lpstr>
      <vt:lpstr>40</vt:lpstr>
      <vt:lpstr>50</vt:lpstr>
      <vt:lpstr>10</vt:lpstr>
      <vt:lpstr>20</vt:lpstr>
      <vt:lpstr>30</vt:lpstr>
      <vt:lpstr>40</vt:lpstr>
      <vt:lpstr>50</vt:lpstr>
      <vt:lpstr>10</vt:lpstr>
      <vt:lpstr>20 </vt:lpstr>
      <vt:lpstr>30</vt:lpstr>
      <vt:lpstr>40</vt:lpstr>
      <vt:lpstr>50</vt:lpstr>
      <vt:lpstr>10</vt:lpstr>
      <vt:lpstr>20</vt:lpstr>
      <vt:lpstr>30</vt:lpstr>
      <vt:lpstr>40   </vt:lpstr>
      <vt:lpstr>50</vt:lpstr>
      <vt:lpstr>10</vt:lpstr>
      <vt:lpstr>20</vt:lpstr>
      <vt:lpstr>30</vt:lpstr>
      <vt:lpstr>40</vt:lpstr>
      <vt:lpstr>50   </vt:lpstr>
      <vt:lpstr>Рефлексия.</vt:lpstr>
      <vt:lpstr>Презентация PowerPoint</vt:lpstr>
      <vt:lpstr>Источники изображений</vt:lpstr>
    </vt:vector>
  </TitlesOfParts>
  <Company>Семья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Муля</dc:creator>
  <cp:lastModifiedBy>Олег Грибан</cp:lastModifiedBy>
  <cp:revision>59</cp:revision>
  <dcterms:created xsi:type="dcterms:W3CDTF">2009-07-09T11:58:00Z</dcterms:created>
  <dcterms:modified xsi:type="dcterms:W3CDTF">2012-05-15T11:54:46Z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1015047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  <property fmtid="{D5CDD505-2E9C-101B-9397-08002B2CF9AE}" name="NXTAG2" pid="5">
    <vt:lpwstr>00080006560000000000010250300207f7000400038000</vt:lpwstr>
  </property>
</Properties>
</file>