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+xml" PartName="/ppt/slides/slide29.xml"/>
  <Override ContentType="application/vnd.openxmlformats-officedocument.presentationml.slide+xml" PartName="/ppt/slides/slide38.xml"/>
  <Override ContentType="application/vnd.openxmlformats-officedocument.presentationml.slide+xml" PartName="/ppt/slides/slide47.xml"/>
  <Override ContentType="application/vnd.openxmlformats-officedocument.presentationml.slide+xml" PartName="/ppt/slides/slide56.xml"/>
  <Override ContentType="application/vnd.openxmlformats-officedocument.presentationml.slide+xml" PartName="/ppt/slides/slide58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7.xml"/>
  <Override ContentType="application/vnd.openxmlformats-officedocument.presentationml.slide+xml" PartName="/ppt/slides/slide36.xml"/>
  <Override ContentType="application/vnd.openxmlformats-officedocument.presentationml.slide+xml" PartName="/ppt/slides/slide45.xml"/>
  <Override ContentType="application/vnd.openxmlformats-officedocument.presentationml.slide+xml" PartName="/ppt/slides/slide54.xml"/>
  <Override ContentType="application/vnd.openxmlformats-officedocument.presentationml.slide+xml" PartName="/ppt/slides/slide65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2.xml"/>
  <Override ContentType="application/vnd.openxmlformats-officedocument.presentationml.slide+xml" PartName="/ppt/slides/slide16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43.xml"/>
  <Override ContentType="application/vnd.openxmlformats-officedocument.presentationml.slide+xml" PartName="/ppt/slides/slide52.xml"/>
  <Override ContentType="application/vnd.openxmlformats-officedocument.presentationml.slide+xml" PartName="/ppt/slides/slide63.xml"/>
  <Override ContentType="application/vnd.openxmlformats-officedocument.theme+xml" PartName="/ppt/theme/theme1.xml"/>
  <Override ContentType="application/vnd.openxmlformats-officedocument.presentationml.slideLayout+xml" PartName="/ppt/slideLayouts/slideLayout2.xml"/>
  <Default ContentType="application/vnd.openxmlformats-package.relationships+xml" Extension="rels"/>
  <Default ContentType="application/xml" Extension="xml"/>
  <Override ContentType="application/vnd.openxmlformats-officedocument.presentationml.slide+xml" PartName="/ppt/slides/slide14.xml"/>
  <Override ContentType="application/vnd.openxmlformats-officedocument.presentationml.slide+xml" PartName="/ppt/slides/slide23.xml"/>
  <Override ContentType="application/vnd.openxmlformats-officedocument.presentationml.slide+xml" PartName="/ppt/slides/slide32.xml"/>
  <Override ContentType="application/vnd.openxmlformats-officedocument.presentationml.slide+xml" PartName="/ppt/slides/slide41.xml"/>
  <Override ContentType="application/vnd.openxmlformats-officedocument.presentationml.slide+xml" PartName="/ppt/slides/slide50.xml"/>
  <Override ContentType="application/vnd.openxmlformats-officedocument.presentationml.slide+xml" PartName="/ppt/slides/slide61.xml"/>
  <Override ContentType="application/vnd.openxmlformats-officedocument.themeOverride+xml" PartName="/ppt/theme/themeOverride1.xml"/>
  <Override ContentType="application/vnd.openxmlformats-officedocument.presentationml.slide+xml" PartName="/ppt/slides/slide10.xml"/>
  <Override ContentType="application/vnd.openxmlformats-officedocument.presentationml.slide+xml" PartName="/ppt/slides/slide12.xml"/>
  <Override ContentType="application/vnd.openxmlformats-officedocument.presentationml.slide+xml" PartName="/ppt/slides/slide21.xml"/>
  <Override ContentType="application/vnd.openxmlformats-officedocument.presentationml.slide+xml" PartName="/ppt/slides/slide3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+xml" PartName="/ppt/slides/slide7.xml"/>
  <Override ContentType="application/vnd.openxmlformats-officedocument.presentationml.slide+xml" PartName="/ppt/slides/slide9.xml"/>
  <Override ContentType="application/vnd.openxmlformats-officedocument.presentationml.slide+xml" PartName="/ppt/slides/slide5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+xml" PartName="/ppt/slides/slide28.xml"/>
  <Override ContentType="application/vnd.openxmlformats-officedocument.presentationml.slide+xml" PartName="/ppt/slides/slide39.xml"/>
  <Override ContentType="application/vnd.openxmlformats-officedocument.presentationml.slide+xml" PartName="/ppt/slides/slide48.xml"/>
  <Override ContentType="application/vnd.openxmlformats-officedocument.presentationml.slide+xml" PartName="/ppt/slides/slide57.xml"/>
  <Override ContentType="application/vnd.openxmlformats-officedocument.presentationml.slide+xml" PartName="/ppt/slides/slide66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slide+xml" PartName="/ppt/slides/slide26.xml"/>
  <Override ContentType="application/vnd.openxmlformats-officedocument.presentationml.slide+xml" PartName="/ppt/slides/slide37.xml"/>
  <Override ContentType="application/vnd.openxmlformats-officedocument.presentationml.slide+xml" PartName="/ppt/slides/slide46.xml"/>
  <Override ContentType="application/vnd.openxmlformats-officedocument.presentationml.slide+xml" PartName="/ppt/slides/slide55.xml"/>
  <Override ContentType="application/vnd.openxmlformats-officedocument.presentationml.slide+xml" PartName="/ppt/slides/slide6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openxmlformats-officedocument.presentationml.slide+xml" PartName="/ppt/slides/slide1.xml"/>
  <Override ContentType="application/vnd.openxmlformats-officedocument.presentationml.slide+xml" PartName="/ppt/slides/slide15.xml"/>
  <Override ContentType="application/vnd.openxmlformats-officedocument.presentationml.slide+xml" PartName="/ppt/slides/slide24.xml"/>
  <Override ContentType="application/vnd.openxmlformats-officedocument.presentationml.slide+xml" PartName="/ppt/slides/slide33.xml"/>
  <Override ContentType="application/vnd.openxmlformats-officedocument.presentationml.slide+xml" PartName="/ppt/slides/slide35.xml"/>
  <Override ContentType="application/vnd.openxmlformats-officedocument.presentationml.slide+xml" PartName="/ppt/slides/slide44.xml"/>
  <Override ContentType="application/vnd.openxmlformats-officedocument.presentationml.slide+xml" PartName="/ppt/slides/slide53.xml"/>
  <Override ContentType="application/vnd.openxmlformats-officedocument.presentationml.slide+xml" PartName="/ppt/slides/slide62.xml"/>
  <Default ContentType="image/jpeg" Extension="jpeg"/>
  <Override ContentType="application/vnd.openxmlformats-officedocument.presentationml.slideLayout+xml" PartName="/ppt/slideLayouts/slideLayout3.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22.xml"/>
  <Override ContentType="application/vnd.openxmlformats-officedocument.presentationml.slide+xml" PartName="/ppt/slides/slide31.xml"/>
  <Override ContentType="application/vnd.openxmlformats-officedocument.presentationml.slide+xml" PartName="/ppt/slides/slide42.xml"/>
  <Override ContentType="application/vnd.openxmlformats-officedocument.presentationml.slide+xml" PartName="/ppt/slides/slide51.xml"/>
  <Override ContentType="application/vnd.openxmlformats-officedocument.presentationml.slide+xml" PartName="/ppt/slides/slide60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1.xml"/>
  <Override ContentType="application/vnd.openxmlformats-officedocument.presentationml.slide+xml" PartName="/ppt/slides/slide20.xml"/>
  <Override ContentType="application/vnd.openxmlformats-officedocument.presentationml.slide+xml" PartName="/ppt/slides/slide40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8.xml"/>
  <Override ContentType="application/vnd.openxmlformats-officedocument.presentationml.slide+xml" PartName="/ppt/slides/slide4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324" r:id="rId2"/>
    <p:sldId id="325" r:id="rId3"/>
    <p:sldId id="268" r:id="rId4"/>
    <p:sldId id="269" r:id="rId5"/>
    <p:sldId id="270" r:id="rId6"/>
    <p:sldId id="271" r:id="rId7"/>
    <p:sldId id="272" r:id="rId8"/>
    <p:sldId id="273" r:id="rId9"/>
    <p:sldId id="308" r:id="rId10"/>
    <p:sldId id="309" r:id="rId11"/>
    <p:sldId id="257" r:id="rId12"/>
    <p:sldId id="321" r:id="rId13"/>
    <p:sldId id="310" r:id="rId14"/>
    <p:sldId id="258" r:id="rId15"/>
    <p:sldId id="259" r:id="rId16"/>
    <p:sldId id="261" r:id="rId17"/>
    <p:sldId id="313" r:id="rId18"/>
    <p:sldId id="291" r:id="rId19"/>
    <p:sldId id="290" r:id="rId20"/>
    <p:sldId id="292" r:id="rId21"/>
    <p:sldId id="293" r:id="rId22"/>
    <p:sldId id="294" r:id="rId23"/>
    <p:sldId id="295" r:id="rId24"/>
    <p:sldId id="296" r:id="rId25"/>
    <p:sldId id="297" r:id="rId26"/>
    <p:sldId id="298" r:id="rId27"/>
    <p:sldId id="262" r:id="rId28"/>
    <p:sldId id="263" r:id="rId29"/>
    <p:sldId id="316" r:id="rId30"/>
    <p:sldId id="318" r:id="rId31"/>
    <p:sldId id="288" r:id="rId32"/>
    <p:sldId id="286" r:id="rId33"/>
    <p:sldId id="287" r:id="rId34"/>
    <p:sldId id="289" r:id="rId35"/>
    <p:sldId id="264" r:id="rId36"/>
    <p:sldId id="317" r:id="rId37"/>
    <p:sldId id="280" r:id="rId38"/>
    <p:sldId id="281" r:id="rId39"/>
    <p:sldId id="282" r:id="rId40"/>
    <p:sldId id="283" r:id="rId41"/>
    <p:sldId id="284" r:id="rId42"/>
    <p:sldId id="285" r:id="rId43"/>
    <p:sldId id="266" r:id="rId44"/>
    <p:sldId id="267" r:id="rId45"/>
    <p:sldId id="319" r:id="rId46"/>
    <p:sldId id="326" r:id="rId47"/>
    <p:sldId id="274" r:id="rId48"/>
    <p:sldId id="275" r:id="rId49"/>
    <p:sldId id="276" r:id="rId50"/>
    <p:sldId id="277" r:id="rId51"/>
    <p:sldId id="278" r:id="rId52"/>
    <p:sldId id="279" r:id="rId53"/>
    <p:sldId id="315" r:id="rId54"/>
    <p:sldId id="299" r:id="rId55"/>
    <p:sldId id="300" r:id="rId56"/>
    <p:sldId id="301" r:id="rId57"/>
    <p:sldId id="302" r:id="rId58"/>
    <p:sldId id="303" r:id="rId59"/>
    <p:sldId id="304" r:id="rId60"/>
    <p:sldId id="328" r:id="rId61"/>
    <p:sldId id="329" r:id="rId62"/>
    <p:sldId id="305" r:id="rId63"/>
    <p:sldId id="330" r:id="rId64"/>
    <p:sldId id="306" r:id="rId65"/>
    <p:sldId id="331" r:id="rId66"/>
    <p:sldId id="323" r:id="rId6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  <a:srgbClr val="FF0066"/>
    <a:srgbClr val="DCDC10"/>
    <a:srgbClr val="FFCC00"/>
    <a:srgbClr val="FF9900"/>
    <a:srgbClr val="008000"/>
    <a:srgbClr val="00CC00"/>
    <a:srgbClr val="FF0000"/>
    <a:srgbClr val="FF6699"/>
    <a:srgbClr val="F4AAE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0B06D8A-1987-4CBB-80AB-0C0056483833}" type="datetimeFigureOut">
              <a:rPr lang="ru-RU"/>
              <a:pPr>
                <a:defRPr/>
              </a:pPr>
              <a:t>14.09.2011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DB62D4E-0C71-4F2A-B641-B6BD969C51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Tm="15000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E1CB0-48D2-4580-BA82-9CF8CD3CD277}" type="datetimeFigureOut">
              <a:rPr lang="ru-RU"/>
              <a:pPr>
                <a:defRPr/>
              </a:pPr>
              <a:t>14.09.2011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7A895-C7CF-4B32-8BDF-5A56AFC971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D973B9-6AEC-404C-B5D7-C80FFAC6BDFE}" type="datetimeFigureOut">
              <a:rPr lang="ru-RU"/>
              <a:pPr>
                <a:defRPr/>
              </a:pPr>
              <a:t>14.09.2011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0EF13E-5E26-48D5-8D37-6531AC561C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477DDB-FA31-4ABC-B2C8-F1061FB99E54}" type="datetimeFigureOut">
              <a:rPr lang="ru-RU"/>
              <a:pPr>
                <a:defRPr/>
              </a:pPr>
              <a:t>14.09.2011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610ECB-3B30-487A-AEB3-6939F01CFE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7FC97C-588E-4D07-B6F0-F9ECA18ED56E}" type="datetimeFigureOut">
              <a:rPr lang="ru-RU"/>
              <a:pPr>
                <a:defRPr/>
              </a:pPr>
              <a:t>14.09.2011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4C601-33C5-43A5-B1BF-E7C82A1BC2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EAC7EE-B76F-4FA9-A736-DC848B176EE4}" type="datetimeFigureOut">
              <a:rPr lang="ru-RU"/>
              <a:pPr>
                <a:defRPr/>
              </a:pPr>
              <a:t>14.09.2011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1B07F-8D35-40C3-B762-0D552FCA32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96447B4-FFC5-4B41-B3ED-3E2675B777C1}" type="datetimeFigureOut">
              <a:rPr lang="ru-RU"/>
              <a:pPr>
                <a:defRPr/>
              </a:pPr>
              <a:t>14.09.2011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6C836AB-5152-4115-9081-898E4D1D87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4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D502D7-1931-47F3-A741-B4709DBEFD37}" type="datetimeFigureOut">
              <a:rPr lang="ru-RU"/>
              <a:pPr>
                <a:defRPr/>
              </a:pPr>
              <a:t>14.09.2011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DDE28-DE98-4C7B-8446-3D1F3B8B19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9F3A963-9A65-4A98-9A74-FD8D8E6107EC}" type="datetimeFigureOut">
              <a:rPr lang="ru-RU"/>
              <a:pPr>
                <a:defRPr/>
              </a:pPr>
              <a:t>14.09.2011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67421E9-D645-48D5-BE0D-06E3A7667D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ED43782-326A-4303-A9FC-B4B3FAC5A19D}" type="datetimeFigureOut">
              <a:rPr lang="ru-RU"/>
              <a:pPr>
                <a:defRPr/>
              </a:pPr>
              <a:t>14.09.2011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23940FA-8B62-44B2-B955-6BE3CC95E3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B93B3-81BB-4246-839A-81B2F590ECCE}" type="datetimeFigureOut">
              <a:rPr lang="ru-RU"/>
              <a:pPr>
                <a:defRPr/>
              </a:pPr>
              <a:t>14.09.2011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A9442-30A8-4912-9CCE-3A0F1B9EB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B0BA01E5-5518-4467-A074-E8E8BFA99757}" type="datetimeFigureOut">
              <a:rPr lang="ru-RU"/>
              <a:pPr>
                <a:defRPr/>
              </a:pPr>
              <a:t>14.09.2011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3E19FEE3-01CC-44F9-8EC2-300C43B0E7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07" r:id="rId3"/>
    <p:sldLayoutId id="2147483706" r:id="rId4"/>
    <p:sldLayoutId id="2147483710" r:id="rId5"/>
    <p:sldLayoutId id="2147483705" r:id="rId6"/>
    <p:sldLayoutId id="2147483711" r:id="rId7"/>
    <p:sldLayoutId id="2147483712" r:id="rId8"/>
    <p:sldLayoutId id="2147483704" r:id="rId9"/>
    <p:sldLayoutId id="2147483703" r:id="rId10"/>
    <p:sldLayoutId id="2147483702" r:id="rId11"/>
  </p:sldLayoutIdLst>
  <p:transition advClick="0" advTm="5000">
    <p:wheel spokes="8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268EA8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ADCEDC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EAABAC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gi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gif"/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4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gif"/><Relationship Id="rId2" Type="http://schemas.openxmlformats.org/officeDocument/2006/relationships/image" Target="../media/image45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7.gi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gif"/><Relationship Id="rId2" Type="http://schemas.openxmlformats.org/officeDocument/2006/relationships/image" Target="../media/image54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8.gif"/><Relationship Id="rId5" Type="http://schemas.openxmlformats.org/officeDocument/2006/relationships/image" Target="../media/image57.gif"/><Relationship Id="rId4" Type="http://schemas.openxmlformats.org/officeDocument/2006/relationships/image" Target="../media/image56.gif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gif"/><Relationship Id="rId2" Type="http://schemas.openxmlformats.org/officeDocument/2006/relationships/image" Target="../media/image66.gif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gif"/><Relationship Id="rId2" Type="http://schemas.openxmlformats.org/officeDocument/2006/relationships/image" Target="../media/image68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1.gif"/><Relationship Id="rId4" Type="http://schemas.openxmlformats.org/officeDocument/2006/relationships/image" Target="../media/image70.gi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gi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gif"/><Relationship Id="rId2" Type="http://schemas.openxmlformats.org/officeDocument/2006/relationships/image" Target="../media/image80.gif"/><Relationship Id="rId1" Type="http://schemas.openxmlformats.org/officeDocument/2006/relationships/slideLayout" Target="../slideLayouts/slideLayout1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1.jpeg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gif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384048"/>
            <a:ext cx="5214942" cy="6473952"/>
          </a:xfrm>
        </p:spPr>
        <p:txBody>
          <a:bodyPr/>
          <a:lstStyle/>
          <a:p>
            <a:r>
              <a:rPr lang="ru-RU" sz="4000" dirty="0" smtClean="0">
                <a:solidFill>
                  <a:srgbClr val="FF0066"/>
                </a:solidFill>
              </a:rPr>
              <a:t>Цвет сам по себе что-то выражает- от этого нельзя отказываться. Это надо использовать.</a:t>
            </a:r>
          </a:p>
          <a:p>
            <a:pPr>
              <a:buNone/>
            </a:pPr>
            <a:r>
              <a:rPr lang="ru-RU" sz="4000" dirty="0" smtClean="0">
                <a:solidFill>
                  <a:srgbClr val="FF0066"/>
                </a:solidFill>
              </a:rPr>
              <a:t>                                                     Винсент Ван </a:t>
            </a:r>
            <a:r>
              <a:rPr lang="ru-RU" sz="4000" dirty="0" err="1" smtClean="0">
                <a:solidFill>
                  <a:srgbClr val="FF0066"/>
                </a:solidFill>
              </a:rPr>
              <a:t>Гог</a:t>
            </a:r>
            <a:r>
              <a:rPr lang="ru-RU" sz="4000" dirty="0" smtClean="0">
                <a:solidFill>
                  <a:srgbClr val="FF0066"/>
                </a:solidFill>
              </a:rPr>
              <a:t>.</a:t>
            </a:r>
            <a:endParaRPr lang="ru-RU" sz="4000" dirty="0">
              <a:solidFill>
                <a:srgbClr val="FF0066"/>
              </a:solidFill>
            </a:endParaRPr>
          </a:p>
        </p:txBody>
      </p:sp>
      <p:pic>
        <p:nvPicPr>
          <p:cNvPr id="2050" name="Picture 2" descr="C:\Documents and Settings\Admin.MICROSOF-D3A5C2\Рабочий стол\zont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1" y="2860679"/>
            <a:ext cx="3786214" cy="3997321"/>
          </a:xfrm>
          <a:prstGeom prst="rect">
            <a:avLst/>
          </a:prstGeom>
          <a:noFill/>
        </p:spPr>
      </p:pic>
    </p:spTree>
  </p:cSld>
  <p:clrMapOvr>
    <a:masterClrMapping/>
  </p:clrMapOvr>
  <p:transition advTm="15000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3"/>
          <p:cNvSpPr>
            <a:spLocks noGrp="1"/>
          </p:cNvSpPr>
          <p:nvPr>
            <p:ph type="body" idx="1"/>
          </p:nvPr>
        </p:nvSpPr>
        <p:spPr>
          <a:xfrm>
            <a:off x="0" y="0"/>
            <a:ext cx="7740650" cy="6858000"/>
          </a:xfrm>
        </p:spPr>
        <p:txBody>
          <a:bodyPr/>
          <a:lstStyle/>
          <a:p>
            <a:pPr eaLnBrk="1" hangingPunct="1"/>
            <a:r>
              <a:rPr lang="ru-RU" sz="3600" dirty="0" smtClean="0">
                <a:solidFill>
                  <a:srgbClr val="FF0000"/>
                </a:solidFill>
              </a:rPr>
              <a:t>Предпочитающие красный цвет в одежде - фигуры амбициозные, импульсивные, легко возбудимые и энергичные. Они часто бывают смелыми, их деятельность весьма продуктивна.</a:t>
            </a:r>
            <a:r>
              <a:rPr lang="en-US" sz="3600" dirty="0" smtClean="0">
                <a:solidFill>
                  <a:srgbClr val="FF0000"/>
                </a:solidFill>
              </a:rPr>
              <a:t>  </a:t>
            </a:r>
            <a:endParaRPr lang="ru-RU" sz="3600" dirty="0" smtClean="0">
              <a:solidFill>
                <a:srgbClr val="FF0000"/>
              </a:solidFill>
            </a:endParaRPr>
          </a:p>
        </p:txBody>
      </p:sp>
      <p:pic>
        <p:nvPicPr>
          <p:cNvPr id="20482" name="Picture 4" descr="61746517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1" y="2927383"/>
            <a:ext cx="3143240" cy="3930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5000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8604"/>
            <a:ext cx="8539170" cy="314325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FF0000"/>
                </a:solidFill>
              </a:rPr>
              <a:t>Человек отличается смелостью, силой воли, властностью, вспыльчивостью, общительностью, склонностью к альтруизму, если это его любимый цвет. </a:t>
            </a:r>
            <a:r>
              <a:rPr lang="ru-RU" b="1" dirty="0" smtClean="0">
                <a:solidFill>
                  <a:srgbClr val="FF0000"/>
                </a:solidFill>
              </a:rPr>
              <a:t>Это люди радостные, красивые, независимые, ценят полноту жизни. 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 smtClean="0">
                <a:solidFill>
                  <a:schemeClr val="accent2"/>
                </a:solidFill>
              </a:rPr>
              <a:t> </a:t>
            </a:r>
            <a:endParaRPr lang="ru-RU" dirty="0">
              <a:solidFill>
                <a:schemeClr val="accent2"/>
              </a:solidFill>
            </a:endParaRPr>
          </a:p>
        </p:txBody>
      </p:sp>
      <p:pic>
        <p:nvPicPr>
          <p:cNvPr id="21507" name="Рисунок 6" descr="72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25" y="3965575"/>
            <a:ext cx="3000375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Рисунок 7" descr="78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781300"/>
            <a:ext cx="2246313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Рисунок 11" descr="169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500" y="3865563"/>
            <a:ext cx="1571625" cy="299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5000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4AAE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30" name="Rectangle 3"/>
          <p:cNvSpPr>
            <a:spLocks noGrp="1"/>
          </p:cNvSpPr>
          <p:nvPr>
            <p:ph type="body" idx="4294967295"/>
          </p:nvPr>
        </p:nvSpPr>
        <p:spPr>
          <a:xfrm>
            <a:off x="0" y="188913"/>
            <a:ext cx="9144000" cy="6284912"/>
          </a:xfrm>
          <a:solidFill>
            <a:srgbClr val="FF6699"/>
          </a:solidFill>
        </p:spPr>
        <p:txBody>
          <a:bodyPr/>
          <a:lstStyle/>
          <a:p>
            <a:pPr eaLnBrk="1" hangingPunct="1"/>
            <a:r>
              <a:rPr lang="ru-RU" smtClean="0"/>
              <a:t> </a:t>
            </a:r>
            <a:r>
              <a:rPr lang="ru-RU" sz="3200" b="1" smtClean="0"/>
              <a:t>Розовый - это цвет жизни, всего живого, он «говорит» о необходимости любить и быть добрее. Те, кому он нравится, могут разволноваться по самому незначительному поводу. У людей прагматичных этот цвет вызывает раздражение. </a:t>
            </a:r>
          </a:p>
        </p:txBody>
      </p:sp>
      <p:pic>
        <p:nvPicPr>
          <p:cNvPr id="22531" name="Picture 5" descr="6ad7cdf4ae5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8850" y="3284538"/>
            <a:ext cx="2144713" cy="357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6" descr="97822537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860800"/>
            <a:ext cx="2397125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Содержимое 5" descr="40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35375" y="3762375"/>
            <a:ext cx="2500313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5000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5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39750" y="692150"/>
            <a:ext cx="7467600" cy="5616575"/>
          </a:xfrm>
          <a:noFill/>
          <a:ln>
            <a:solidFill>
              <a:srgbClr val="0000FF"/>
            </a:solidFill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b="1" cap="none" smtClean="0"/>
              <a:t> </a:t>
            </a:r>
            <a:r>
              <a:rPr lang="ru-RU" sz="15800" b="1" cap="none" smtClean="0">
                <a:solidFill>
                  <a:schemeClr val="tx1"/>
                </a:solidFill>
              </a:rPr>
              <a:t>Белый</a:t>
            </a:r>
          </a:p>
        </p:txBody>
      </p:sp>
      <p:pic>
        <p:nvPicPr>
          <p:cNvPr id="23554" name="Picture 5" descr="File02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754063"/>
            <a:ext cx="60198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5000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Рисунок 7" descr="groovychick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94425" y="2349500"/>
            <a:ext cx="2949575" cy="450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71472" y="857232"/>
            <a:ext cx="7858180" cy="1754326"/>
          </a:xfrm>
          <a:prstGeom prst="rect">
            <a:avLst/>
          </a:prstGeom>
          <a:solidFill>
            <a:srgbClr val="00B0F0"/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А кто в одежде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          белого цвета?</a:t>
            </a:r>
          </a:p>
        </p:txBody>
      </p:sp>
      <p:pic>
        <p:nvPicPr>
          <p:cNvPr id="24579" name="Рисунок 6" descr="232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612775" y="1968500"/>
            <a:ext cx="3214688" cy="488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Rectangle 6"/>
          <p:cNvSpPr>
            <a:spLocks noChangeArrowheads="1"/>
          </p:cNvSpPr>
          <p:nvPr/>
        </p:nvSpPr>
        <p:spPr bwMode="auto">
          <a:xfrm rot="1624325">
            <a:off x="2411413" y="3141663"/>
            <a:ext cx="4710112" cy="256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Это синтез всех цветов,</a:t>
            </a:r>
          </a:p>
          <a:p>
            <a:r>
              <a:rPr lang="ru-RU"/>
              <a:t> поэтому он является идеальным цветом, </a:t>
            </a:r>
          </a:p>
          <a:p>
            <a:r>
              <a:rPr lang="ru-RU"/>
              <a:t>«цветом мечты».</a:t>
            </a:r>
          </a:p>
          <a:p>
            <a:r>
              <a:rPr lang="ru-RU"/>
              <a:t>В нем заложен </a:t>
            </a:r>
          </a:p>
          <a:p>
            <a:r>
              <a:rPr lang="ru-RU"/>
              <a:t>многозначительный смысл,</a:t>
            </a:r>
          </a:p>
          <a:p>
            <a:r>
              <a:rPr lang="ru-RU"/>
              <a:t> поскольку он одновременно </a:t>
            </a:r>
          </a:p>
          <a:p>
            <a:r>
              <a:rPr lang="ru-RU"/>
              <a:t>передает и блеск света, и холод льда. </a:t>
            </a:r>
          </a:p>
          <a:p>
            <a:r>
              <a:rPr lang="ru-RU"/>
              <a:t>Этому цвету может отдать предпочтение</a:t>
            </a:r>
          </a:p>
          <a:p>
            <a:r>
              <a:rPr lang="ru-RU"/>
              <a:t> человек с любым характером  </a:t>
            </a:r>
          </a:p>
        </p:txBody>
      </p:sp>
    </p:spTree>
  </p:cSld>
  <p:clrMapOvr>
    <a:masterClrMapping/>
  </p:clrMapOvr>
  <p:transition advTm="15000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Рисунок 4" descr="bestgif.narod.ru_20451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38" y="2957513"/>
            <a:ext cx="2786062" cy="390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Содержимое 3" descr="bestgif.narod.ru_6226.gif"/>
          <p:cNvPicPr>
            <a:picLocks noGrp="1" noChangeAspect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019425"/>
            <a:ext cx="2357438" cy="3838575"/>
          </a:xfrm>
        </p:spPr>
      </p:pic>
      <p:pic>
        <p:nvPicPr>
          <p:cNvPr id="25604" name="Рисунок 6" descr="179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03438" y="3714750"/>
            <a:ext cx="4111625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9144000" cy="304698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Белый: Означает начало. Люди, предпочитающие белый в одежде, часто наделены чувством справедливости, они стремятся к согласию и миру с другими людьми. Часто хотят нравиться и даже очаровывать. 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15000"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Содержимое 3" descr="44.gif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4313" y="4822825"/>
            <a:ext cx="1981200" cy="1916113"/>
          </a:xfrm>
        </p:spPr>
      </p:pic>
      <p:pic>
        <p:nvPicPr>
          <p:cNvPr id="27652" name="Рисунок 5" descr="ani_13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465263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428728" y="0"/>
            <a:ext cx="7467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b="1" dirty="0" smtClean="0"/>
              <a:t>Черный цвет</a:t>
            </a:r>
            <a:endParaRPr lang="ru-RU" sz="5400" b="1" dirty="0"/>
          </a:p>
        </p:txBody>
      </p:sp>
      <p:pic>
        <p:nvPicPr>
          <p:cNvPr id="7" name="Рисунок 4" descr="45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67724" y="3786190"/>
            <a:ext cx="2976276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0" y="1000108"/>
            <a:ext cx="8929717" cy="569386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Перед нами</a:t>
            </a:r>
          </a:p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талантливые люди, </a:t>
            </a:r>
          </a:p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которые способны</a:t>
            </a:r>
          </a:p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колдовать абсолютно</a:t>
            </a:r>
          </a:p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сех.</a:t>
            </a:r>
            <a:r>
              <a:rPr lang="ru-RU" sz="2800" b="1" i="1" dirty="0" smtClean="0"/>
              <a:t> </a:t>
            </a:r>
          </a:p>
          <a:p>
            <a:pPr algn="ctr"/>
            <a:r>
              <a:rPr lang="ru-RU" sz="2800" b="1" i="1" dirty="0" smtClean="0"/>
              <a:t>Черный- это известность </a:t>
            </a:r>
          </a:p>
          <a:p>
            <a:pPr algn="ctr"/>
            <a:r>
              <a:rPr lang="ru-RU" sz="2800" b="1" i="1" dirty="0" smtClean="0"/>
              <a:t>и тайна, которая дает </a:t>
            </a:r>
          </a:p>
          <a:p>
            <a:pPr algn="ctr"/>
            <a:r>
              <a:rPr lang="ru-RU" sz="2800" b="1" i="1" dirty="0" smtClean="0"/>
              <a:t>путь всему новому.</a:t>
            </a:r>
          </a:p>
          <a:p>
            <a:pPr algn="ctr"/>
            <a:r>
              <a:rPr lang="ru-RU" sz="2800" b="1" i="1" dirty="0" smtClean="0"/>
              <a:t> Но этот цвет </a:t>
            </a:r>
          </a:p>
          <a:p>
            <a:pPr algn="ctr"/>
            <a:r>
              <a:rPr lang="ru-RU" sz="2800" b="1" i="1" dirty="0" smtClean="0"/>
              <a:t>может вызывать</a:t>
            </a:r>
          </a:p>
          <a:p>
            <a:pPr algn="ctr"/>
            <a:r>
              <a:rPr lang="ru-RU" sz="2800" b="1" i="1" dirty="0" smtClean="0"/>
              <a:t> тревожное состояние, </a:t>
            </a:r>
          </a:p>
          <a:p>
            <a:pPr algn="ctr"/>
            <a:r>
              <a:rPr lang="ru-RU" sz="2800" b="1" i="1" dirty="0" smtClean="0"/>
              <a:t>ассоциироваться с </a:t>
            </a:r>
          </a:p>
          <a:p>
            <a:pPr algn="ctr"/>
            <a:r>
              <a:rPr lang="ru-RU" sz="2800" b="1" i="1" dirty="0" smtClean="0"/>
              <a:t>негативными явлениями. 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advTm="15000"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3"/>
          <p:cNvSpPr>
            <a:spLocks noGrp="1"/>
          </p:cNvSpPr>
          <p:nvPr>
            <p:ph type="body" idx="4294967295"/>
          </p:nvPr>
        </p:nvSpPr>
        <p:spPr>
          <a:xfrm>
            <a:off x="0" y="0"/>
            <a:ext cx="9144000" cy="500066"/>
          </a:xfrm>
        </p:spPr>
        <p:txBody>
          <a:bodyPr/>
          <a:lstStyle/>
          <a:p>
            <a:pPr eaLnBrk="1" hangingPunct="1">
              <a:buNone/>
            </a:pPr>
            <a:r>
              <a:rPr lang="ru-RU" sz="1800" b="1" i="1" dirty="0" smtClean="0"/>
              <a:t> </a:t>
            </a:r>
          </a:p>
          <a:p>
            <a:pPr eaLnBrk="1" hangingPunct="1">
              <a:buNone/>
            </a:pPr>
            <a:r>
              <a:rPr lang="ru-RU" sz="2000" b="1" i="1" dirty="0" smtClean="0"/>
              <a:t>Черный: Если вы носите одежду черного цвета от случая к случаю, то такой выбор означает, что вы хотите контролировать себя и создаете имидж авторитетного и дисциплинированного человека, у которого сильная воля и сложившееся мнение. Люди же, которые практически всегда носят черную одежду, часто являются противоречивыми натурами. Такой выбор может говорить о том, что человек хочет убежать от окружающих, закрыться. </a:t>
            </a:r>
          </a:p>
          <a:p>
            <a:pPr eaLnBrk="1" hangingPunct="1"/>
            <a:r>
              <a:rPr lang="ru-RU" sz="2800" b="1" dirty="0" smtClean="0"/>
              <a:t>  </a:t>
            </a:r>
          </a:p>
        </p:txBody>
      </p:sp>
      <p:pic>
        <p:nvPicPr>
          <p:cNvPr id="28674" name="Picture 5" descr="File02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3095063"/>
            <a:ext cx="5643570" cy="376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5000"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21" name="Picture 5" descr="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3399FF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29698" name="Rectangle 6"/>
          <p:cNvSpPr>
            <a:spLocks noChangeArrowheads="1"/>
          </p:cNvSpPr>
          <p:nvPr/>
        </p:nvSpPr>
        <p:spPr bwMode="auto">
          <a:xfrm>
            <a:off x="2843213" y="5492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  <p:sp>
        <p:nvSpPr>
          <p:cNvPr id="29699" name="WordArt 4"/>
          <p:cNvSpPr>
            <a:spLocks noChangeArrowheads="1" noChangeShapeType="1" noTextEdit="1"/>
          </p:cNvSpPr>
          <p:nvPr/>
        </p:nvSpPr>
        <p:spPr bwMode="auto">
          <a:xfrm>
            <a:off x="2051050" y="3168650"/>
            <a:ext cx="5545138" cy="1484313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3600" b="1" i="1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rgbClr val="16074D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СИНИЙ</a:t>
            </a:r>
          </a:p>
        </p:txBody>
      </p:sp>
      <p:pic>
        <p:nvPicPr>
          <p:cNvPr id="29700" name="Picture 5" descr="20737238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437063"/>
            <a:ext cx="1936750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5000"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3" name="Picture 5" descr="2f2c0aaa86e4bbde4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0"/>
            <a:ext cx="8893175" cy="6858000"/>
          </a:xfrm>
          <a:prstGeom prst="rect">
            <a:avLst/>
          </a:prstGeom>
          <a:noFill/>
          <a:ln w="76200">
            <a:solidFill>
              <a:srgbClr val="3399FF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30722" name="Rectangle 6"/>
          <p:cNvSpPr>
            <a:spLocks noChangeArrowheads="1"/>
          </p:cNvSpPr>
          <p:nvPr/>
        </p:nvSpPr>
        <p:spPr bwMode="auto">
          <a:xfrm>
            <a:off x="1763713" y="57340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</p:spTree>
  </p:cSld>
  <p:clrMapOvr>
    <a:masterClrMapping/>
  </p:clrMapOvr>
  <p:transition advClick="0" advTm="5000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214546" y="0"/>
            <a:ext cx="6929454" cy="69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Скажи свой любимый цвет и я скажу о тебе...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И мужчины и женщины отдают предпочтение нескольким цветам, в зависимости от того, где эти цвета используются - в одежде, обстановке, цвете автомобиля и т.д. Приятное или неприятное чувство, которое вызывает какой-то цвет, может меняться с течением времени. Но в любом случае цвет, которому вы отдаете предпочтение, многое может повествовать о вашем характере и эмоциональном складе. 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41" name="Picture 5" descr="beach_56200511034pm6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964613" cy="6858000"/>
          </a:xfrm>
          <a:prstGeom prst="rect">
            <a:avLst/>
          </a:prstGeom>
          <a:noFill/>
          <a:ln w="76200">
            <a:solidFill>
              <a:srgbClr val="3399FF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  <p:transition advClick="0" advTm="5000"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7" name="Picture 5" descr="1206230597_3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24975" cy="6858000"/>
          </a:xfrm>
          <a:prstGeom prst="rect">
            <a:avLst/>
          </a:prstGeom>
          <a:noFill/>
          <a:ln w="76200">
            <a:solidFill>
              <a:srgbClr val="3399FF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32770" name="Rectangle 6"/>
          <p:cNvSpPr>
            <a:spLocks noChangeArrowheads="1"/>
          </p:cNvSpPr>
          <p:nvPr/>
        </p:nvSpPr>
        <p:spPr bwMode="auto">
          <a:xfrm>
            <a:off x="1258888" y="58769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</p:spTree>
  </p:cSld>
  <p:clrMapOvr>
    <a:masterClrMapping/>
  </p:clrMapOvr>
  <p:transition advClick="0" advTm="5000">
    <p:wheel spokes="8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6" name="Picture 6" descr="alexsv_ru_187_flower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36050" cy="6858000"/>
          </a:xfrm>
          <a:prstGeom prst="rect">
            <a:avLst/>
          </a:prstGeom>
          <a:noFill/>
          <a:ln w="76200">
            <a:solidFill>
              <a:srgbClr val="3399FF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33794" name="Rectangle 7"/>
          <p:cNvSpPr>
            <a:spLocks noChangeArrowheads="1"/>
          </p:cNvSpPr>
          <p:nvPr/>
        </p:nvSpPr>
        <p:spPr bwMode="auto">
          <a:xfrm>
            <a:off x="971550" y="61658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</p:spTree>
  </p:cSld>
  <p:clrMapOvr>
    <a:masterClrMapping/>
  </p:clrMapOvr>
  <p:transition advClick="0" advTm="5000">
    <p:wheel spokes="8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3" name="Picture 5" descr="normal_Nezabudk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36050" cy="6858000"/>
          </a:xfrm>
          <a:prstGeom prst="rect">
            <a:avLst/>
          </a:prstGeom>
          <a:noFill/>
          <a:ln w="76200">
            <a:solidFill>
              <a:srgbClr val="3399FF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34818" name="Rectangle 6"/>
          <p:cNvSpPr>
            <a:spLocks noChangeArrowheads="1"/>
          </p:cNvSpPr>
          <p:nvPr/>
        </p:nvSpPr>
        <p:spPr bwMode="auto">
          <a:xfrm>
            <a:off x="1116013" y="58054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</p:spTree>
  </p:cSld>
  <p:clrMapOvr>
    <a:masterClrMapping/>
  </p:clrMapOvr>
  <p:transition advClick="0" advTm="5000">
    <p:wheel spokes="8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7" name="Picture 5" descr="6729898053_1024_76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0000FF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35842" name="Rectangle 6"/>
          <p:cNvSpPr>
            <a:spLocks noChangeArrowheads="1"/>
          </p:cNvSpPr>
          <p:nvPr/>
        </p:nvSpPr>
        <p:spPr bwMode="auto">
          <a:xfrm>
            <a:off x="1116013" y="61658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</p:spTree>
  </p:cSld>
  <p:clrMapOvr>
    <a:masterClrMapping/>
  </p:clrMapOvr>
  <p:transition advClick="0" advTm="5000">
    <p:wheel spokes="8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9" name="Picture 5" descr="11306_117944806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36050" cy="6858000"/>
          </a:xfrm>
          <a:prstGeom prst="rect">
            <a:avLst/>
          </a:prstGeom>
          <a:noFill/>
          <a:ln w="76200">
            <a:solidFill>
              <a:srgbClr val="0000FF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36866" name="Rectangle 6"/>
          <p:cNvSpPr>
            <a:spLocks noChangeArrowheads="1"/>
          </p:cNvSpPr>
          <p:nvPr/>
        </p:nvSpPr>
        <p:spPr bwMode="auto">
          <a:xfrm>
            <a:off x="1266825" y="32464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</p:spTree>
  </p:cSld>
  <p:clrMapOvr>
    <a:masterClrMapping/>
  </p:clrMapOvr>
  <p:transition advClick="0" advTm="5000">
    <p:wheel spokes="8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4"/>
          <p:cNvSpPr>
            <a:spLocks noChangeArrowheads="1"/>
          </p:cNvSpPr>
          <p:nvPr/>
        </p:nvSpPr>
        <p:spPr bwMode="auto">
          <a:xfrm>
            <a:off x="611188" y="60213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  <p:pic>
        <p:nvPicPr>
          <p:cNvPr id="80902" name="Picture 6" descr="0_220da_bf3737dd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0000FF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  <p:transition advClick="0" advTm="5000">
    <p:wheel spokes="8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Заголовок 1"/>
          <p:cNvSpPr>
            <a:spLocks noGrp="1"/>
          </p:cNvSpPr>
          <p:nvPr>
            <p:ph type="title"/>
          </p:nvPr>
        </p:nvSpPr>
        <p:spPr bwMode="auto">
          <a:xfrm>
            <a:off x="500063" y="285750"/>
            <a:ext cx="7467600" cy="1414463"/>
          </a:xfrm>
          <a:solidFill>
            <a:schemeClr val="bg1"/>
          </a:solidFill>
          <a:ln>
            <a:solidFill>
              <a:srgbClr val="0070C0"/>
            </a:solidFill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4000" b="1" cap="none" smtClean="0">
                <a:solidFill>
                  <a:srgbClr val="0070C0"/>
                </a:solidFill>
              </a:rPr>
              <a:t>ОДЕЖДА СИНЕГО          </a:t>
            </a:r>
            <a:br>
              <a:rPr lang="ru-RU" sz="4000" b="1" cap="none" smtClean="0">
                <a:solidFill>
                  <a:srgbClr val="0070C0"/>
                </a:solidFill>
              </a:rPr>
            </a:br>
            <a:r>
              <a:rPr lang="ru-RU" sz="4000" b="1" cap="none" smtClean="0">
                <a:solidFill>
                  <a:srgbClr val="0070C0"/>
                </a:solidFill>
              </a:rPr>
              <a:t>                                  ЦВЕТА</a:t>
            </a:r>
            <a:r>
              <a:rPr lang="ru-RU" sz="4400" b="1" cap="none" smtClean="0">
                <a:solidFill>
                  <a:srgbClr val="0070C0"/>
                </a:solidFill>
              </a:rPr>
              <a:t>.</a:t>
            </a:r>
          </a:p>
        </p:txBody>
      </p:sp>
      <p:pic>
        <p:nvPicPr>
          <p:cNvPr id="38914" name="Рисунок 4" descr="mexican_band-maracas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75" y="1857375"/>
            <a:ext cx="2838450" cy="474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5" name="Picture 5" descr="multyashki-127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5875" y="2276475"/>
            <a:ext cx="3240088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Рисунок 3" descr="ani_11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1443038"/>
            <a:ext cx="3357563" cy="541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5000">
    <p:circl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Рисунок 4" descr="58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500188" cy="296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8" name="Рисунок 5" descr="92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688" y="1770063"/>
            <a:ext cx="2638425" cy="508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0" name="Picture 6" descr="ludi-115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51050" y="620713"/>
            <a:ext cx="2881313" cy="389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0" y="4071943"/>
            <a:ext cx="650082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</a:rPr>
              <a:t>Синий: Те, кто предпочитает темно-синюю одежду, слывут людьми независимыми и умными. У них сильно развито чувство ответственности. Эти люди стремятся к спокойствию и предпочитают быть окруженными вниманием и лаской. </a:t>
            </a:r>
            <a:endParaRPr lang="ru-RU" sz="2400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advTm="15000">
    <p:circl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4" descr="blu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2" name="Rectangle 3"/>
          <p:cNvSpPr>
            <a:spLocks noGrp="1"/>
          </p:cNvSpPr>
          <p:nvPr>
            <p:ph type="body" idx="4294967295"/>
          </p:nvPr>
        </p:nvSpPr>
        <p:spPr>
          <a:xfrm>
            <a:off x="0" y="188913"/>
            <a:ext cx="9144000" cy="6284912"/>
          </a:xfrm>
        </p:spPr>
        <p:txBody>
          <a:bodyPr/>
          <a:lstStyle/>
          <a:p>
            <a:pPr eaLnBrk="1" hangingPunct="1"/>
            <a:r>
              <a:rPr lang="ru-RU" sz="2800" b="1" smtClean="0"/>
              <a:t>Поскольку это цвет неба, то его обычно связывают с духовной возвышенностью человека, его чистотой. Приверженность к нему говорит о скромности и меланхолии. Такому человеку нужно часто отдыхать, он быстро и легко устает, для него крайне важны чувство уверенности в себе, благожелательность окружающих. Те, которые его не приемлют, хотят показать, что им все на свете подвластно. Но по сути они — неуверенные и замкнутые люди. Безразличие к этому цвету говорит об известном легкомыслии в области ... </a:t>
            </a:r>
          </a:p>
        </p:txBody>
      </p:sp>
    </p:spTree>
  </p:cSld>
  <p:clrMapOvr>
    <a:masterClrMapping/>
  </p:clrMapOvr>
  <p:transition advTm="15000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chemeClr val="accent2"/>
              </a:solidFill>
            </a:endParaRPr>
          </a:p>
        </p:txBody>
      </p:sp>
      <p:sp>
        <p:nvSpPr>
          <p:cNvPr id="13314" name="Rectangle 7"/>
          <p:cNvSpPr>
            <a:spLocks noChangeArrowheads="1"/>
          </p:cNvSpPr>
          <p:nvPr/>
        </p:nvSpPr>
        <p:spPr bwMode="auto">
          <a:xfrm>
            <a:off x="684213" y="2565400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6600" b="1">
                <a:latin typeface="Comic Sans MS" pitchFamily="66" charset="0"/>
              </a:rPr>
              <a:t>КРАСНЫЙ</a:t>
            </a:r>
          </a:p>
        </p:txBody>
      </p:sp>
      <p:pic>
        <p:nvPicPr>
          <p:cNvPr id="14341" name="Picture 5" descr="File00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549275"/>
            <a:ext cx="5810250" cy="581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5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986" name="Rectangle 3"/>
          <p:cNvSpPr>
            <a:spLocks noGrp="1"/>
          </p:cNvSpPr>
          <p:nvPr>
            <p:ph type="body" idx="4294967295"/>
          </p:nvPr>
        </p:nvSpPr>
        <p:spPr>
          <a:xfrm>
            <a:off x="0" y="0"/>
            <a:ext cx="9144000" cy="6473825"/>
          </a:xfrm>
        </p:spPr>
        <p:txBody>
          <a:bodyPr/>
          <a:lstStyle/>
          <a:p>
            <a:pPr eaLnBrk="1" hangingPunct="1"/>
            <a:r>
              <a:rPr lang="ru-RU" sz="5400" smtClean="0"/>
              <a:t>Голубой: Люди, которые часто носят одежду светло-голубых оттенков, креативны, чувствительны и полны воображения. Им необходима атмосфера умиротворения. </a:t>
            </a:r>
          </a:p>
        </p:txBody>
      </p:sp>
    </p:spTree>
  </p:cSld>
  <p:clrMapOvr>
    <a:masterClrMapping/>
  </p:clrMapOvr>
  <p:transition advTm="15000">
    <p:circl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4" descr="lit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1" name="Picture 5" descr="0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7188" y="1916113"/>
            <a:ext cx="3706812" cy="4941887"/>
          </a:xfrm>
          <a:prstGeom prst="rect">
            <a:avLst/>
          </a:prstGeom>
          <a:noFill/>
          <a:ln w="76200">
            <a:solidFill>
              <a:srgbClr val="0080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43011" name="Rectangle 6"/>
          <p:cNvSpPr>
            <a:spLocks noChangeArrowheads="1"/>
          </p:cNvSpPr>
          <p:nvPr/>
        </p:nvSpPr>
        <p:spPr bwMode="auto">
          <a:xfrm>
            <a:off x="1152525" y="32464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  <p:sp>
        <p:nvSpPr>
          <p:cNvPr id="43012" name="WordArt 5"/>
          <p:cNvSpPr>
            <a:spLocks noChangeArrowheads="1" noChangeShapeType="1" noTextEdit="1"/>
          </p:cNvSpPr>
          <p:nvPr/>
        </p:nvSpPr>
        <p:spPr bwMode="auto">
          <a:xfrm rot="6475802">
            <a:off x="-486568" y="1818481"/>
            <a:ext cx="5329238" cy="1692275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ЗЕЛЁНЫЙ</a:t>
            </a:r>
          </a:p>
        </p:txBody>
      </p:sp>
    </p:spTree>
  </p:cSld>
  <p:clrMapOvr>
    <a:masterClrMapping/>
  </p:clrMapOvr>
  <p:transition advClick="0" advTm="5000">
    <p:wheel spokes="8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5" name="Picture 5" descr="1217343013_78360_1024_76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 w="76200">
            <a:solidFill>
              <a:srgbClr val="0080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44034" name="Rectangle 6"/>
          <p:cNvSpPr>
            <a:spLocks noChangeArrowheads="1"/>
          </p:cNvSpPr>
          <p:nvPr/>
        </p:nvSpPr>
        <p:spPr bwMode="auto">
          <a:xfrm>
            <a:off x="755650" y="60928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</p:spTree>
  </p:cSld>
  <p:clrMapOvr>
    <a:masterClrMapping/>
  </p:clrMapOvr>
  <p:transition advClick="0" advTm="5000">
    <p:wheel spokes="8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7" name="Picture 5" descr="kapusta-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0080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45058" name="Rectangle 6"/>
          <p:cNvSpPr>
            <a:spLocks noChangeArrowheads="1"/>
          </p:cNvSpPr>
          <p:nvPr/>
        </p:nvSpPr>
        <p:spPr bwMode="auto">
          <a:xfrm>
            <a:off x="2484438" y="60213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</p:spTree>
  </p:cSld>
  <p:clrMapOvr>
    <a:masterClrMapping/>
  </p:clrMapOvr>
  <p:transition advClick="0" advTm="5000">
    <p:wheel spokes="8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9" name="Picture 5" descr="640x48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 w="76200">
            <a:solidFill>
              <a:srgbClr val="0080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46082" name="Rectangle 6"/>
          <p:cNvSpPr>
            <a:spLocks noChangeArrowheads="1"/>
          </p:cNvSpPr>
          <p:nvPr/>
        </p:nvSpPr>
        <p:spPr bwMode="auto">
          <a:xfrm>
            <a:off x="1419225" y="32464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</p:spTree>
  </p:cSld>
  <p:clrMapOvr>
    <a:masterClrMapping/>
  </p:clrMapOvr>
  <p:transition advClick="0" advTm="5000">
    <p:wheel spokes="8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Рисунок 4" descr="THERIDDLER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3468688"/>
            <a:ext cx="3348037" cy="338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500034" y="500042"/>
            <a:ext cx="785818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n-lt"/>
              </a:rPr>
              <a:t>Зеленый </a:t>
            </a:r>
            <a:r>
              <a:rPr lang="ru-RU" sz="5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n-lt"/>
              </a:rPr>
              <a:t>цвет</a:t>
            </a:r>
            <a:endParaRPr lang="ru-RU" sz="54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n-lt"/>
            </a:endParaRPr>
          </a:p>
        </p:txBody>
      </p:sp>
      <p:pic>
        <p:nvPicPr>
          <p:cNvPr id="47108" name="Рисунок 7" descr="39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1500" y="1341438"/>
            <a:ext cx="2928938" cy="3875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9" name="Picture 6" descr="sport-28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8275" y="4581525"/>
            <a:ext cx="1355725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5" descr="26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0" y="2571750"/>
            <a:ext cx="2571761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G_5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71604" y="1571612"/>
            <a:ext cx="1548281" cy="1643074"/>
          </a:xfrm>
          <a:prstGeom prst="star32">
            <a:avLst/>
          </a:prstGeom>
        </p:spPr>
      </p:pic>
    </p:spTree>
  </p:cSld>
  <p:clrMapOvr>
    <a:masterClrMapping/>
  </p:clrMapOvr>
  <p:transition advTm="15000">
    <p:circl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cap="none" smtClean="0"/>
          </a:p>
        </p:txBody>
      </p:sp>
      <p:sp>
        <p:nvSpPr>
          <p:cNvPr id="49154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9155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/>
              <a:t>Зеленый — цвет природы, естества, </a:t>
            </a:r>
          </a:p>
          <a:p>
            <a:pPr algn="ctr"/>
            <a:r>
              <a:rPr lang="ru-RU" sz="4000" dirty="0"/>
              <a:t>самой жизни, весны.</a:t>
            </a:r>
          </a:p>
          <a:p>
            <a:pPr algn="ctr"/>
            <a:r>
              <a:rPr lang="ru-RU" sz="4000" dirty="0"/>
              <a:t>Тот, кто его предпочитает, </a:t>
            </a:r>
          </a:p>
          <a:p>
            <a:pPr algn="ctr"/>
            <a:r>
              <a:rPr lang="ru-RU" sz="4000" dirty="0"/>
              <a:t>боится чужого влияния, </a:t>
            </a:r>
          </a:p>
          <a:p>
            <a:pPr algn="ctr"/>
            <a:r>
              <a:rPr lang="ru-RU" sz="4000" dirty="0"/>
              <a:t>ищет способа самоутверждения, </a:t>
            </a:r>
          </a:p>
          <a:p>
            <a:pPr algn="ctr"/>
            <a:r>
              <a:rPr lang="ru-RU" sz="4000" dirty="0"/>
              <a:t>так как это для него жизненно важно;</a:t>
            </a:r>
          </a:p>
          <a:p>
            <a:pPr algn="ctr"/>
            <a:r>
              <a:rPr lang="ru-RU" sz="4000" dirty="0"/>
              <a:t> а тот, кто его не любит,</a:t>
            </a:r>
          </a:p>
          <a:p>
            <a:pPr algn="ctr"/>
            <a:r>
              <a:rPr lang="ru-RU" sz="4000" dirty="0"/>
              <a:t> страшится житейских проблем, </a:t>
            </a:r>
          </a:p>
          <a:p>
            <a:pPr algn="ctr"/>
            <a:r>
              <a:rPr lang="ru-RU" sz="4000" dirty="0"/>
              <a:t>превратностей судьбы</a:t>
            </a:r>
            <a:r>
              <a:rPr lang="ru-RU" sz="3200" dirty="0"/>
              <a:t> </a:t>
            </a:r>
          </a:p>
        </p:txBody>
      </p:sp>
      <p:pic>
        <p:nvPicPr>
          <p:cNvPr id="5" name="Содержимое 3" descr="8.gif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2844" y="1357298"/>
            <a:ext cx="1375582" cy="1971667"/>
          </a:xfrm>
        </p:spPr>
      </p:pic>
    </p:spTree>
  </p:cSld>
  <p:clrMapOvr>
    <a:masterClrMapping/>
  </p:clrMapOvr>
  <p:transition advTm="15000">
    <p:circl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Picture 3" descr="yello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9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78" name="Rectangle 6"/>
          <p:cNvSpPr>
            <a:spLocks noChangeArrowheads="1"/>
          </p:cNvSpPr>
          <p:nvPr/>
        </p:nvSpPr>
        <p:spPr bwMode="auto">
          <a:xfrm>
            <a:off x="971550" y="908050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6600" b="1">
                <a:latin typeface="Comic Sans MS" pitchFamily="66" charset="0"/>
              </a:rPr>
              <a:t>ЖЁЛТЫЙ</a:t>
            </a:r>
          </a:p>
        </p:txBody>
      </p:sp>
    </p:spTree>
  </p:cSld>
  <p:clrMapOvr>
    <a:masterClrMapping/>
  </p:clrMapOvr>
  <p:transition advClick="0" advTm="4000">
    <p:wheel spokes="8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52" name="Picture 8" descr="146719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FFFF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51202" name="Rectangle 9"/>
          <p:cNvSpPr>
            <a:spLocks noChangeArrowheads="1"/>
          </p:cNvSpPr>
          <p:nvPr/>
        </p:nvSpPr>
        <p:spPr bwMode="auto">
          <a:xfrm>
            <a:off x="2771775" y="7651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</p:spTree>
  </p:cSld>
  <p:clrMapOvr>
    <a:masterClrMapping/>
  </p:clrMapOvr>
  <p:transition advClick="0" advTm="5000">
    <p:wheel spokes="8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5" name="Picture 5" descr="utiat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 w="76200">
            <a:solidFill>
              <a:srgbClr val="FFFF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52226" name="Rectangle 6"/>
          <p:cNvSpPr>
            <a:spLocks noChangeArrowheads="1"/>
          </p:cNvSpPr>
          <p:nvPr/>
        </p:nvSpPr>
        <p:spPr bwMode="auto">
          <a:xfrm>
            <a:off x="1692275" y="62372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</p:spTree>
  </p:cSld>
  <p:clrMapOvr>
    <a:masterClrMapping/>
  </p:clrMapOvr>
  <p:transition advClick="0" advTm="5000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861" name="Picture 5" descr="9121411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4338" name="Rectangle 6"/>
          <p:cNvSpPr>
            <a:spLocks noChangeArrowheads="1"/>
          </p:cNvSpPr>
          <p:nvPr/>
        </p:nvSpPr>
        <p:spPr bwMode="auto">
          <a:xfrm>
            <a:off x="2195513" y="61658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</p:spTree>
  </p:cSld>
  <p:clrMapOvr>
    <a:masterClrMapping/>
  </p:clrMapOvr>
  <p:transition advClick="0" advTm="5000">
    <p:wheel spokes="8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029" name="Picture 5" descr="8646"/>
          <p:cNvPicPr>
            <a:picLocks noChangeAspect="1" noChangeArrowheads="1"/>
          </p:cNvPicPr>
          <p:nvPr/>
        </p:nvPicPr>
        <p:blipFill>
          <a:blip r:embed="rId2"/>
          <a:srcRect r="-18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FFFF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53250" name="Rectangle 6"/>
          <p:cNvSpPr>
            <a:spLocks noChangeArrowheads="1"/>
          </p:cNvSpPr>
          <p:nvPr/>
        </p:nvSpPr>
        <p:spPr bwMode="auto">
          <a:xfrm>
            <a:off x="2339975" y="60928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</p:spTree>
  </p:cSld>
  <p:clrMapOvr>
    <a:masterClrMapping/>
  </p:clrMapOvr>
  <p:transition advClick="0" advTm="5000">
    <p:wheel spokes="8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080" name="Picture 8" descr="lemon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FFFF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54274" name="Rectangle 9"/>
          <p:cNvSpPr>
            <a:spLocks noChangeArrowheads="1"/>
          </p:cNvSpPr>
          <p:nvPr/>
        </p:nvSpPr>
        <p:spPr bwMode="auto">
          <a:xfrm>
            <a:off x="2124075" y="60928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</p:spTree>
  </p:cSld>
  <p:clrMapOvr>
    <a:masterClrMapping/>
  </p:clrMapOvr>
  <p:transition advClick="0" advTm="5000">
    <p:wheel spokes="8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7" name="Picture 5" descr="Ta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797675"/>
          </a:xfrm>
          <a:prstGeom prst="rect">
            <a:avLst/>
          </a:prstGeom>
          <a:noFill/>
          <a:ln w="76200">
            <a:solidFill>
              <a:srgbClr val="FFFF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55298" name="Rectangle 6"/>
          <p:cNvSpPr>
            <a:spLocks noChangeArrowheads="1"/>
          </p:cNvSpPr>
          <p:nvPr/>
        </p:nvSpPr>
        <p:spPr bwMode="auto">
          <a:xfrm>
            <a:off x="1835150" y="6165850"/>
            <a:ext cx="64801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900">
              <a:latin typeface="Century Schoolbook" pitchFamily="18" charset="0"/>
            </a:endParaRPr>
          </a:p>
        </p:txBody>
      </p:sp>
    </p:spTree>
  </p:cSld>
  <p:clrMapOvr>
    <a:masterClrMapping/>
  </p:clrMapOvr>
  <p:transition advClick="0" advTm="5000">
    <p:wheel spokes="8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75000"/>
            </a:schemeClr>
          </a:solidFill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FF00"/>
                </a:solidFill>
              </a:rPr>
              <a:t>Кто пришел в одежде желтого цвета?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6322" name="Содержимое 3" descr="47r5.gif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8625" y="1643063"/>
            <a:ext cx="2286000" cy="5029200"/>
          </a:xfrm>
        </p:spPr>
      </p:pic>
      <p:pic>
        <p:nvPicPr>
          <p:cNvPr id="56323" name="Рисунок 4" descr="62ad2e2fd1e8_png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1539875"/>
            <a:ext cx="5500688" cy="531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5000">
    <p:circl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5" name="Picture 7" descr="devushki_3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2859088"/>
            <a:ext cx="4724400" cy="399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47" name="Picture 5" descr="multyashki-118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173069">
            <a:off x="7264726" y="2978454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48" name="Picture 6" descr="multyashki-32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076575"/>
            <a:ext cx="2724150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49" name="Picture 8" descr="113379270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08850" y="5022850"/>
            <a:ext cx="1835150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0" y="1142984"/>
            <a:ext cx="9144000" cy="107721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Желтый: Предпочитающие желтую одежду - очень интересные личности. </a:t>
            </a:r>
            <a:endParaRPr lang="ru-RU" sz="3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advTm="15000">
    <p:circl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4"/>
          <p:cNvSpPr>
            <a:spLocks noChangeArrowheads="1"/>
          </p:cNvSpPr>
          <p:nvPr/>
        </p:nvSpPr>
        <p:spPr bwMode="auto">
          <a:xfrm>
            <a:off x="0" y="0"/>
            <a:ext cx="9144000" cy="7046913"/>
          </a:xfrm>
          <a:prstGeom prst="rect">
            <a:avLst/>
          </a:prstGeom>
          <a:solidFill>
            <a:srgbClr val="E1E10B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8370" name="Rectangle 3"/>
          <p:cNvSpPr>
            <a:spLocks noGrp="1"/>
          </p:cNvSpPr>
          <p:nvPr>
            <p:ph type="body" idx="4294967295"/>
          </p:nvPr>
        </p:nvSpPr>
        <p:spPr>
          <a:xfrm>
            <a:off x="0" y="384175"/>
            <a:ext cx="9036050" cy="6473825"/>
          </a:xfrm>
        </p:spPr>
        <p:txBody>
          <a:bodyPr/>
          <a:lstStyle/>
          <a:p>
            <a:pPr eaLnBrk="1" hangingPunct="1"/>
            <a:r>
              <a:rPr lang="ru-RU" sz="4800" dirty="0" smtClean="0"/>
              <a:t>Желтый:  этим людям присущ активный образ жизни, они часто бросают вызов жизни. Эти люди ищут счастья.</a:t>
            </a:r>
            <a:r>
              <a:rPr lang="ru-RU" dirty="0" smtClean="0"/>
              <a:t> </a:t>
            </a:r>
          </a:p>
        </p:txBody>
      </p:sp>
    </p:spTree>
  </p:cSld>
  <p:clrMapOvr>
    <a:masterClrMapping/>
  </p:clrMapOvr>
  <p:transition advTm="15000">
    <p:circl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143504" y="357166"/>
            <a:ext cx="357186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Уравновешенностью, тягой к знаниям обладают те, кто отдает предпочтение коричневому цвету. Как правило, их отличают строгость и бережливость. Коричневый – цвет продуманных решений.</a:t>
            </a:r>
            <a:endParaRPr lang="ru-RU" sz="2400" dirty="0"/>
          </a:p>
        </p:txBody>
      </p:sp>
      <p:pic>
        <p:nvPicPr>
          <p:cNvPr id="1026" name="Picture 2" descr="C:\Documents and Settings\Admin.MICROSOF-D3A5C2\Рабочий стол\ludi-16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4038948"/>
            <a:ext cx="1071570" cy="2819053"/>
          </a:xfrm>
          <a:prstGeom prst="rect">
            <a:avLst/>
          </a:prstGeom>
          <a:noFill/>
        </p:spPr>
      </p:pic>
      <p:pic>
        <p:nvPicPr>
          <p:cNvPr id="1027" name="Picture 3" descr="C:\Documents and Settings\Admin.MICROSOF-D3A5C2\Рабочий стол\brow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85860"/>
            <a:ext cx="4661266" cy="557214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3" name="Picture 3" descr="60862534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4" name="Rectangle 5"/>
          <p:cNvSpPr>
            <a:spLocks noChangeArrowheads="1"/>
          </p:cNvSpPr>
          <p:nvPr/>
        </p:nvSpPr>
        <p:spPr bwMode="auto">
          <a:xfrm>
            <a:off x="0" y="5387975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6600" b="1">
                <a:solidFill>
                  <a:srgbClr val="CC3300"/>
                </a:solidFill>
                <a:latin typeface="Comic Sans MS" pitchFamily="66" charset="0"/>
              </a:rPr>
              <a:t>ОРАНЖЕВЫЙ</a:t>
            </a:r>
          </a:p>
        </p:txBody>
      </p:sp>
    </p:spTree>
  </p:cSld>
  <p:clrMapOvr>
    <a:masterClrMapping/>
  </p:clrMapOvr>
  <p:transition advClick="0" advTm="4000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960" name="Picture 8" descr="8282_zolotaya_rybka_df14d_5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37638" cy="6858000"/>
          </a:xfrm>
          <a:prstGeom prst="rect">
            <a:avLst/>
          </a:prstGeom>
          <a:noFill/>
          <a:ln w="76200">
            <a:solidFill>
              <a:srgbClr val="FF99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60418" name="Rectangle 9"/>
          <p:cNvSpPr>
            <a:spLocks noChangeArrowheads="1"/>
          </p:cNvSpPr>
          <p:nvPr/>
        </p:nvSpPr>
        <p:spPr bwMode="auto">
          <a:xfrm>
            <a:off x="1476375" y="61658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</p:spTree>
  </p:cSld>
  <p:clrMapOvr>
    <a:masterClrMapping/>
  </p:clrMapOvr>
  <p:transition advClick="0" advTm="5000">
    <p:wheel spokes="8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2" name="Picture 6" descr="orange-flow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11963"/>
          </a:xfrm>
          <a:prstGeom prst="rect">
            <a:avLst/>
          </a:prstGeom>
          <a:noFill/>
          <a:ln w="76200">
            <a:solidFill>
              <a:srgbClr val="FF99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61442" name="Rectangle 7"/>
          <p:cNvSpPr>
            <a:spLocks noChangeArrowheads="1"/>
          </p:cNvSpPr>
          <p:nvPr/>
        </p:nvSpPr>
        <p:spPr bwMode="auto">
          <a:xfrm>
            <a:off x="1254125" y="32464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</p:spTree>
  </p:cSld>
  <p:clrMapOvr>
    <a:masterClrMapping/>
  </p:clrMapOvr>
  <p:transition advClick="0" advTm="5000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 descr="0_1821b_34933336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5362" name="Rectangle 6"/>
          <p:cNvSpPr>
            <a:spLocks noChangeArrowheads="1"/>
          </p:cNvSpPr>
          <p:nvPr/>
        </p:nvSpPr>
        <p:spPr bwMode="auto">
          <a:xfrm>
            <a:off x="1095375" y="32464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</p:spTree>
  </p:cSld>
  <p:clrMapOvr>
    <a:masterClrMapping/>
  </p:clrMapOvr>
  <p:transition advClick="0" advTm="5000">
    <p:wheel spokes="8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7" name="Picture 5" descr="1776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FF99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62466" name="Rectangle 6"/>
          <p:cNvSpPr>
            <a:spLocks noChangeArrowheads="1"/>
          </p:cNvSpPr>
          <p:nvPr/>
        </p:nvSpPr>
        <p:spPr bwMode="auto">
          <a:xfrm>
            <a:off x="2105025" y="32464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</p:spTree>
  </p:cSld>
  <p:clrMapOvr>
    <a:masterClrMapping/>
  </p:clrMapOvr>
  <p:transition advClick="0" advTm="5000">
    <p:wheel spokes="8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9" name="Picture 5" descr="1240766091_1236157334e5a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FF99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63490" name="Rectangle 6"/>
          <p:cNvSpPr>
            <a:spLocks noChangeArrowheads="1"/>
          </p:cNvSpPr>
          <p:nvPr/>
        </p:nvSpPr>
        <p:spPr bwMode="auto">
          <a:xfrm>
            <a:off x="676275" y="32464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</p:spTree>
  </p:cSld>
  <p:clrMapOvr>
    <a:masterClrMapping/>
  </p:clrMapOvr>
  <p:transition advClick="0" advTm="5000">
    <p:wheel spokes="8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3" name="Picture 5" descr="10796_5172-800x600"/>
          <p:cNvPicPr>
            <a:picLocks noChangeAspect="1" noChangeArrowheads="1"/>
          </p:cNvPicPr>
          <p:nvPr/>
        </p:nvPicPr>
        <p:blipFill>
          <a:blip r:embed="rId2"/>
          <a:srcRect r="-27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FF99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  <p:transition advClick="0" advTm="5000">
    <p:wheel spokes="8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3"/>
          <p:cNvSpPr>
            <a:spLocks noGrp="1"/>
          </p:cNvSpPr>
          <p:nvPr>
            <p:ph type="body" idx="1"/>
          </p:nvPr>
        </p:nvSpPr>
        <p:spPr>
          <a:xfrm>
            <a:off x="0" y="476250"/>
            <a:ext cx="9036050" cy="6265863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CC00"/>
                </a:solidFill>
              </a:rPr>
              <a:t>Любимый цвет людей с развитой интуицией и страстных мечтателей. Оранжевый: Те, кто часто одевает оранжевую одежду, являются людьми действия, они компетентны и сведущи во многих сферах. Но они часто нетерпеливы. Это независимые, хорошо организованные, целеустремленные люди. Это также креативные и практичные личности, у них много энергии и они не могут стоять на одном.</a:t>
            </a:r>
          </a:p>
        </p:txBody>
      </p:sp>
      <p:pic>
        <p:nvPicPr>
          <p:cNvPr id="65538" name="Picture 4" descr="дедушка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50100" y="3357563"/>
            <a:ext cx="1993900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39" name="Picture 5" descr="multyashki-4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77888" y="4005263"/>
            <a:ext cx="2206625" cy="285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5000">
    <p:wheel spokes="8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51" name="Picture 7" descr="5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  <a:ln w="76200">
            <a:solidFill>
              <a:srgbClr val="990099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66562" name="Rectangle 8"/>
          <p:cNvSpPr>
            <a:spLocks noChangeArrowheads="1"/>
          </p:cNvSpPr>
          <p:nvPr/>
        </p:nvSpPr>
        <p:spPr bwMode="auto">
          <a:xfrm>
            <a:off x="2555875" y="62372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  <p:sp>
        <p:nvSpPr>
          <p:cNvPr id="66563" name="WordArt 4"/>
          <p:cNvSpPr>
            <a:spLocks noChangeArrowheads="1" noChangeShapeType="1" noTextEdit="1"/>
          </p:cNvSpPr>
          <p:nvPr/>
        </p:nvSpPr>
        <p:spPr bwMode="auto">
          <a:xfrm rot="-1079029">
            <a:off x="179388" y="3716338"/>
            <a:ext cx="6553200" cy="1911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54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Фиолетовый</a:t>
            </a:r>
          </a:p>
        </p:txBody>
      </p:sp>
    </p:spTree>
  </p:cSld>
  <p:clrMapOvr>
    <a:masterClrMapping/>
  </p:clrMapOvr>
  <p:transition advClick="0" advTm="5000">
    <p:wheel spokes="8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7" name="Picture 5" descr="priroda8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90099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67586" name="Rectangle 6"/>
          <p:cNvSpPr>
            <a:spLocks noChangeArrowheads="1"/>
          </p:cNvSpPr>
          <p:nvPr/>
        </p:nvSpPr>
        <p:spPr bwMode="auto">
          <a:xfrm>
            <a:off x="1603375" y="32464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</p:spTree>
  </p:cSld>
  <p:clrMapOvr>
    <a:masterClrMapping/>
  </p:clrMapOvr>
  <p:transition advClick="0" advTm="5000">
    <p:wheel spokes="8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5" name="Picture 5" descr="IMG_08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5300"/>
          </a:xfrm>
          <a:prstGeom prst="rect">
            <a:avLst/>
          </a:prstGeom>
          <a:noFill/>
          <a:ln w="76200">
            <a:solidFill>
              <a:srgbClr val="990099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68610" name="Rectangle 6"/>
          <p:cNvSpPr>
            <a:spLocks noChangeArrowheads="1"/>
          </p:cNvSpPr>
          <p:nvPr/>
        </p:nvSpPr>
        <p:spPr bwMode="auto">
          <a:xfrm>
            <a:off x="1979613" y="60213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</p:spTree>
  </p:cSld>
  <p:clrMapOvr>
    <a:masterClrMapping/>
  </p:clrMapOvr>
  <p:transition advClick="0" advTm="5000">
    <p:wheel spokes="8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3" name="Picture 5" descr="35996-medi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90099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69634" name="Rectangle 6"/>
          <p:cNvSpPr>
            <a:spLocks noChangeArrowheads="1"/>
          </p:cNvSpPr>
          <p:nvPr/>
        </p:nvSpPr>
        <p:spPr bwMode="auto">
          <a:xfrm>
            <a:off x="1603375" y="32464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</p:spTree>
  </p:cSld>
  <p:clrMapOvr>
    <a:masterClrMapping/>
  </p:clrMapOvr>
  <p:transition advClick="0" advTm="5000">
    <p:wheel spokes="8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88" name="Picture 4" descr="DSC_00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900CC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  <p:transition advClick="0" advTm="5000">
    <p:wheel spokes="8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3" name="Picture 5" descr="43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900CC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71682" name="Rectangle 6"/>
          <p:cNvSpPr>
            <a:spLocks noChangeArrowheads="1"/>
          </p:cNvSpPr>
          <p:nvPr/>
        </p:nvSpPr>
        <p:spPr bwMode="auto">
          <a:xfrm>
            <a:off x="2193925" y="32464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</p:spTree>
  </p:cSld>
  <p:clrMapOvr>
    <a:masterClrMapping/>
  </p:clrMapOvr>
  <p:transition advClick="0" advTm="5000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9" name="Picture 5" descr="0_e976_232ff53c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6386" name="Rectangle 6"/>
          <p:cNvSpPr>
            <a:spLocks noChangeArrowheads="1"/>
          </p:cNvSpPr>
          <p:nvPr/>
        </p:nvSpPr>
        <p:spPr bwMode="auto">
          <a:xfrm>
            <a:off x="827088" y="63087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</p:spTree>
  </p:cSld>
  <p:clrMapOvr>
    <a:masterClrMapping/>
  </p:clrMapOvr>
  <p:transition advClick="0" advTm="5000">
    <p:wheel spokes="8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.MICROSOF-D3A5C2\Рабочий стол\50665424_i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Admin.MICROSOF-D3A5C2\Рабочий стол\irmaFioletovy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4"/>
          </a:xfrm>
          <a:prstGeom prst="rect">
            <a:avLst/>
          </a:prstGeom>
          <a:noFill/>
        </p:spPr>
      </p:pic>
      <p:pic>
        <p:nvPicPr>
          <p:cNvPr id="2050" name="Picture 2" descr="C:\Documents and Settings\Admin.MICROSOF-D3A5C2\Рабочий стол\02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357554" cy="3357554"/>
          </a:xfrm>
          <a:prstGeom prst="star32">
            <a:avLst/>
          </a:prstGeom>
          <a:noFill/>
        </p:spPr>
      </p:pic>
      <p:pic>
        <p:nvPicPr>
          <p:cNvPr id="2053" name="Picture 5" descr="C:\Documents and Settings\Admin.MICROSOF-D3A5C2\Рабочий стол\8096436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71670" y="3321835"/>
            <a:ext cx="7072330" cy="3536165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9" name="Picture 5" descr="4217_1"/>
          <p:cNvPicPr>
            <a:picLocks noChangeAspect="1" noChangeArrowheads="1"/>
          </p:cNvPicPr>
          <p:nvPr/>
        </p:nvPicPr>
        <p:blipFill>
          <a:blip r:embed="rId2">
            <a:lum bright="12000" contrast="1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900CC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72706" name="Rectangle 6"/>
          <p:cNvSpPr>
            <a:spLocks noChangeArrowheads="1"/>
          </p:cNvSpPr>
          <p:nvPr/>
        </p:nvSpPr>
        <p:spPr bwMode="auto">
          <a:xfrm>
            <a:off x="663575" y="32464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</p:spTree>
  </p:cSld>
  <p:clrMapOvr>
    <a:masterClrMapping/>
  </p:clrMapOvr>
  <p:transition advClick="0" advTm="5000">
    <p:wheel spokes="8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.MICROSOF-D3A5C2\Рабочий стол\post27315_img1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-24585"/>
            <a:ext cx="5000628" cy="688258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571480"/>
            <a:ext cx="421481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6600CC"/>
                </a:solidFill>
              </a:rPr>
              <a:t>Людей, которые любят фиолетовый цвет в одежде, можно охарактеризовать как обладающих хорошей интуицией, милосердных и тонко чувствующих. Их чувственная природа может сделать их уязвимыми.</a:t>
            </a:r>
            <a:endParaRPr lang="ru-RU" sz="2800" b="1" dirty="0">
              <a:solidFill>
                <a:srgbClr val="66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81" name="Picture 5" descr="1220267111"/>
          <p:cNvPicPr>
            <a:picLocks noChangeAspect="1" noChangeArrowheads="1"/>
          </p:cNvPicPr>
          <p:nvPr/>
        </p:nvPicPr>
        <p:blipFill>
          <a:blip r:embed="rId2">
            <a:lum bright="-12000"/>
          </a:blip>
          <a:srcRect/>
          <a:stretch>
            <a:fillRect/>
          </a:stretch>
        </p:blipFill>
        <p:spPr bwMode="auto">
          <a:xfrm>
            <a:off x="0" y="0"/>
            <a:ext cx="5129213" cy="6858000"/>
          </a:xfrm>
          <a:prstGeom prst="rect">
            <a:avLst/>
          </a:prstGeom>
          <a:noFill/>
          <a:ln w="76200">
            <a:solidFill>
              <a:srgbClr val="990099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73730" name="Rectangle 6"/>
          <p:cNvSpPr>
            <a:spLocks noChangeArrowheads="1"/>
          </p:cNvSpPr>
          <p:nvPr/>
        </p:nvSpPr>
        <p:spPr bwMode="auto">
          <a:xfrm>
            <a:off x="2484438" y="57340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  <p:sp>
        <p:nvSpPr>
          <p:cNvPr id="73731" name="Rectangle 3"/>
          <p:cNvSpPr>
            <a:spLocks/>
          </p:cNvSpPr>
          <p:nvPr/>
        </p:nvSpPr>
        <p:spPr bwMode="auto">
          <a:xfrm>
            <a:off x="5219700" y="0"/>
            <a:ext cx="3924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</a:pPr>
            <a:r>
              <a:rPr lang="ru-RU" sz="2400">
                <a:latin typeface="Century Schoolbook" pitchFamily="18" charset="0"/>
              </a:rPr>
              <a:t> Фиолетовый цвет «говорит» об очень большой эмоциональности, чувствительности, высокой духовности и деликатности. Когда он неприятен - это признак развитого чувства долга, желания жить только настоящим. Это типичный цвет гармонично развитых людей. </a:t>
            </a:r>
          </a:p>
        </p:txBody>
      </p:sp>
    </p:spTree>
  </p:cSld>
  <p:clrMapOvr>
    <a:masterClrMapping/>
  </p:clrMapOvr>
  <p:transition advClick="0" advTm="5000">
    <p:wheel spokes="8"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.MICROSOF-D3A5C2\Рабочий стол\1243158877_1232643653_5643517_621068e5tkmd65u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.MICROSOF-D3A5C2\Рабочий стол\обои для РС\1251839038_rainbow-sk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4755" name="Rectangle 4"/>
          <p:cNvSpPr>
            <a:spLocks noChangeArrowheads="1"/>
          </p:cNvSpPr>
          <p:nvPr/>
        </p:nvSpPr>
        <p:spPr bwMode="auto">
          <a:xfrm>
            <a:off x="-214346" y="285728"/>
            <a:ext cx="9144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b="1" dirty="0">
                <a:solidFill>
                  <a:srgbClr val="FFFF00"/>
                </a:solidFill>
              </a:rPr>
              <a:t>Цвета, которые вы не носите...</a:t>
            </a:r>
          </a:p>
          <a:p>
            <a:pPr algn="ctr"/>
            <a:r>
              <a:rPr lang="ru-RU" sz="2000" b="1" dirty="0">
                <a:solidFill>
                  <a:srgbClr val="FFFF00"/>
                </a:solidFill>
              </a:rPr>
              <a:t>Посмотрите, какого цвета одежды у вас нет вообще?</a:t>
            </a:r>
          </a:p>
          <a:p>
            <a:pPr algn="ctr"/>
            <a:r>
              <a:rPr lang="ru-RU" sz="2000" b="1" dirty="0">
                <a:solidFill>
                  <a:srgbClr val="FFFF00"/>
                </a:solidFill>
              </a:rPr>
              <a:t> На этот цвет следует обратить особое внимание. </a:t>
            </a:r>
          </a:p>
          <a:p>
            <a:pPr algn="ctr"/>
            <a:r>
              <a:rPr lang="ru-RU" sz="2000" b="1" dirty="0">
                <a:solidFill>
                  <a:srgbClr val="FFFF00"/>
                </a:solidFill>
              </a:rPr>
              <a:t>Тот факт, что в вашем гардеробе </a:t>
            </a:r>
          </a:p>
          <a:p>
            <a:pPr algn="ctr"/>
            <a:r>
              <a:rPr lang="ru-RU" sz="2000" b="1" dirty="0">
                <a:solidFill>
                  <a:srgbClr val="FFFF00"/>
                </a:solidFill>
              </a:rPr>
              <a:t>отсутствует одежда определенного цвета </a:t>
            </a:r>
          </a:p>
          <a:p>
            <a:pPr algn="ctr"/>
            <a:r>
              <a:rPr lang="ru-RU" sz="2000" b="1" dirty="0">
                <a:solidFill>
                  <a:srgbClr val="FFFF00"/>
                </a:solidFill>
              </a:rPr>
              <a:t>может говорить о том, </a:t>
            </a:r>
          </a:p>
          <a:p>
            <a:pPr algn="ctr"/>
            <a:r>
              <a:rPr lang="ru-RU" sz="2000" b="1" dirty="0">
                <a:solidFill>
                  <a:srgbClr val="FFFF00"/>
                </a:solidFill>
              </a:rPr>
              <a:t>что либо вы от природы человек этого цвета </a:t>
            </a:r>
          </a:p>
          <a:p>
            <a:pPr algn="ctr"/>
            <a:r>
              <a:rPr lang="ru-RU" sz="2000" b="1" dirty="0">
                <a:solidFill>
                  <a:srgbClr val="FFFF00"/>
                </a:solidFill>
              </a:rPr>
              <a:t>и такая одежда вам ни к чему, </a:t>
            </a:r>
          </a:p>
          <a:p>
            <a:pPr algn="ctr"/>
            <a:r>
              <a:rPr lang="ru-RU" sz="2000" b="1" dirty="0">
                <a:solidFill>
                  <a:srgbClr val="FFFF00"/>
                </a:solidFill>
              </a:rPr>
              <a:t>либо, наоборот, вы испытываете</a:t>
            </a:r>
          </a:p>
          <a:p>
            <a:pPr algn="ctr"/>
            <a:r>
              <a:rPr lang="ru-RU" sz="2000" b="1" dirty="0">
                <a:solidFill>
                  <a:srgbClr val="FFFF00"/>
                </a:solidFill>
              </a:rPr>
              <a:t> недостаток энергии этого цвета.        </a:t>
            </a:r>
          </a:p>
          <a:p>
            <a:pPr algn="ctr" eaLnBrk="0" hangingPunct="0"/>
            <a:endParaRPr lang="ru-RU" dirty="0">
              <a:latin typeface="Century Schoolbook" pitchFamily="18" charset="0"/>
            </a:endParaRPr>
          </a:p>
        </p:txBody>
      </p:sp>
    </p:spTree>
  </p:cSld>
  <p:clrMapOvr>
    <a:masterClrMapping/>
  </p:clrMapOvr>
  <p:transition advClick="0" advTm="4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 descr="43858_6731_124318______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  <p:transition advClick="0" advTm="5000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61" name="Picture 5" descr="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8434" name="Rectangle 6"/>
          <p:cNvSpPr>
            <a:spLocks noChangeArrowheads="1"/>
          </p:cNvSpPr>
          <p:nvPr/>
        </p:nvSpPr>
        <p:spPr bwMode="auto">
          <a:xfrm>
            <a:off x="2268538" y="62372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</p:spTree>
  </p:cSld>
  <p:clrMapOvr>
    <a:masterClrMapping/>
  </p:clrMapOvr>
  <p:transition advClick="0" advTm="5000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Заголовок 1"/>
          <p:cNvPicPr>
            <a:picLocks noGrp="1" noChangeArrowheads="1"/>
          </p:cNvPicPr>
          <p:nvPr>
            <p:ph type="ctrTitle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 rot="1741816">
            <a:off x="0" y="1989138"/>
            <a:ext cx="8223250" cy="1450975"/>
          </a:xfrm>
        </p:spPr>
      </p:pic>
      <p:pic>
        <p:nvPicPr>
          <p:cNvPr id="19458" name="Рисунок 3" descr="_News_Photo_image_large_577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3048000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Рисунок 4" descr="3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0" y="3106738"/>
            <a:ext cx="2500313" cy="375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Рисунок 5" descr="7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929563" y="357188"/>
            <a:ext cx="1009650" cy="317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7" descr="ludi-65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2565400"/>
            <a:ext cx="27368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159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60589" y="3668"/>
            <a:ext cx="2592837" cy="3059472"/>
          </a:xfrm>
          <a:prstGeom prst="roundRect">
            <a:avLst/>
          </a:prstGeom>
        </p:spPr>
      </p:pic>
    </p:spTree>
  </p:cSld>
  <p:clrMapOvr>
    <a:masterClrMapping/>
  </p:clrMapOvr>
  <p:transition advClick="0" advTm="5000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Открытая">
      <a:dk1>
        <a:sysClr val="windowText" lastClr="000000"/>
      </a:dk1>
      <a:lt1>
        <a:sysClr val="window" lastClr="F4F4F4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4F4F4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346</TotalTime>
  <Words>878</Words>
  <Application>Microsoft Office PowerPoint</Application>
  <PresentationFormat>Экран (4:3)</PresentationFormat>
  <Paragraphs>74</Paragraphs>
  <Slides>66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66</vt:i4>
      </vt:variant>
    </vt:vector>
  </HeadingPairs>
  <TitlesOfParts>
    <vt:vector size="67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Человек отличается смелостью, силой воли, властностью, вспыльчивостью, общительностью, склонностью к альтруизму, если это его любимый цвет. Это люди радостные, красивые, независимые, ценят полноту жизни.    </vt:lpstr>
      <vt:lpstr>Слайд 12</vt:lpstr>
      <vt:lpstr> Белый</vt:lpstr>
      <vt:lpstr>Слайд 14</vt:lpstr>
      <vt:lpstr>Слайд 15</vt:lpstr>
      <vt:lpstr>Черный цвет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ОДЕЖДА СИНЕГО                                             ЦВЕТА.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Кто пришел в одежде желтого цвета?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  <vt:lpstr>Слайд 56</vt:lpstr>
      <vt:lpstr>Слайд 57</vt:lpstr>
      <vt:lpstr>Слайд 58</vt:lpstr>
      <vt:lpstr>Слайд 59</vt:lpstr>
      <vt:lpstr>Слайд 60</vt:lpstr>
      <vt:lpstr>Слайд 61</vt:lpstr>
      <vt:lpstr>Слайд 62</vt:lpstr>
      <vt:lpstr>Слайд 63</vt:lpstr>
      <vt:lpstr>Слайд 64</vt:lpstr>
      <vt:lpstr>Слайд 65</vt:lpstr>
      <vt:lpstr>Слайд 66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Кто сегодня в красном? </dc:title>
  <dc:creator>Admin</dc:creator>
  <cp:lastModifiedBy>Admin</cp:lastModifiedBy>
  <cp:revision>22</cp:revision>
  <dcterms:created xsi:type="dcterms:W3CDTF">2010-10-07T14:00:21Z</dcterms:created>
  <dcterms:modified xsi:type="dcterms:W3CDTF">2011-09-14T11:52:44Z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5087055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